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406" r:id="rId3"/>
    <p:sldId id="434" r:id="rId4"/>
    <p:sldId id="408" r:id="rId5"/>
    <p:sldId id="409" r:id="rId6"/>
    <p:sldId id="410" r:id="rId7"/>
    <p:sldId id="411" r:id="rId8"/>
    <p:sldId id="414" r:id="rId9"/>
    <p:sldId id="404" r:id="rId10"/>
    <p:sldId id="405" r:id="rId11"/>
    <p:sldId id="422" r:id="rId12"/>
    <p:sldId id="418" r:id="rId13"/>
    <p:sldId id="437" r:id="rId14"/>
    <p:sldId id="420" r:id="rId15"/>
    <p:sldId id="446" r:id="rId16"/>
    <p:sldId id="419" r:id="rId17"/>
    <p:sldId id="412" r:id="rId18"/>
    <p:sldId id="447" r:id="rId19"/>
    <p:sldId id="43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07" r:id="rId28"/>
    <p:sldId id="435" r:id="rId29"/>
    <p:sldId id="436" r:id="rId30"/>
    <p:sldId id="442" r:id="rId31"/>
    <p:sldId id="443" r:id="rId32"/>
    <p:sldId id="432" r:id="rId33"/>
    <p:sldId id="438" r:id="rId34"/>
    <p:sldId id="440" r:id="rId35"/>
    <p:sldId id="441" r:id="rId36"/>
    <p:sldId id="444" r:id="rId37"/>
    <p:sldId id="34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6"/>
    <p:restoredTop sz="78661" autoAdjust="0"/>
  </p:normalViewPr>
  <p:slideViewPr>
    <p:cSldViewPr snapToGrid="0" snapToObjects="1">
      <p:cViewPr>
        <p:scale>
          <a:sx n="100" d="100"/>
          <a:sy n="100" d="100"/>
        </p:scale>
        <p:origin x="156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6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8993D-3EDA-834F-B67F-FCFB0B01259E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04CDB-02EB-A04A-919A-4178ED1E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E5A53-4BAD-7049-9503-D605A8910741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2892D-4333-EF4E-BBD3-49CD0B3E1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1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2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Things you need to understand about likelihood ratios: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They are developed against a diagnostic standard (in this case, LP) so do not exist for all clinical findings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They illustrate how probability changes but </a:t>
            </a:r>
            <a:r>
              <a:rPr lang="en-GB" b="1" baseline="0" dirty="0" smtClean="0"/>
              <a:t>do not determine the pre-test probability of disease </a:t>
            </a:r>
            <a:r>
              <a:rPr lang="en-GB" b="0" baseline="0" dirty="0" smtClean="0"/>
              <a:t>i.e. if the starting point, the pre-test probability is LOW to begin with, a finding with a positive LR merely shifts your thinking but is </a:t>
            </a:r>
            <a:r>
              <a:rPr lang="en-GB" b="1" baseline="0" dirty="0" smtClean="0"/>
              <a:t>not conclusive</a:t>
            </a:r>
            <a:r>
              <a:rPr lang="en-GB" b="0" baseline="0" dirty="0" smtClean="0"/>
              <a:t>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70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</a:t>
            </a:r>
            <a:r>
              <a:rPr lang="en-GB" baseline="0" dirty="0" smtClean="0"/>
              <a:t> other words, in meningitis, </a:t>
            </a:r>
            <a:r>
              <a:rPr lang="en-GB" b="1" baseline="0" dirty="0" smtClean="0"/>
              <a:t>certain features are often absent!</a:t>
            </a:r>
          </a:p>
          <a:p>
            <a:r>
              <a:rPr lang="en-GB" baseline="0" dirty="0" smtClean="0"/>
              <a:t>And – the presence of certain features does not accurately predict meningitis (according to the CSF results) …</a:t>
            </a:r>
          </a:p>
          <a:p>
            <a:endParaRPr lang="en-GB" baseline="0" dirty="0" smtClean="0"/>
          </a:p>
          <a:p>
            <a:r>
              <a:rPr lang="en-GB" u="none" baseline="0" dirty="0" smtClean="0"/>
              <a:t>The classic triad in </a:t>
            </a:r>
            <a:r>
              <a:rPr lang="en-GB" b="1" u="none" baseline="0" dirty="0" smtClean="0"/>
              <a:t>bacterial</a:t>
            </a:r>
            <a:r>
              <a:rPr lang="en-GB" u="none" baseline="0" dirty="0" smtClean="0"/>
              <a:t> meningitis of headache, neck stiffness and altered mental state only occurs in 45% cases seen</a:t>
            </a:r>
          </a:p>
          <a:p>
            <a:r>
              <a:rPr lang="en-GB" u="none" baseline="0" dirty="0" smtClean="0"/>
              <a:t>However, if all 3 are absent, then bacterial meningitis is unlikely.</a:t>
            </a:r>
          </a:p>
          <a:p>
            <a:endParaRPr lang="en-GB" u="none" baseline="0" dirty="0" smtClean="0"/>
          </a:p>
          <a:p>
            <a:r>
              <a:rPr lang="en-GB" b="1" u="none" baseline="0" dirty="0" smtClean="0"/>
              <a:t>Clinical probability … </a:t>
            </a:r>
          </a:p>
          <a:p>
            <a:r>
              <a:rPr lang="en-GB" b="0" u="none" baseline="0" dirty="0" smtClean="0"/>
              <a:t>There are many conditions that present with headache and a fever – can you list some of them?? </a:t>
            </a:r>
          </a:p>
          <a:p>
            <a:r>
              <a:rPr lang="en-GB" b="0" u="none" baseline="0" dirty="0" smtClean="0"/>
              <a:t>Migraine can present with headache and photophobia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u="none" baseline="0" dirty="0" smtClean="0"/>
              <a:t>Some other infections cause fever and neck pain/stiffness e.g. tonsillitis, pharyngitis … (always look in the throat!)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u="none" baseline="0" dirty="0" smtClean="0"/>
              <a:t>In a study of hospitalised elderly </a:t>
            </a:r>
            <a:r>
              <a:rPr lang="en-GB" b="0" u="none" baseline="0" dirty="0" err="1" smtClean="0"/>
              <a:t>pts</a:t>
            </a:r>
            <a:r>
              <a:rPr lang="en-GB" b="0" u="none" baseline="0" dirty="0" smtClean="0"/>
              <a:t>, none of whom had meningitis, 35% had neck stiffness (nuchal rigidity).</a:t>
            </a:r>
          </a:p>
          <a:p>
            <a:endParaRPr lang="en-GB" u="none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14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41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FBC and clotting. Ensure that the patient has NOT been given </a:t>
            </a:r>
            <a:r>
              <a:rPr lang="en-GB" dirty="0" err="1" smtClean="0"/>
              <a:t>thromboprophylaxis</a:t>
            </a:r>
            <a:r>
              <a:rPr lang="en-GB" baseline="0" dirty="0" smtClean="0"/>
              <a:t> in the preceding 12 hrs.</a:t>
            </a:r>
            <a:endParaRPr lang="en-GB" dirty="0" smtClean="0"/>
          </a:p>
          <a:p>
            <a:r>
              <a:rPr lang="en-GB" dirty="0" smtClean="0"/>
              <a:t>3-5mg/kg without adrenaline (epinephrine)</a:t>
            </a:r>
          </a:p>
          <a:p>
            <a:endParaRPr lang="en-GB" dirty="0" smtClean="0"/>
          </a:p>
          <a:p>
            <a:r>
              <a:rPr lang="en-GB" b="1" dirty="0" smtClean="0"/>
              <a:t>What does 1%</a:t>
            </a:r>
            <a:r>
              <a:rPr lang="en-GB" b="1" baseline="0" dirty="0" smtClean="0"/>
              <a:t> solution</a:t>
            </a:r>
            <a:r>
              <a:rPr lang="en-GB" b="1" dirty="0" smtClean="0"/>
              <a:t> mean? </a:t>
            </a:r>
            <a:r>
              <a:rPr lang="en-GB" dirty="0" smtClean="0"/>
              <a:t>It means 1000mg in 100ml – or 10mg/ml (so based on 3mg/kg a 70kg adult</a:t>
            </a:r>
            <a:r>
              <a:rPr lang="en-GB" baseline="0" dirty="0" smtClean="0"/>
              <a:t> could have 210mg or 21ml of 1% </a:t>
            </a:r>
            <a:r>
              <a:rPr lang="en-GB" baseline="0" dirty="0" err="1" smtClean="0"/>
              <a:t>Lidocaine</a:t>
            </a:r>
            <a:r>
              <a:rPr lang="en-GB" baseline="0" dirty="0" smtClean="0"/>
              <a:t> / half if 2% solution is used)</a:t>
            </a:r>
          </a:p>
          <a:p>
            <a:endParaRPr lang="en-GB" dirty="0" smtClean="0"/>
          </a:p>
          <a:p>
            <a:r>
              <a:rPr lang="en-GB" dirty="0" smtClean="0"/>
              <a:t>NOT CT head – unless:</a:t>
            </a:r>
          </a:p>
          <a:p>
            <a:pPr marL="228600" indent="-228600">
              <a:buAutoNum type="arabicParenR"/>
            </a:pPr>
            <a:r>
              <a:rPr lang="en-GB" dirty="0" smtClean="0"/>
              <a:t>Immunosuppressed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pt</a:t>
            </a:r>
            <a:endParaRPr lang="en-GB" baseline="0" dirty="0" smtClean="0"/>
          </a:p>
          <a:p>
            <a:pPr marL="228600" indent="-228600">
              <a:buAutoNum type="arabicParenR"/>
            </a:pPr>
            <a:r>
              <a:rPr lang="en-GB" dirty="0" smtClean="0"/>
              <a:t>New onset seizures within 1 week</a:t>
            </a:r>
          </a:p>
          <a:p>
            <a:pPr marL="228600" indent="-228600">
              <a:buAutoNum type="arabicParenR"/>
            </a:pPr>
            <a:r>
              <a:rPr lang="en-GB" dirty="0" smtClean="0"/>
              <a:t>Focal</a:t>
            </a:r>
            <a:r>
              <a:rPr lang="en-GB" baseline="0" dirty="0" smtClean="0"/>
              <a:t> neurological symptoms or signs</a:t>
            </a:r>
          </a:p>
          <a:p>
            <a:pPr marL="228600" indent="-228600">
              <a:buAutoNum type="arabicParenR"/>
            </a:pPr>
            <a:r>
              <a:rPr lang="en-GB" dirty="0" smtClean="0"/>
              <a:t>Abnormal or fluctuating level of consciousness</a:t>
            </a:r>
          </a:p>
          <a:p>
            <a:pPr marL="228600" indent="-228600">
              <a:buAutoNum type="arabicParenR"/>
            </a:pPr>
            <a:r>
              <a:rPr lang="en-GB" dirty="0" smtClean="0"/>
              <a:t>New guidance states inability to see fundi</a:t>
            </a:r>
            <a:r>
              <a:rPr lang="en-GB" baseline="0" dirty="0" smtClean="0"/>
              <a:t> no reason to do a CT.</a:t>
            </a:r>
          </a:p>
          <a:p>
            <a:pPr marL="228600" indent="-228600">
              <a:buAutoNum type="arabicParenR"/>
            </a:pP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Ideally an </a:t>
            </a:r>
            <a:r>
              <a:rPr lang="en-GB" baseline="0" dirty="0" err="1" smtClean="0"/>
              <a:t>atraumatic</a:t>
            </a:r>
            <a:r>
              <a:rPr lang="en-GB" baseline="0" dirty="0" smtClean="0"/>
              <a:t> needle – 20-22G (22G best in studies for diagnostic LPs). 3.5” long is typical for adults (may require longer in obese </a:t>
            </a:r>
            <a:r>
              <a:rPr lang="en-GB" baseline="0" dirty="0" err="1" smtClean="0"/>
              <a:t>pts</a:t>
            </a:r>
            <a:r>
              <a:rPr lang="en-GB" baseline="0" dirty="0" smtClean="0"/>
              <a:t>)</a:t>
            </a:r>
          </a:p>
          <a:p>
            <a:pPr marL="0" indent="0">
              <a:buNone/>
            </a:pPr>
            <a:r>
              <a:rPr lang="en-GB" baseline="0" dirty="0" smtClean="0"/>
              <a:t>If using a bevelled needle use 22G (black) no larger.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IIH, cerebral venous sinus thrombosis, low CSF pressure headache,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84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Proper documentation</a:t>
            </a:r>
            <a:r>
              <a:rPr lang="en-GB" baseline="0" dirty="0" smtClean="0"/>
              <a:t> of LP including consent and the procedure itself is important (ideally using an LP </a:t>
            </a:r>
            <a:r>
              <a:rPr lang="en-GB" baseline="0" dirty="0" err="1" smtClean="0"/>
              <a:t>proforma</a:t>
            </a:r>
            <a:r>
              <a:rPr lang="en-GB" baseline="0" dirty="0" smtClean="0"/>
              <a:t>/checklist).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91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studies</a:t>
            </a:r>
            <a:r>
              <a:rPr lang="en-GB" baseline="0" dirty="0" smtClean="0"/>
              <a:t> they tend to define meningitis as &gt;6 </a:t>
            </a:r>
            <a:r>
              <a:rPr lang="en-GB" baseline="0" dirty="0" err="1" smtClean="0"/>
              <a:t>wbc</a:t>
            </a:r>
            <a:r>
              <a:rPr lang="en-GB" baseline="0" dirty="0" smtClean="0"/>
              <a:t> in the CSF</a:t>
            </a:r>
          </a:p>
          <a:p>
            <a:r>
              <a:rPr lang="en-GB" baseline="0" dirty="0" smtClean="0"/>
              <a:t>You may have read about an equation commonly quoted to correct for traumatic LPs</a:t>
            </a:r>
          </a:p>
          <a:p>
            <a:r>
              <a:rPr lang="en-GB" baseline="0" dirty="0" smtClean="0"/>
              <a:t>If the serum </a:t>
            </a:r>
            <a:r>
              <a:rPr lang="en-GB" baseline="0" dirty="0" err="1" smtClean="0"/>
              <a:t>wbc</a:t>
            </a:r>
            <a:r>
              <a:rPr lang="en-GB" baseline="0" dirty="0" smtClean="0"/>
              <a:t> is normal some labs use this simple rule: you can subtract 1 </a:t>
            </a:r>
            <a:r>
              <a:rPr lang="en-GB" baseline="0" dirty="0" err="1" smtClean="0"/>
              <a:t>wbc</a:t>
            </a:r>
            <a:r>
              <a:rPr lang="en-GB" baseline="0" dirty="0" smtClean="0"/>
              <a:t> for every 750 </a:t>
            </a:r>
            <a:r>
              <a:rPr lang="en-GB" baseline="0" dirty="0" err="1" smtClean="0"/>
              <a:t>rbc</a:t>
            </a:r>
            <a:r>
              <a:rPr lang="en-GB" baseline="0" dirty="0" smtClean="0"/>
              <a:t> in the CSF</a:t>
            </a:r>
          </a:p>
          <a:p>
            <a:r>
              <a:rPr lang="en-GB" baseline="0" dirty="0" smtClean="0"/>
              <a:t>How good is this rule?</a:t>
            </a:r>
          </a:p>
          <a:p>
            <a:r>
              <a:rPr lang="en-GB" baseline="0" dirty="0" smtClean="0"/>
              <a:t>Answer – as with everything: it is not 100%! </a:t>
            </a:r>
          </a:p>
          <a:p>
            <a:r>
              <a:rPr lang="en-GB" dirty="0" smtClean="0"/>
              <a:t>“It is apparent that no fully reliable method exists to eliminate with certainty the potentially life-threatening infection of bacterial meningitis in all cases of</a:t>
            </a:r>
            <a:r>
              <a:rPr lang="en-GB" b="1" dirty="0" smtClean="0"/>
              <a:t> traumatic LP </a:t>
            </a:r>
            <a:r>
              <a:rPr lang="en-GB" dirty="0" smtClean="0"/>
              <a:t>associated with CSF </a:t>
            </a:r>
            <a:r>
              <a:rPr lang="en-GB" dirty="0" err="1" smtClean="0"/>
              <a:t>pleocytosis</a:t>
            </a:r>
            <a:r>
              <a:rPr lang="en-GB" dirty="0" smtClean="0"/>
              <a:t>. When the LP is traumatic, and the data obtained are insufficient to exclude bacterial meningitis, management should include hospitalization with empiric parenteral antibiotic therapy pending culture results.”</a:t>
            </a:r>
          </a:p>
          <a:p>
            <a:r>
              <a:rPr lang="en-GB" baseline="0" dirty="0" smtClean="0"/>
              <a:t>(In this study of traumatic LPs in adults there was significant overlap between the meningitis : non-meningitis groups using this rule).</a:t>
            </a:r>
          </a:p>
          <a:p>
            <a:endParaRPr lang="en-GB" baseline="0" dirty="0" smtClean="0"/>
          </a:p>
          <a:p>
            <a:r>
              <a:rPr lang="en-GB" baseline="0" dirty="0" smtClean="0"/>
              <a:t>Note that CSF examination is not always clear-cut either – early viral can appear bacterial, and partially treated bacterial can appear viral.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77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6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9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Going to do things a bit differently for this topic – going to walk through a single case in</a:t>
            </a:r>
            <a:r>
              <a:rPr lang="en-GB" baseline="0" dirty="0" smtClean="0"/>
              <a:t> stages …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IS a Trust meningitis</a:t>
            </a:r>
            <a:r>
              <a:rPr lang="en-GB" baseline="0" dirty="0" smtClean="0"/>
              <a:t> guideline</a:t>
            </a:r>
            <a:endParaRPr lang="en-GB" dirty="0" smtClean="0"/>
          </a:p>
          <a:p>
            <a:r>
              <a:rPr lang="en-GB" dirty="0" smtClean="0"/>
              <a:t>Important</a:t>
            </a:r>
            <a:r>
              <a:rPr lang="en-GB" baseline="0" dirty="0" smtClean="0"/>
              <a:t> to liaise with Micro/ID re duration of treatment and treatment may be guided by culture results as well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78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23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66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82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Duration of treatment varies by organism (and</a:t>
            </a:r>
            <a:r>
              <a:rPr lang="en-GB" baseline="0" dirty="0" smtClean="0"/>
              <a:t> would differ in immunosuppressed </a:t>
            </a:r>
            <a:r>
              <a:rPr lang="en-GB" baseline="0" dirty="0" err="1" smtClean="0"/>
              <a:t>pts</a:t>
            </a:r>
            <a:r>
              <a:rPr lang="en-GB" baseline="0" dirty="0" smtClean="0"/>
              <a:t> presumably) so be guided by specialists.</a:t>
            </a:r>
          </a:p>
          <a:p>
            <a:r>
              <a:rPr lang="en-GB" baseline="0" dirty="0" smtClean="0"/>
              <a:t>This is from </a:t>
            </a:r>
            <a:r>
              <a:rPr lang="en-GB" b="1" baseline="0" dirty="0" smtClean="0"/>
              <a:t>Clinical Infectious Diseases 2004; 39: 1267-84</a:t>
            </a:r>
          </a:p>
          <a:p>
            <a:r>
              <a:rPr lang="en-GB" baseline="0" dirty="0" smtClean="0"/>
              <a:t>Practice Guidelines of the Management of Bacterial Meningitis by the Infectious Diseases Society of America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59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OK let’s say we get this result on the CSF … what does it show?</a:t>
            </a:r>
          </a:p>
          <a:p>
            <a:endParaRPr lang="en-GB" dirty="0" smtClean="0"/>
          </a:p>
          <a:p>
            <a:r>
              <a:rPr lang="en-GB" dirty="0" smtClean="0"/>
              <a:t>NOTE – this is “</a:t>
            </a:r>
            <a:r>
              <a:rPr lang="en-GB" b="1" dirty="0" smtClean="0"/>
              <a:t>lymphocytic meningitis</a:t>
            </a:r>
            <a:r>
              <a:rPr lang="en-GB" dirty="0" smtClean="0"/>
              <a:t>”, not “viral meningitis” …</a:t>
            </a:r>
          </a:p>
          <a:p>
            <a:r>
              <a:rPr lang="en-GB" b="0" dirty="0" smtClean="0"/>
              <a:t>Get group</a:t>
            </a:r>
            <a:r>
              <a:rPr lang="en-GB" b="0" baseline="0" dirty="0" smtClean="0"/>
              <a:t> to brainstorm causes of lymphocytic meningitis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54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% are from one study</a:t>
            </a:r>
          </a:p>
          <a:p>
            <a:r>
              <a:rPr lang="en-GB" b="1" dirty="0" smtClean="0"/>
              <a:t>In the immunocompetent host:</a:t>
            </a:r>
          </a:p>
          <a:p>
            <a:r>
              <a:rPr lang="en-GB" dirty="0" smtClean="0"/>
              <a:t>Analgesia and fluid</a:t>
            </a:r>
          </a:p>
          <a:p>
            <a:r>
              <a:rPr lang="en-GB" dirty="0" smtClean="0"/>
              <a:t>Home once well / improved (note some pts e.g. enterovirus can be v symptomatic and require</a:t>
            </a:r>
            <a:r>
              <a:rPr lang="en-GB" baseline="0" dirty="0" smtClean="0"/>
              <a:t> a period of observation in hospital)</a:t>
            </a:r>
            <a:endParaRPr lang="en-GB" dirty="0" smtClean="0"/>
          </a:p>
          <a:p>
            <a:r>
              <a:rPr lang="en-GB" dirty="0" smtClean="0"/>
              <a:t>No</a:t>
            </a:r>
            <a:r>
              <a:rPr lang="en-GB" baseline="0" dirty="0" smtClean="0"/>
              <a:t> antiviral medication, even if HSV </a:t>
            </a:r>
            <a:r>
              <a:rPr lang="en-GB" b="1" baseline="0" dirty="0" smtClean="0"/>
              <a:t>(</a:t>
            </a:r>
            <a:r>
              <a:rPr lang="en-GB" b="1" u="sng" baseline="0" dirty="0" smtClean="0"/>
              <a:t>HSV</a:t>
            </a:r>
            <a:r>
              <a:rPr lang="en-GB" b="1" baseline="0" dirty="0" smtClean="0"/>
              <a:t> meningitis and encephalitis are separate clinical entities and not a spectrum of disease) – note this rule does not apply to other organisms e.g. bacteria, enterovirus, mumps and others which can cause a ‘meningoencephalitis’ …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Discuss all immunosuppressed patients with a specialist:</a:t>
            </a:r>
          </a:p>
          <a:p>
            <a:r>
              <a:rPr lang="en-GB" b="0" baseline="0" dirty="0" smtClean="0"/>
              <a:t>For example, </a:t>
            </a:r>
            <a:r>
              <a:rPr lang="en-GB" b="0" baseline="0" dirty="0" err="1" smtClean="0"/>
              <a:t>hypogammaglobulinaemia</a:t>
            </a:r>
            <a:r>
              <a:rPr lang="en-GB" b="0" baseline="0" dirty="0" smtClean="0"/>
              <a:t> pts are prone to a chronic severe form of enterovirus and immunoglobulin therapy may be indicated</a:t>
            </a:r>
          </a:p>
          <a:p>
            <a:r>
              <a:rPr lang="en-GB" b="0" baseline="0" dirty="0" smtClean="0"/>
              <a:t>Immunosuppressed pts are more likely to need more complicated testing on their CSF</a:t>
            </a:r>
            <a:endParaRPr lang="en-GB" b="0" dirty="0" smtClean="0"/>
          </a:p>
          <a:p>
            <a:endParaRPr lang="en-GB" b="1" dirty="0" smtClean="0"/>
          </a:p>
          <a:p>
            <a:r>
              <a:rPr lang="en-GB" b="1" dirty="0" smtClean="0"/>
              <a:t>If there</a:t>
            </a:r>
            <a:r>
              <a:rPr lang="en-GB" b="1" baseline="0" dirty="0" smtClean="0"/>
              <a:t> is a travel history:</a:t>
            </a:r>
          </a:p>
          <a:p>
            <a:r>
              <a:rPr lang="en-GB" dirty="0" smtClean="0"/>
              <a:t>Tick borne encephalitis (travel to Europe and Asia)</a:t>
            </a:r>
          </a:p>
          <a:p>
            <a:r>
              <a:rPr lang="en-GB" dirty="0" smtClean="0"/>
              <a:t>West Nile virus (travel to Europe, Americas, Africa, Australia, W Asia)</a:t>
            </a:r>
          </a:p>
          <a:p>
            <a:r>
              <a:rPr lang="en-GB" dirty="0" smtClean="0"/>
              <a:t>* TB and cryptococcus typically have v low glucose</a:t>
            </a:r>
          </a:p>
          <a:p>
            <a:r>
              <a:rPr lang="en-GB" dirty="0" smtClean="0"/>
              <a:t>Non-infectious causes:</a:t>
            </a:r>
            <a:r>
              <a:rPr lang="en-GB" baseline="0" dirty="0" smtClean="0"/>
              <a:t> inflammation, drug-induced, cancer etc.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??The best test to differentiate bacterial from viral meningitis is the CSF lactate test. Lactate levels are particularly important when CSF Gram staining is negative and there is a predominance of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polymorphonuclear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(PMN) cells, with low glucose in the CSF [20]. CSF lactate concentrations greater than 3.5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 are characteristic of acute bacterial meningitis. As the lactate concentration in the CSF is independent of that of serum, there is no necessity to collect matched serum.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94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Acute meningitis is a </a:t>
            </a:r>
            <a:r>
              <a:rPr lang="en-GB" dirty="0" err="1" smtClean="0"/>
              <a:t>notifiable</a:t>
            </a:r>
            <a:r>
              <a:rPr lang="en-GB" baseline="0" dirty="0" smtClean="0"/>
              <a:t> disease in England (any kind) – but please wait until you have CSF evidence of “meningitis” (in my hospital infection control tell us to notify people who have yet to have an LP!)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76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6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20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62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4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 you do next??</a:t>
            </a:r>
          </a:p>
          <a:p>
            <a:r>
              <a:rPr lang="en-GB" dirty="0" smtClean="0"/>
              <a:t>HSV </a:t>
            </a:r>
            <a:r>
              <a:rPr lang="en-GB" dirty="0" err="1" smtClean="0"/>
              <a:t>esp</a:t>
            </a:r>
            <a:r>
              <a:rPr lang="en-GB" dirty="0" smtClean="0"/>
              <a:t> HSV-2 is a complication of genital herpes. But 82% of </a:t>
            </a:r>
            <a:r>
              <a:rPr lang="en-GB" dirty="0" err="1" smtClean="0"/>
              <a:t>pts</a:t>
            </a:r>
            <a:r>
              <a:rPr lang="en-GB" dirty="0" smtClean="0"/>
              <a:t> with HSV-2 have no history of genital herpes.</a:t>
            </a:r>
          </a:p>
          <a:p>
            <a:r>
              <a:rPr lang="en-GB" dirty="0" smtClean="0"/>
              <a:t>The importance of this is that it</a:t>
            </a:r>
            <a:r>
              <a:rPr lang="en-GB" baseline="0" dirty="0" smtClean="0"/>
              <a:t> can recur (20-50% cases)</a:t>
            </a:r>
          </a:p>
          <a:p>
            <a:r>
              <a:rPr lang="en-GB" baseline="0" dirty="0" smtClean="0"/>
              <a:t>And can be the cause of a recurrent benign lymphocytic meningitis syndrome (</a:t>
            </a:r>
            <a:r>
              <a:rPr lang="en-GB" baseline="0" dirty="0" err="1" smtClean="0"/>
              <a:t>Mollaret’s</a:t>
            </a:r>
            <a:r>
              <a:rPr lang="en-GB" baseline="0" dirty="0" smtClean="0"/>
              <a:t> Meningitis) – treated with oral </a:t>
            </a:r>
            <a:r>
              <a:rPr lang="en-GB" baseline="0" dirty="0" err="1" smtClean="0"/>
              <a:t>valciclovir</a:t>
            </a:r>
            <a:endParaRPr lang="en-GB" baseline="0" dirty="0" smtClean="0"/>
          </a:p>
          <a:p>
            <a:r>
              <a:rPr lang="en-GB" baseline="0" dirty="0" smtClean="0"/>
              <a:t>There is no evidence that treatment with aciclovir makes a difference in acute herpes meningitis, but people think that treatment might reduce viral load/speed up resolution and reduce recurrence. </a:t>
            </a:r>
            <a:r>
              <a:rPr lang="en-GB" b="1" baseline="0" dirty="0" smtClean="0"/>
              <a:t>No evidence though</a:t>
            </a:r>
            <a:r>
              <a:rPr lang="en-GB" baseline="0" dirty="0" smtClean="0"/>
              <a:t>. </a:t>
            </a:r>
          </a:p>
          <a:p>
            <a:r>
              <a:rPr lang="en-GB" baseline="0" dirty="0" smtClean="0"/>
              <a:t>I recently contacted ID at NCH because people were being kept in for days on IV aciclovir awaiting viral PCR – these people were completely well. One had attended with chicken pox (and we don’t think aciclovir works</a:t>
            </a:r>
          </a:p>
          <a:p>
            <a:r>
              <a:rPr lang="en-GB" baseline="0" dirty="0" smtClean="0"/>
              <a:t>Sensitive discussion required. Many people have genital herpes virus without ever having symptoms, and the timing of infection can occur years after sexual transmission from a partner. It comes to many people a shock that meningitis can be a sexually transmitted disease.</a:t>
            </a:r>
          </a:p>
          <a:p>
            <a:r>
              <a:rPr lang="en-GB" baseline="0" dirty="0" smtClean="0"/>
              <a:t>These </a:t>
            </a:r>
            <a:r>
              <a:rPr lang="en-GB" baseline="0" dirty="0" err="1" smtClean="0"/>
              <a:t>pts</a:t>
            </a:r>
            <a:r>
              <a:rPr lang="en-GB" baseline="0" dirty="0" smtClean="0"/>
              <a:t> should be referred to a GU or ID clinic as an outpatient.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429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In dermatopathology, the </a:t>
            </a:r>
            <a:r>
              <a:rPr lang="en-US" altLang="en-US" b="1">
                <a:ea typeface="ＭＳ Ｐゴシック" charset="-128"/>
              </a:rPr>
              <a:t>Tzanck test</a:t>
            </a:r>
            <a:r>
              <a:rPr lang="en-US" altLang="en-US">
                <a:ea typeface="ＭＳ Ｐゴシック" charset="-128"/>
              </a:rPr>
              <a:t>, also </a:t>
            </a:r>
            <a:r>
              <a:rPr lang="en-US" altLang="en-US" b="1">
                <a:ea typeface="ＭＳ Ｐゴシック" charset="-128"/>
              </a:rPr>
              <a:t>Tzanck smear</a:t>
            </a:r>
            <a:r>
              <a:rPr lang="en-US" altLang="en-US">
                <a:ea typeface="ＭＳ Ｐゴシック" charset="-128"/>
              </a:rPr>
              <a:t>, is scraping of an ulcer base to look for </a:t>
            </a:r>
            <a:r>
              <a:rPr lang="en-US" altLang="en-US" b="1">
                <a:ea typeface="ＭＳ Ｐゴシック" charset="-128"/>
              </a:rPr>
              <a:t>Tzanck</a:t>
            </a:r>
            <a:r>
              <a:rPr lang="en-US" altLang="en-US">
                <a:ea typeface="ＭＳ Ｐゴシック" charset="-128"/>
              </a:rPr>
              <a:t> cells. It is sometimes also called the chickenpox skin </a:t>
            </a:r>
            <a:r>
              <a:rPr lang="en-US" altLang="en-US" b="1">
                <a:ea typeface="ＭＳ Ｐゴシック" charset="-128"/>
              </a:rPr>
              <a:t>test</a:t>
            </a:r>
            <a:r>
              <a:rPr lang="en-US" altLang="en-US">
                <a:ea typeface="ＭＳ Ｐゴシック" charset="-128"/>
              </a:rPr>
              <a:t> and the herpes skin </a:t>
            </a:r>
            <a:r>
              <a:rPr lang="en-US" altLang="en-US" b="1">
                <a:ea typeface="ＭＳ Ｐゴシック" charset="-128"/>
              </a:rPr>
              <a:t>test</a:t>
            </a:r>
            <a:r>
              <a:rPr lang="en-US" altLang="en-US">
                <a:ea typeface="ＭＳ Ｐゴシック" charset="-128"/>
              </a:rPr>
              <a:t>. </a:t>
            </a:r>
            <a:r>
              <a:rPr lang="en-US" altLang="en-US" b="1">
                <a:ea typeface="ＭＳ Ｐゴシック" charset="-128"/>
              </a:rPr>
              <a:t>Tzanck</a:t>
            </a:r>
            <a:r>
              <a:rPr lang="en-US" altLang="en-US">
                <a:ea typeface="ＭＳ Ｐゴシック" charset="-128"/>
              </a:rPr>
              <a:t> cells (acantholytic cells) are found in: Herpes simplex.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C5A9313-8D56-8A49-A7AF-747C03C60641}" type="slidenum">
              <a:rPr lang="en-GB" altLang="en-US"/>
              <a:pPr/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71827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In dermatopathology, the </a:t>
            </a:r>
            <a:r>
              <a:rPr lang="en-US" altLang="en-US" b="1">
                <a:ea typeface="ＭＳ Ｐゴシック" charset="-128"/>
              </a:rPr>
              <a:t>Tzanck test</a:t>
            </a:r>
            <a:r>
              <a:rPr lang="en-US" altLang="en-US">
                <a:ea typeface="ＭＳ Ｐゴシック" charset="-128"/>
              </a:rPr>
              <a:t>, also </a:t>
            </a:r>
            <a:r>
              <a:rPr lang="en-US" altLang="en-US" b="1">
                <a:ea typeface="ＭＳ Ｐゴシック" charset="-128"/>
              </a:rPr>
              <a:t>Tzanck smear</a:t>
            </a:r>
            <a:r>
              <a:rPr lang="en-US" altLang="en-US">
                <a:ea typeface="ＭＳ Ｐゴシック" charset="-128"/>
              </a:rPr>
              <a:t>, is scraping of an ulcer base to look for </a:t>
            </a:r>
            <a:r>
              <a:rPr lang="en-US" altLang="en-US" b="1">
                <a:ea typeface="ＭＳ Ｐゴシック" charset="-128"/>
              </a:rPr>
              <a:t>Tzanck</a:t>
            </a:r>
            <a:r>
              <a:rPr lang="en-US" altLang="en-US">
                <a:ea typeface="ＭＳ Ｐゴシック" charset="-128"/>
              </a:rPr>
              <a:t> cells. It is sometimes also called the chickenpox skin </a:t>
            </a:r>
            <a:r>
              <a:rPr lang="en-US" altLang="en-US" b="1">
                <a:ea typeface="ＭＳ Ｐゴシック" charset="-128"/>
              </a:rPr>
              <a:t>test</a:t>
            </a:r>
            <a:r>
              <a:rPr lang="en-US" altLang="en-US">
                <a:ea typeface="ＭＳ Ｐゴシック" charset="-128"/>
              </a:rPr>
              <a:t> and the herpes skin </a:t>
            </a:r>
            <a:r>
              <a:rPr lang="en-US" altLang="en-US" b="1">
                <a:ea typeface="ＭＳ Ｐゴシック" charset="-128"/>
              </a:rPr>
              <a:t>test</a:t>
            </a:r>
            <a:r>
              <a:rPr lang="en-US" altLang="en-US">
                <a:ea typeface="ＭＳ Ｐゴシック" charset="-128"/>
              </a:rPr>
              <a:t>. </a:t>
            </a:r>
            <a:r>
              <a:rPr lang="en-US" altLang="en-US" b="1">
                <a:ea typeface="ＭＳ Ｐゴシック" charset="-128"/>
              </a:rPr>
              <a:t>Tzanck</a:t>
            </a:r>
            <a:r>
              <a:rPr lang="en-US" altLang="en-US">
                <a:ea typeface="ＭＳ Ｐゴシック" charset="-128"/>
              </a:rPr>
              <a:t> cells (acantholytic cells) are found in: Herpes simplex.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C5A9313-8D56-8A49-A7AF-747C03C60641}" type="slidenum">
              <a:rPr lang="en-GB" altLang="en-US"/>
              <a:pPr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73736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897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99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F98324-00F7-4171-B270-E91D29891FE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 smtClean="0"/>
              <a:t>Limited info available on literature searches,</a:t>
            </a:r>
            <a:r>
              <a:rPr lang="en-GB" baseline="0" dirty="0" smtClean="0"/>
              <a:t> often conflicting results. In summary:</a:t>
            </a:r>
          </a:p>
          <a:p>
            <a:r>
              <a:rPr lang="en-GB" baseline="0" dirty="0" smtClean="0"/>
              <a:t>Meningitis is characterised by acute onset of headache, fever, neck stiffness and photophobia, often accompanied by nausea and vomiting.</a:t>
            </a:r>
          </a:p>
          <a:p>
            <a:r>
              <a:rPr lang="en-GB" b="1" baseline="0" dirty="0" smtClean="0"/>
              <a:t>One cannot reliably differentiate bacterial and viral meningitis clinically</a:t>
            </a:r>
            <a:r>
              <a:rPr lang="en-GB" baseline="0" dirty="0" smtClean="0"/>
              <a:t>, so all possible cases have to be referred to hospital (some bacterial forms are ‘indolent’ and some viral forms, e.g. Enterovirus, cause high fever + severe headache requiring morphine …)</a:t>
            </a:r>
          </a:p>
          <a:p>
            <a:r>
              <a:rPr lang="en-GB" baseline="0" dirty="0" smtClean="0"/>
              <a:t>Features in the history make us think about the possibility of meningitis, but the clinical exam (in one meta-analysis) is more reliable in assessing pre-test probability.</a:t>
            </a:r>
          </a:p>
          <a:p>
            <a:r>
              <a:rPr lang="en-GB" baseline="0" dirty="0" smtClean="0"/>
              <a:t>Bacterial meningitis is far less common than viral. (Nearly all junior </a:t>
            </a:r>
            <a:r>
              <a:rPr lang="en-GB" baseline="0" dirty="0" err="1" smtClean="0"/>
              <a:t>drs</a:t>
            </a:r>
            <a:r>
              <a:rPr lang="en-GB" baseline="0" dirty="0" smtClean="0"/>
              <a:t> I work with have never seen a sick </a:t>
            </a:r>
            <a:r>
              <a:rPr lang="en-GB" baseline="0" dirty="0" err="1" smtClean="0"/>
              <a:t>pt</a:t>
            </a:r>
            <a:r>
              <a:rPr lang="en-GB" baseline="0" dirty="0" smtClean="0"/>
              <a:t> with meningitis). But it has a mortality of 25% and delay in antibiotic treatment worsens outcome.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 have chosen just one study to show you in detail because it was ‘real world’, prospective, and looked at patients with </a:t>
            </a:r>
            <a:r>
              <a:rPr lang="en-GB" b="1" baseline="0" dirty="0" smtClean="0"/>
              <a:t>suspected meningitis </a:t>
            </a:r>
            <a:r>
              <a:rPr lang="en-GB" baseline="0" dirty="0" smtClean="0"/>
              <a:t>in the ED (and included viral as well as bacterial cases after LP). Other studies just look at bacterial meningitis which we do not see a lot of.</a:t>
            </a:r>
          </a:p>
          <a:p>
            <a:endParaRPr lang="en-GB" baseline="0" dirty="0" smtClean="0"/>
          </a:p>
          <a:p>
            <a:r>
              <a:rPr lang="en-GB" dirty="0" smtClean="0"/>
              <a:t>The study looked ad adults (&gt;16yrs)</a:t>
            </a:r>
            <a:r>
              <a:rPr lang="en-GB" baseline="0" dirty="0" smtClean="0"/>
              <a:t> who presented to one US hospital’s ED over a 4 year period with symptoms compatible with meningitis such that they had an LP.</a:t>
            </a:r>
          </a:p>
          <a:p>
            <a:r>
              <a:rPr lang="en-GB" baseline="0" dirty="0" smtClean="0"/>
              <a:t>301 </a:t>
            </a:r>
            <a:r>
              <a:rPr lang="en-GB" baseline="0" dirty="0" err="1" smtClean="0"/>
              <a:t>pts</a:t>
            </a:r>
            <a:r>
              <a:rPr lang="en-GB" baseline="0" dirty="0" smtClean="0"/>
              <a:t> enrolled, 297 went on to have LP (4 had SOL on CT head).</a:t>
            </a:r>
          </a:p>
          <a:p>
            <a:r>
              <a:rPr lang="en-GB" baseline="0" dirty="0" smtClean="0"/>
              <a:t>Clinical info about history and exam was recorded by the attending </a:t>
            </a:r>
            <a:r>
              <a:rPr lang="en-GB" baseline="0" dirty="0" err="1" smtClean="0"/>
              <a:t>dr</a:t>
            </a:r>
            <a:r>
              <a:rPr lang="en-GB" baseline="0" dirty="0" smtClean="0"/>
              <a:t> before the LP. They were not given instructions on how to perform the clinical examination and management decisions were at their discretion.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2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They defined meningitis as more than 6 wbc/ml in the CSF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12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Baseline characteristics (age/gender </a:t>
            </a:r>
            <a:r>
              <a:rPr lang="en-GB" dirty="0" err="1" smtClean="0"/>
              <a:t>etc</a:t>
            </a:r>
            <a:r>
              <a:rPr lang="en-GB" dirty="0" smtClean="0"/>
              <a:t>) and clinical presentation were </a:t>
            </a:r>
            <a:r>
              <a:rPr lang="en-GB" b="1" dirty="0" smtClean="0"/>
              <a:t>similar</a:t>
            </a:r>
            <a:r>
              <a:rPr lang="en-GB" dirty="0" smtClean="0"/>
              <a:t> in both</a:t>
            </a:r>
            <a:r>
              <a:rPr lang="en-GB" baseline="0" dirty="0" smtClean="0"/>
              <a:t> groups.</a:t>
            </a:r>
          </a:p>
          <a:p>
            <a:r>
              <a:rPr lang="en-GB" baseline="0" dirty="0" smtClean="0"/>
              <a:t>I was interested to see how common n&amp;v was in meningitis.</a:t>
            </a:r>
          </a:p>
          <a:p>
            <a:endParaRPr lang="en-GB" baseline="0" dirty="0" smtClean="0"/>
          </a:p>
          <a:p>
            <a:r>
              <a:rPr lang="en-GB" dirty="0" smtClean="0"/>
              <a:t>Progressive deterioration in mental status occurs</a:t>
            </a:r>
            <a:r>
              <a:rPr lang="en-GB" baseline="0" dirty="0" smtClean="0"/>
              <a:t> in untreated cases of bacterial meningitis</a:t>
            </a:r>
            <a:endParaRPr lang="en-GB" dirty="0" smtClean="0"/>
          </a:p>
          <a:p>
            <a:r>
              <a:rPr lang="en-GB" dirty="0" smtClean="0"/>
              <a:t>Whereas</a:t>
            </a:r>
            <a:r>
              <a:rPr lang="en-GB" baseline="0" dirty="0" smtClean="0"/>
              <a:t> i</a:t>
            </a:r>
            <a:r>
              <a:rPr lang="en-GB" dirty="0" smtClean="0"/>
              <a:t>n</a:t>
            </a:r>
            <a:r>
              <a:rPr lang="en-GB" baseline="0" dirty="0" smtClean="0"/>
              <a:t> viral cases there is spontaneous recovery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62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Baseline characteristics (age/gender </a:t>
            </a:r>
            <a:r>
              <a:rPr lang="en-GB" dirty="0" err="1" smtClean="0"/>
              <a:t>etc</a:t>
            </a:r>
            <a:r>
              <a:rPr lang="en-GB" dirty="0" smtClean="0"/>
              <a:t>) and clinical presentation were </a:t>
            </a:r>
            <a:r>
              <a:rPr lang="en-GB" b="1" dirty="0" smtClean="0"/>
              <a:t>similar</a:t>
            </a:r>
            <a:r>
              <a:rPr lang="en-GB" dirty="0" smtClean="0"/>
              <a:t> in both</a:t>
            </a:r>
            <a:r>
              <a:rPr lang="en-GB" baseline="0" dirty="0" smtClean="0"/>
              <a:t> groups.</a:t>
            </a:r>
          </a:p>
          <a:p>
            <a:r>
              <a:rPr lang="en-GB" b="1" baseline="0" dirty="0" smtClean="0"/>
              <a:t>These are just the frequencies of symptoms and signs in people with suspected meningitis who went on to have an LP</a:t>
            </a:r>
          </a:p>
          <a:p>
            <a:r>
              <a:rPr lang="en-GB" baseline="0" dirty="0" smtClean="0"/>
              <a:t>We are going to drill down the diagnostic accuracy of clinical findings in a minute … (but note the low frequency in “traditional” signs you have been taught).</a:t>
            </a:r>
          </a:p>
          <a:p>
            <a:r>
              <a:rPr lang="en-GB" baseline="0" dirty="0" smtClean="0"/>
              <a:t>Ask the group – how do you (and how should you) test for: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Neck stiffness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Kernig’s sign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Brudzinski’s sign?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 baseline="0" dirty="0" smtClean="0"/>
              <a:t>Main message here is that meningitis commonly occurs without neck stiffness!</a:t>
            </a:r>
            <a:endParaRPr lang="en-GB" baseline="0" dirty="0" smtClean="0"/>
          </a:p>
          <a:p>
            <a:pPr marL="228600" indent="-228600">
              <a:buAutoNum type="arabicParenR"/>
            </a:pPr>
            <a:endParaRPr lang="en-GB" baseline="0" dirty="0" smtClean="0"/>
          </a:p>
          <a:p>
            <a:r>
              <a:rPr lang="en-GB" baseline="0" dirty="0" smtClean="0"/>
              <a:t>What about inflammatory markers in the blood – do they help?</a:t>
            </a:r>
          </a:p>
          <a:p>
            <a:r>
              <a:rPr lang="en-GB" baseline="0" dirty="0" smtClean="0"/>
              <a:t>(probably like everything else normal </a:t>
            </a:r>
            <a:r>
              <a:rPr lang="en-GB" baseline="0" dirty="0" err="1" smtClean="0"/>
              <a:t>inflamm</a:t>
            </a:r>
            <a:r>
              <a:rPr lang="en-GB" baseline="0" dirty="0" smtClean="0"/>
              <a:t> markers help exclude in a low clinical </a:t>
            </a:r>
            <a:r>
              <a:rPr lang="en-GB" baseline="0" dirty="0" err="1" smtClean="0"/>
              <a:t>prob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pt</a:t>
            </a:r>
            <a:r>
              <a:rPr lang="en-GB" baseline="0" dirty="0" smtClean="0"/>
              <a:t> but by themselves are not helpful in diagnosis).</a:t>
            </a:r>
          </a:p>
          <a:p>
            <a:r>
              <a:rPr lang="en-GB" dirty="0" smtClean="0"/>
              <a:t>One study of 623 </a:t>
            </a:r>
            <a:r>
              <a:rPr lang="en-GB" dirty="0" err="1" smtClean="0"/>
              <a:t>pts</a:t>
            </a:r>
            <a:r>
              <a:rPr lang="en-GB" dirty="0" smtClean="0"/>
              <a:t> in Egypt found: “The plasma inflammatory markers showed highly significant difference between people with bacterial</a:t>
            </a:r>
            <a:r>
              <a:rPr lang="en-GB" baseline="0" dirty="0" smtClean="0"/>
              <a:t> and non-bacterial meningitis</a:t>
            </a:r>
            <a:r>
              <a:rPr lang="en-GB" dirty="0" smtClean="0"/>
              <a:t> ( value &lt;0.01). Leucocytosis (&gt;10,000/mm3) was encountered in bacterial meningitis in 47.9% of patients, while only in 24.1% of patients with nonbacterial meningitis. Positive CRP result (≥6) was significantly higher in patients with bacterial (47.9%) than nonbacterial meningitis (15.7%)”.</a:t>
            </a:r>
            <a:r>
              <a:rPr lang="en-GB" baseline="0" dirty="0" smtClean="0"/>
              <a:t> This study did not compare people who did not have meningitis.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62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Explain sensitivity, specificity and predictive values</a:t>
            </a:r>
            <a:r>
              <a:rPr lang="en-GB" b="1" baseline="0" dirty="0" smtClean="0"/>
              <a:t> …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04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892D-4333-EF4E-BBD3-49CD0B3E1F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5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5B4-0C1A-2743-BC50-8F3CA4F4350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CBC1-757F-024C-8C68-B10163D0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2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5B4-0C1A-2743-BC50-8F3CA4F4350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CBC1-757F-024C-8C68-B10163D0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8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5B4-0C1A-2743-BC50-8F3CA4F4350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CBC1-757F-024C-8C68-B10163D0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1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5B4-0C1A-2743-BC50-8F3CA4F4350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CBC1-757F-024C-8C68-B10163D0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2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5B4-0C1A-2743-BC50-8F3CA4F4350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CBC1-757F-024C-8C68-B10163D0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0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5B4-0C1A-2743-BC50-8F3CA4F4350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CBC1-757F-024C-8C68-B10163D0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0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5B4-0C1A-2743-BC50-8F3CA4F4350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CBC1-757F-024C-8C68-B10163D0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5B4-0C1A-2743-BC50-8F3CA4F4350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CBC1-757F-024C-8C68-B10163D0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1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5B4-0C1A-2743-BC50-8F3CA4F4350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CBC1-757F-024C-8C68-B10163D0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0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5B4-0C1A-2743-BC50-8F3CA4F4350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CBC1-757F-024C-8C68-B10163D0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5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5B4-0C1A-2743-BC50-8F3CA4F4350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CBC1-757F-024C-8C68-B10163D0C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A85B4-0C1A-2743-BC50-8F3CA4F4350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3CBC1-757F-024C-8C68-B10163D0C5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6356350"/>
            <a:ext cx="8229600" cy="365125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4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youtube.com/watch?v=CKLpIDhuJr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7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72306" y="1063452"/>
            <a:ext cx="7772400" cy="1552985"/>
          </a:xfrm>
        </p:spPr>
        <p:txBody>
          <a:bodyPr>
            <a:normAutofit/>
          </a:bodyPr>
          <a:lstStyle/>
          <a:p>
            <a:r>
              <a:rPr lang="en-US" b="1" dirty="0" smtClean="0"/>
              <a:t>Does this adult patient have acute meningitis?</a:t>
            </a:r>
            <a:endParaRPr lang="en-US" b="1" dirty="0"/>
          </a:p>
        </p:txBody>
      </p:sp>
      <p:pic>
        <p:nvPicPr>
          <p:cNvPr id="4" name="Picture 3" descr="brain_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39" y="2616437"/>
            <a:ext cx="2241334" cy="2241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1756" y="5219700"/>
            <a:ext cx="641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Dr Nicola Cooper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Consultant Physician &amp; Honorary Clinical Associate Professor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87" y="211694"/>
            <a:ext cx="4656890" cy="61194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>
            <a:stCxn id="6" idx="3"/>
          </p:cNvCxnSpPr>
          <p:nvPr/>
        </p:nvCxnSpPr>
        <p:spPr>
          <a:xfrm>
            <a:off x="3258945" y="846776"/>
            <a:ext cx="1362667" cy="246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50373" y="585166"/>
            <a:ext cx="60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LR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32915" y="447421"/>
            <a:ext cx="225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Change in probability of disease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8633" y="2840227"/>
            <a:ext cx="188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Kernig’s sign</a:t>
            </a:r>
          </a:p>
          <a:p>
            <a:r>
              <a:rPr lang="en-GB" dirty="0" smtClean="0"/>
              <a:t>Brudzinski’s sign</a:t>
            </a:r>
          </a:p>
          <a:p>
            <a:r>
              <a:rPr lang="en-GB" dirty="0" smtClean="0"/>
              <a:t>Nuchal rigidity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246956" y="2716738"/>
            <a:ext cx="1975651" cy="123488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>
            <a:stCxn id="14" idx="6"/>
          </p:cNvCxnSpPr>
          <p:nvPr/>
        </p:nvCxnSpPr>
        <p:spPr>
          <a:xfrm>
            <a:off x="2222607" y="3334179"/>
            <a:ext cx="427766" cy="0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3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9296"/>
            <a:ext cx="7772400" cy="346182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Bottom line: in </a:t>
            </a:r>
            <a:r>
              <a:rPr lang="en-GB" sz="3600" u="sng" dirty="0" smtClean="0"/>
              <a:t>low clinical probability patients</a:t>
            </a:r>
            <a:r>
              <a:rPr lang="en-GB" sz="3600" dirty="0" smtClean="0"/>
              <a:t>, the absence of certain features in the clinical examination virtually excludes meningitis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dirty="0" smtClean="0"/>
              <a:t>(it does not work the other way round though)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247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5607"/>
            <a:ext cx="7772400" cy="1470025"/>
          </a:xfrm>
        </p:spPr>
        <p:txBody>
          <a:bodyPr/>
          <a:lstStyle/>
          <a:p>
            <a:r>
              <a:rPr lang="en-GB" dirty="0" smtClean="0"/>
              <a:t>You decide to do an LP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25550" y="3643244"/>
            <a:ext cx="669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Should you get a CT of the head first?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1268525"/>
            <a:ext cx="5111750" cy="4187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900" y="5684136"/>
            <a:ext cx="79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McGill et al. The UK joint specialist societies guideline on the diagnosis and management of acute meningitis and meningococcal sepsis in immunocompetent adults. Journal of Infection 2016; 72: 405-438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637" y="323685"/>
            <a:ext cx="5254625" cy="8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LP mini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tests should be requested before performing an LP?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is the maximum safe dose of Lidocaine?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needle type will you choose and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Name two conditions that can present with gradual onset severe headache that could be missed if you fail to measure opening CSF pressure during a diagnostic LP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3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Should antibiotics be given before LP?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0212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the patient is sick, or there is a delay of &gt;1 h in getting to hospital</a:t>
            </a:r>
          </a:p>
          <a:p>
            <a:r>
              <a:rPr lang="en-US" sz="2400" dirty="0" smtClean="0"/>
              <a:t>In hospital: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LP should be performed within 1 h of arrival at hospital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Treatment should be commenced immediately </a:t>
            </a:r>
            <a:r>
              <a:rPr lang="en-US" sz="2000" u="sng" dirty="0" smtClean="0"/>
              <a:t>after</a:t>
            </a:r>
            <a:r>
              <a:rPr lang="en-US" sz="2000" dirty="0" smtClean="0"/>
              <a:t> LP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If the LP cannot be performed within 1 h, treatment should be commenced after blood cultures have been sent and LP performed asap after that</a:t>
            </a:r>
          </a:p>
          <a:p>
            <a:r>
              <a:rPr lang="en-US" sz="2400" dirty="0" smtClean="0"/>
              <a:t>Ideally, LP should be started before antibiotics to allow best chance of a definitive diagnosis</a:t>
            </a:r>
          </a:p>
          <a:p>
            <a:r>
              <a:rPr lang="en-US" sz="2400" dirty="0" smtClean="0"/>
              <a:t>If antibiotics have been given, LP should be performed within 4 hours, as culture rates can drop off rapidly after that time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9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6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9" y="158698"/>
            <a:ext cx="7944498" cy="59583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09700" y="1803400"/>
            <a:ext cx="1473200" cy="431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21051561">
            <a:off x="5860492" y="4078338"/>
            <a:ext cx="2036702" cy="7077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4800"/>
            <a:ext cx="9144000" cy="3700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4100" y="508000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Please send serum glucose at the same time as the LP!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>
            <a:off x="6445250" y="1154331"/>
            <a:ext cx="6350" cy="53476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4200" y="5342183"/>
            <a:ext cx="797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Sometimes there is a “mixed picture” </a:t>
            </a:r>
            <a:r>
              <a:rPr lang="mr-IN" sz="2000" b="1" dirty="0" smtClean="0">
                <a:solidFill>
                  <a:schemeClr val="tx2"/>
                </a:solidFill>
                <a:latin typeface="+mj-lt"/>
              </a:rPr>
              <a:t>–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 in which case treat as 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bacterial meningitis pending further results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148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tests in suspected meningitis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MAU ‘initial profile’</a:t>
            </a:r>
          </a:p>
          <a:p>
            <a:pPr lvl="1"/>
            <a:r>
              <a:rPr lang="en-US" dirty="0" smtClean="0"/>
              <a:t>FBC, clotting</a:t>
            </a:r>
          </a:p>
          <a:p>
            <a:pPr lvl="1"/>
            <a:r>
              <a:rPr lang="en-US" dirty="0" smtClean="0"/>
              <a:t>U&amp;E, calcium, glucose, CRP, LFT</a:t>
            </a:r>
          </a:p>
          <a:p>
            <a:r>
              <a:rPr lang="en-US" dirty="0" smtClean="0"/>
              <a:t>Blood cultures</a:t>
            </a:r>
          </a:p>
          <a:p>
            <a:r>
              <a:rPr lang="en-US" dirty="0"/>
              <a:t>Nasopharyngeal swab</a:t>
            </a:r>
          </a:p>
          <a:p>
            <a:r>
              <a:rPr lang="en-US" dirty="0" smtClean="0"/>
              <a:t>Pneumococcal and meningococcal PCR (blood, EDTA sample)*</a:t>
            </a:r>
          </a:p>
        </p:txBody>
      </p:sp>
    </p:spTree>
    <p:extLst>
      <p:ext uri="{BB962C8B-B14F-4D97-AF65-F5344CB8AC3E}">
        <p14:creationId xmlns:p14="http://schemas.microsoft.com/office/powerpoint/2010/main" val="11280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Treatment of bacterial meningitis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0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dirty="0" smtClean="0"/>
              <a:t>Scenario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838"/>
            <a:ext cx="8229600" cy="4546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A 30-year-old woman was admitted to the Acute Medical Unit with a 48-hour history of gradual onset severe headache and fever of 38.5</a:t>
            </a:r>
            <a:r>
              <a:rPr lang="en-GB" baseline="30000" dirty="0" smtClean="0"/>
              <a:t>o</a:t>
            </a:r>
            <a:r>
              <a:rPr lang="en-GB" dirty="0" smtClean="0"/>
              <a:t>C.</a:t>
            </a:r>
          </a:p>
          <a:p>
            <a:pPr marL="0" indent="0">
              <a:buNone/>
            </a:pPr>
            <a:r>
              <a:rPr lang="en-GB" dirty="0" smtClean="0"/>
              <a:t>She had no past medical history and was not taking any regular medication.</a:t>
            </a:r>
          </a:p>
          <a:p>
            <a:pPr marL="0" indent="0">
              <a:buNone/>
            </a:pPr>
            <a:r>
              <a:rPr lang="en-GB" dirty="0" smtClean="0"/>
              <a:t>What features in the history and physical examination would make you think of meningitis and proceed to a lumbar puncture?</a:t>
            </a:r>
          </a:p>
          <a:p>
            <a:pPr marL="0" indent="0">
              <a:buNone/>
            </a:pPr>
            <a:r>
              <a:rPr lang="en-GB" dirty="0" smtClean="0"/>
              <a:t>For each feature, rate how good it is on a scale of 1-10.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1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for bacterial meningitis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IV ceftriaxone 2g BD (or cefotaxime 2g </a:t>
            </a:r>
            <a:r>
              <a:rPr lang="en-GB" u="sng" dirty="0" smtClean="0"/>
              <a:t>QDS</a:t>
            </a:r>
            <a:r>
              <a:rPr lang="en-GB" dirty="0" smtClean="0"/>
              <a:t>)</a:t>
            </a:r>
          </a:p>
          <a:p>
            <a:r>
              <a:rPr lang="en-GB" dirty="0" smtClean="0"/>
              <a:t>Dexamethasone </a:t>
            </a:r>
            <a:r>
              <a:rPr lang="en-GB" dirty="0" smtClean="0"/>
              <a:t>0.15mg/kg </a:t>
            </a:r>
            <a:r>
              <a:rPr lang="en-GB" dirty="0" smtClean="0"/>
              <a:t>QDS for 4 days started with first dose of antibiotics (especially if pneumococcal meningitis is suspected); stop if non-bacterial cause is identified</a:t>
            </a:r>
          </a:p>
          <a:p>
            <a:r>
              <a:rPr lang="en-GB" b="1" dirty="0" smtClean="0"/>
              <a:t>Plus</a:t>
            </a:r>
            <a:r>
              <a:rPr lang="en-GB" dirty="0" smtClean="0"/>
              <a:t> IV ampicillin 2g </a:t>
            </a:r>
            <a:r>
              <a:rPr lang="en-GB" u="sng" dirty="0" smtClean="0"/>
              <a:t>4 hourly</a:t>
            </a:r>
            <a:r>
              <a:rPr lang="en-GB" dirty="0" smtClean="0"/>
              <a:t> if Listeria suspected (age &gt;55 </a:t>
            </a:r>
            <a:r>
              <a:rPr lang="en-GB" dirty="0" err="1" smtClean="0"/>
              <a:t>yrs</a:t>
            </a:r>
            <a:r>
              <a:rPr lang="en-GB" dirty="0" smtClean="0"/>
              <a:t>, immunosuppressed, pregnant)</a:t>
            </a:r>
          </a:p>
          <a:p>
            <a:r>
              <a:rPr lang="en-GB" dirty="0" smtClean="0"/>
              <a:t>Consult with Microbiology if returning traveller  (?penicillin resistance) or immunocompromised host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65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Meningococcal septicaemia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Do not attempt LP</a:t>
            </a:r>
          </a:p>
          <a:p>
            <a:r>
              <a:rPr lang="en-GB" dirty="0" smtClean="0"/>
              <a:t>IV ceftriaxone/cefotaxime 2g QDS</a:t>
            </a:r>
          </a:p>
          <a:p>
            <a:r>
              <a:rPr lang="en-GB" dirty="0" smtClean="0"/>
              <a:t>Admit to ICU even if the patient appears ‘well’ at the time of assessment</a:t>
            </a:r>
          </a:p>
          <a:p>
            <a:r>
              <a:rPr lang="en-GB" dirty="0" smtClean="0"/>
              <a:t>Blood cultures, throat swab and serum PCR</a:t>
            </a:r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31" y="1755347"/>
            <a:ext cx="2809110" cy="407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Other things that cause a petechial rash </a:t>
            </a:r>
            <a:r>
              <a:rPr lang="mr-IN" sz="3600" dirty="0" smtClean="0"/>
              <a:t>…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Strep and staph bacteraemias</a:t>
            </a:r>
          </a:p>
          <a:p>
            <a:r>
              <a:rPr lang="en-GB" dirty="0" smtClean="0"/>
              <a:t>Low platelets</a:t>
            </a:r>
          </a:p>
          <a:p>
            <a:r>
              <a:rPr lang="en-GB" dirty="0" err="1" smtClean="0"/>
              <a:t>Vasculitis</a:t>
            </a:r>
            <a:r>
              <a:rPr lang="en-GB" dirty="0" smtClean="0"/>
              <a:t> (e.g. </a:t>
            </a:r>
            <a:r>
              <a:rPr lang="en-GB" dirty="0" err="1" smtClean="0"/>
              <a:t>Henoch</a:t>
            </a:r>
            <a:r>
              <a:rPr lang="en-GB" dirty="0" err="1"/>
              <a:t>-Schönlein</a:t>
            </a:r>
            <a:r>
              <a:rPr lang="en-GB" dirty="0"/>
              <a:t> </a:t>
            </a:r>
            <a:r>
              <a:rPr lang="en-GB" dirty="0" err="1" smtClean="0"/>
              <a:t>purpura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Rickettsial</a:t>
            </a:r>
            <a:r>
              <a:rPr lang="en-GB" dirty="0" smtClean="0"/>
              <a:t> diseases (e.g. Mediterranean Spotted </a:t>
            </a:r>
            <a:r>
              <a:rPr lang="en-GB" dirty="0"/>
              <a:t>F</a:t>
            </a:r>
            <a:r>
              <a:rPr lang="en-GB" dirty="0" smtClean="0"/>
              <a:t>ever)</a:t>
            </a:r>
          </a:p>
          <a:p>
            <a:r>
              <a:rPr lang="en-GB" dirty="0" smtClean="0"/>
              <a:t>Trauma (e.g. violent coughing/vomiting especially around the eyes)</a:t>
            </a:r>
          </a:p>
          <a:p>
            <a:r>
              <a:rPr lang="en-GB" dirty="0"/>
              <a:t>Dengue fever and other viral haemorrhagic fevers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8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for relatives?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>
            <a:normAutofit/>
          </a:bodyPr>
          <a:lstStyle/>
          <a:p>
            <a:r>
              <a:rPr lang="en-GB" sz="2600" dirty="0" smtClean="0"/>
              <a:t>Prophylaxis is only indicated for meningococcal cases</a:t>
            </a:r>
          </a:p>
          <a:p>
            <a:r>
              <a:rPr lang="en-GB" sz="2600" dirty="0" smtClean="0"/>
              <a:t>The risk for a contact is low and highest in the first 7 days</a:t>
            </a:r>
          </a:p>
          <a:p>
            <a:r>
              <a:rPr lang="en-GB" sz="2600" dirty="0" smtClean="0"/>
              <a:t>Regardless of immunisation status, household contacts </a:t>
            </a:r>
            <a:r>
              <a:rPr lang="en-GB" sz="2600" u="sng" dirty="0" smtClean="0"/>
              <a:t>and the patient</a:t>
            </a:r>
            <a:r>
              <a:rPr lang="en-GB" sz="2600" dirty="0" smtClean="0"/>
              <a:t> should be treated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>
            <a:normAutofit/>
          </a:bodyPr>
          <a:lstStyle/>
          <a:p>
            <a:r>
              <a:rPr lang="en-GB" sz="2600" dirty="0" smtClean="0"/>
              <a:t>The guidelines have changed …</a:t>
            </a:r>
          </a:p>
          <a:p>
            <a:r>
              <a:rPr lang="en-GB" sz="2600" dirty="0" smtClean="0"/>
              <a:t>All ages including pregnant women should receive a single dose of ciprofloxacin</a:t>
            </a:r>
          </a:p>
          <a:p>
            <a:r>
              <a:rPr lang="en-GB" sz="2600" dirty="0" smtClean="0"/>
              <a:t>Adults and children over 12 </a:t>
            </a:r>
            <a:r>
              <a:rPr lang="en-GB" sz="2600" dirty="0" err="1" smtClean="0"/>
              <a:t>yrs</a:t>
            </a:r>
            <a:r>
              <a:rPr lang="en-GB" sz="2600" dirty="0" smtClean="0"/>
              <a:t> 500mg PO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cip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9" y="4949304"/>
            <a:ext cx="1569145" cy="11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701128"/>
            <a:ext cx="5954311" cy="4480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600" y="5448300"/>
            <a:ext cx="795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Practice </a:t>
            </a:r>
            <a:r>
              <a:rPr lang="en-GB" sz="1400" dirty="0"/>
              <a:t>Guidelines of the Management of Bacterial Meningitis by the Infectious Diseases Society of </a:t>
            </a:r>
            <a:r>
              <a:rPr lang="en-GB" sz="1400" dirty="0" smtClean="0"/>
              <a:t>America. </a:t>
            </a:r>
            <a:r>
              <a:rPr lang="en-GB" sz="1400" dirty="0"/>
              <a:t>Clinical Infectious Diseases 2004; 39: 1267-84</a:t>
            </a:r>
          </a:p>
          <a:p>
            <a:r>
              <a:rPr lang="en-GB" sz="1400" dirty="0" smtClean="0"/>
              <a:t>This is similar to UK guidelines 2016. Consult in immunosuppressed patients.</a:t>
            </a:r>
            <a:endParaRPr lang="en-GB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Our patient’s LP results:</a:t>
            </a:r>
            <a:br>
              <a:rPr lang="en-GB" dirty="0" smtClean="0"/>
            </a:br>
            <a:r>
              <a:rPr lang="en-GB" sz="3100" dirty="0" smtClean="0"/>
              <a:t>what does this show?</a:t>
            </a:r>
            <a:endParaRPr lang="en-GB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2200" y="1778001"/>
            <a:ext cx="4940300" cy="39878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CSF </a:t>
            </a:r>
            <a:r>
              <a:rPr lang="en-GB" sz="2800" dirty="0" smtClean="0"/>
              <a:t>opening pressure </a:t>
            </a:r>
            <a:r>
              <a:rPr lang="en-GB" sz="2800" dirty="0"/>
              <a:t>18 cmH</a:t>
            </a:r>
            <a:r>
              <a:rPr lang="en-GB" sz="2800" baseline="-25000" dirty="0"/>
              <a:t>2</a:t>
            </a:r>
            <a:r>
              <a:rPr lang="en-GB" sz="2800" dirty="0"/>
              <a:t>O</a:t>
            </a:r>
          </a:p>
          <a:p>
            <a:pPr marL="0" indent="0">
              <a:buNone/>
            </a:pPr>
            <a:r>
              <a:rPr lang="en-GB" sz="2800" dirty="0"/>
              <a:t>Appearance – clear</a:t>
            </a:r>
          </a:p>
          <a:p>
            <a:pPr marL="0" indent="0">
              <a:buNone/>
            </a:pPr>
            <a:r>
              <a:rPr lang="en-GB" sz="2800" dirty="0"/>
              <a:t>WBC – </a:t>
            </a:r>
            <a:r>
              <a:rPr lang="en-GB" sz="2800" dirty="0" smtClean="0"/>
              <a:t>168 </a:t>
            </a:r>
            <a:r>
              <a:rPr lang="en-GB" sz="2800" dirty="0"/>
              <a:t>lymphocytes</a:t>
            </a:r>
          </a:p>
          <a:p>
            <a:pPr marL="0" indent="0">
              <a:buNone/>
            </a:pPr>
            <a:r>
              <a:rPr lang="en-GB" sz="2800" dirty="0"/>
              <a:t>RBC – 1</a:t>
            </a:r>
          </a:p>
          <a:p>
            <a:pPr marL="0" indent="0">
              <a:buNone/>
            </a:pPr>
            <a:r>
              <a:rPr lang="en-GB" sz="2800" dirty="0"/>
              <a:t>Protein 0.4 g/L (0.2 – 0.4)</a:t>
            </a:r>
          </a:p>
          <a:p>
            <a:pPr marL="0" indent="0">
              <a:buNone/>
            </a:pPr>
            <a:r>
              <a:rPr lang="en-GB" sz="2800" dirty="0" smtClean="0"/>
              <a:t>CSF glucose </a:t>
            </a:r>
            <a:r>
              <a:rPr lang="en-GB" sz="2800" dirty="0"/>
              <a:t>4 </a:t>
            </a:r>
            <a:r>
              <a:rPr lang="en-GB" sz="2800" dirty="0" err="1"/>
              <a:t>mmol</a:t>
            </a:r>
            <a:r>
              <a:rPr lang="en-GB" sz="2800" dirty="0"/>
              <a:t>/L</a:t>
            </a:r>
          </a:p>
          <a:p>
            <a:pPr marL="0" indent="0">
              <a:buNone/>
            </a:pPr>
            <a:r>
              <a:rPr lang="en-GB" sz="2800" dirty="0"/>
              <a:t>Serum glucose 6.5 </a:t>
            </a:r>
            <a:r>
              <a:rPr lang="en-GB" sz="2800" dirty="0" err="1"/>
              <a:t>mmol</a:t>
            </a:r>
            <a:r>
              <a:rPr lang="en-GB" sz="2800" dirty="0"/>
              <a:t>/L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5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Lymphocytic meningitis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96" y="1294150"/>
            <a:ext cx="8229600" cy="4950820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GB" sz="3200" b="1" dirty="0"/>
              <a:t>No cause found </a:t>
            </a:r>
            <a:r>
              <a:rPr lang="en-GB" sz="3200" dirty="0"/>
              <a:t>(36%) … of the rest:</a:t>
            </a:r>
          </a:p>
          <a:p>
            <a:r>
              <a:rPr lang="en-GB" dirty="0" smtClean="0"/>
              <a:t>Most common cause is viral</a:t>
            </a:r>
          </a:p>
          <a:p>
            <a:pPr lvl="1"/>
            <a:r>
              <a:rPr lang="en-GB" dirty="0" smtClean="0"/>
              <a:t>Enterovirus (46%)</a:t>
            </a:r>
          </a:p>
          <a:p>
            <a:pPr lvl="1"/>
            <a:r>
              <a:rPr lang="en-GB" dirty="0" smtClean="0"/>
              <a:t>Herpes (type 2 and </a:t>
            </a:r>
            <a:r>
              <a:rPr lang="en-GB" dirty="0"/>
              <a:t>1</a:t>
            </a:r>
            <a:r>
              <a:rPr lang="en-GB" dirty="0" smtClean="0"/>
              <a:t>) 42%</a:t>
            </a:r>
          </a:p>
          <a:p>
            <a:pPr lvl="1"/>
            <a:r>
              <a:rPr lang="en-GB" dirty="0" smtClean="0"/>
              <a:t>Varicella (11%)</a:t>
            </a:r>
          </a:p>
          <a:p>
            <a:r>
              <a:rPr lang="en-GB" dirty="0" smtClean="0"/>
              <a:t>Partially treated / very early (6 h) bacterial / Listeria</a:t>
            </a:r>
          </a:p>
          <a:p>
            <a:r>
              <a:rPr lang="en-GB" dirty="0" smtClean="0"/>
              <a:t>Primary HIV infection</a:t>
            </a:r>
          </a:p>
          <a:p>
            <a:r>
              <a:rPr lang="en-GB" dirty="0" smtClean="0"/>
              <a:t>Mumps if unvaccinated (50% cases with no parotitis)</a:t>
            </a:r>
          </a:p>
          <a:p>
            <a:r>
              <a:rPr lang="en-GB" dirty="0"/>
              <a:t>CMV if immunocompromised</a:t>
            </a:r>
          </a:p>
          <a:p>
            <a:r>
              <a:rPr lang="en-GB" dirty="0" smtClean="0"/>
              <a:t>TB*</a:t>
            </a:r>
          </a:p>
          <a:p>
            <a:r>
              <a:rPr lang="en-GB" dirty="0" smtClean="0"/>
              <a:t>Fungal e.g. cryptococcus*</a:t>
            </a:r>
          </a:p>
          <a:p>
            <a:r>
              <a:rPr lang="en-GB" dirty="0" smtClean="0"/>
              <a:t>Non-infectious causes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74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566224"/>
            <a:ext cx="7442200" cy="53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079500"/>
            <a:ext cx="7859712" cy="50466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3200" dirty="0" smtClean="0">
                <a:cs typeface="+mn-cs"/>
              </a:rPr>
              <a:t>Which of the following is the recommended treatment for viral meningitis, pending further results?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sz="3200" dirty="0" smtClean="0">
              <a:cs typeface="+mn-cs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 smtClean="0">
                <a:cs typeface="+mn-cs"/>
              </a:rPr>
              <a:t>Aciclovir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 smtClean="0">
                <a:cs typeface="+mn-cs"/>
              </a:rPr>
              <a:t>Ceftriaxone 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 smtClean="0">
                <a:cs typeface="+mn-cs"/>
              </a:rPr>
              <a:t>Ceftriaxone + aciclovir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/>
              <a:t>Ceftriaxone and dexamethasone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 smtClean="0">
                <a:cs typeface="+mn-cs"/>
              </a:rPr>
              <a:t>Paracetamol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endParaRPr lang="en-GB" dirty="0" smtClean="0">
              <a:cs typeface="+mn-cs"/>
            </a:endParaRPr>
          </a:p>
          <a:p>
            <a:pPr eaLnBrk="1" hangingPunct="1">
              <a:defRPr/>
            </a:pP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5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079500"/>
            <a:ext cx="7859712" cy="50466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3200" dirty="0" smtClean="0">
                <a:cs typeface="+mn-cs"/>
              </a:rPr>
              <a:t>Which of the following is the recommended treatment for viral meningitis, pending further results?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sz="3200" dirty="0" smtClean="0">
              <a:cs typeface="+mn-cs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 smtClean="0">
                <a:cs typeface="+mn-cs"/>
              </a:rPr>
              <a:t>Aciclovir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 smtClean="0">
                <a:cs typeface="+mn-cs"/>
              </a:rPr>
              <a:t>Ceftriaxone 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 smtClean="0">
                <a:cs typeface="+mn-cs"/>
              </a:rPr>
              <a:t>Ceftriaxone + aciclovir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/>
              <a:t>Ceftriaxone and dexamethasone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b="1" dirty="0" smtClean="0">
                <a:solidFill>
                  <a:srgbClr val="FF0000"/>
                </a:solidFill>
                <a:cs typeface="+mn-cs"/>
              </a:rPr>
              <a:t>Paracetamol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endParaRPr lang="en-GB" dirty="0" smtClean="0">
              <a:cs typeface="+mn-cs"/>
            </a:endParaRPr>
          </a:p>
          <a:p>
            <a:pPr eaLnBrk="1" hangingPunct="1">
              <a:defRPr/>
            </a:pP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0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0700" y="965200"/>
            <a:ext cx="8229600" cy="4894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‘Acute infection of the meninges presents with a </a:t>
            </a:r>
            <a:r>
              <a:rPr lang="en-GB" sz="2800" u="sng" dirty="0"/>
              <a:t>characteristic combination</a:t>
            </a:r>
            <a:r>
              <a:rPr lang="en-GB" sz="2800" dirty="0"/>
              <a:t> of fever, headache and meningism. 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Meningism consists of headache, photophobia and neck stiffness, </a:t>
            </a:r>
            <a:r>
              <a:rPr lang="en-GB" sz="2800" u="sng" dirty="0"/>
              <a:t>often</a:t>
            </a:r>
            <a:r>
              <a:rPr lang="en-GB" sz="2800" dirty="0"/>
              <a:t> accompanied by other signs of meningeal irritation, including Kernig’s and Brudzinski’s sign.’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1800" dirty="0" smtClean="0"/>
              <a:t>From Davidson’s Principles and Practice of Medicine, 22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Ed: p1201 </a:t>
            </a:r>
          </a:p>
        </p:txBody>
      </p:sp>
    </p:spTree>
    <p:extLst>
      <p:ext uri="{BB962C8B-B14F-4D97-AF65-F5344CB8AC3E}">
        <p14:creationId xmlns:p14="http://schemas.microsoft.com/office/powerpoint/2010/main" val="7873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27088" y="1079500"/>
            <a:ext cx="7859712" cy="50466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  <a:defRPr/>
            </a:pPr>
            <a:r>
              <a:rPr lang="en-GB" sz="3000" dirty="0" smtClean="0"/>
              <a:t>What is the main distinguishing feature between meningitis and encephalitis?</a:t>
            </a:r>
          </a:p>
          <a:p>
            <a:pPr marL="0" indent="0">
              <a:lnSpc>
                <a:spcPct val="80000"/>
              </a:lnSpc>
              <a:buFont typeface="Arial"/>
              <a:buNone/>
              <a:defRPr/>
            </a:pPr>
            <a:endParaRPr lang="en-GB" sz="30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000" dirty="0" smtClean="0"/>
              <a:t>Presence </a:t>
            </a:r>
            <a:r>
              <a:rPr lang="en-GB" sz="3000" dirty="0"/>
              <a:t>or absence of a raised </a:t>
            </a:r>
            <a:r>
              <a:rPr lang="en-GB" sz="3000" dirty="0" smtClean="0"/>
              <a:t>CRP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000" dirty="0"/>
              <a:t>Presence or absence of neck stiffness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000" dirty="0"/>
              <a:t>Presence or absence of normal </a:t>
            </a:r>
            <a:r>
              <a:rPr lang="en-GB" sz="3000" dirty="0" smtClean="0"/>
              <a:t>cognition</a:t>
            </a:r>
            <a:endParaRPr lang="en-GB" sz="3000" dirty="0"/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000" dirty="0" smtClean="0"/>
              <a:t>Presence or absence of raised CSF lactate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000" dirty="0"/>
              <a:t>Presence or absence of severe </a:t>
            </a:r>
            <a:r>
              <a:rPr lang="en-GB" sz="3000" dirty="0" smtClean="0"/>
              <a:t>headache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4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27088" y="1079500"/>
            <a:ext cx="7859712" cy="50466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  <a:defRPr/>
            </a:pPr>
            <a:r>
              <a:rPr lang="en-GB" sz="3000" dirty="0" smtClean="0"/>
              <a:t>What is the main distinguishing feature between meningitis and encephalitis?</a:t>
            </a:r>
          </a:p>
          <a:p>
            <a:pPr marL="0" indent="0">
              <a:lnSpc>
                <a:spcPct val="80000"/>
              </a:lnSpc>
              <a:buFont typeface="Arial"/>
              <a:buNone/>
              <a:defRPr/>
            </a:pPr>
            <a:endParaRPr lang="en-GB" sz="30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000" dirty="0" smtClean="0"/>
              <a:t>Presence </a:t>
            </a:r>
            <a:r>
              <a:rPr lang="en-GB" sz="3000" dirty="0"/>
              <a:t>or absence of a raised </a:t>
            </a:r>
            <a:r>
              <a:rPr lang="en-GB" sz="3000" dirty="0" smtClean="0"/>
              <a:t>CRP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000" dirty="0"/>
              <a:t>Presence or absence of neck stiffness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000" b="1" dirty="0">
                <a:solidFill>
                  <a:srgbClr val="FF0000"/>
                </a:solidFill>
              </a:rPr>
              <a:t>Presence or absence of normal </a:t>
            </a:r>
            <a:r>
              <a:rPr lang="en-GB" sz="3000" b="1" dirty="0" smtClean="0">
                <a:solidFill>
                  <a:srgbClr val="FF0000"/>
                </a:solidFill>
              </a:rPr>
              <a:t>cognition</a:t>
            </a:r>
            <a:endParaRPr lang="en-GB" sz="3000" b="1" dirty="0">
              <a:solidFill>
                <a:srgbClr val="FF0000"/>
              </a:solidFill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000" dirty="0" smtClean="0"/>
              <a:t>Presence or absence of raised CSF lactate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000" dirty="0"/>
              <a:t>Presence or absence of severe </a:t>
            </a:r>
            <a:r>
              <a:rPr lang="en-GB" sz="3000" dirty="0" smtClean="0"/>
              <a:t>headache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 continued </a:t>
            </a:r>
            <a:r>
              <a:rPr lang="mr-IN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46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 30-year-old woman was admitted to the Acute Medical Unit with a </a:t>
            </a:r>
            <a:r>
              <a:rPr lang="en-GB" dirty="0" smtClean="0"/>
              <a:t>48-hour </a:t>
            </a:r>
            <a:r>
              <a:rPr lang="en-GB" dirty="0"/>
              <a:t>history of gradual onset severe headache …</a:t>
            </a:r>
          </a:p>
          <a:p>
            <a:pPr marL="0" indent="0">
              <a:buNone/>
            </a:pPr>
            <a:r>
              <a:rPr lang="en-GB" dirty="0"/>
              <a:t>She had no past medical history and was not taking any regular medication.</a:t>
            </a:r>
          </a:p>
          <a:p>
            <a:pPr marL="0" indent="0">
              <a:buNone/>
            </a:pPr>
            <a:r>
              <a:rPr lang="en-GB" dirty="0" smtClean="0"/>
              <a:t>A diagnostic LP was performed which was consistent with viral meningitis. She was admitted to hospital for intravenous fluids and analgesia, and went home 2 days later much improved.</a:t>
            </a:r>
          </a:p>
          <a:p>
            <a:pPr marL="0" indent="0">
              <a:buNone/>
            </a:pPr>
            <a:r>
              <a:rPr lang="en-GB" dirty="0" smtClean="0"/>
              <a:t>On day 5 the Microbiology lab called you to say her CSF was positive for HSV-2.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0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003300"/>
            <a:ext cx="7859712" cy="35782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3200" dirty="0" smtClean="0"/>
              <a:t>What is the next best step in management?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sz="32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 smtClean="0"/>
              <a:t>HIV </a:t>
            </a:r>
            <a:r>
              <a:rPr lang="en-GB" sz="3200" dirty="0"/>
              <a:t>test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 smtClean="0">
                <a:cs typeface="+mn-cs"/>
              </a:rPr>
              <a:t>No further action required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/>
              <a:t>Oral valacyclovir 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 smtClean="0">
                <a:cs typeface="+mn-cs"/>
              </a:rPr>
              <a:t>Referral to Infectious Diseases clinic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 smtClean="0"/>
              <a:t>Tzanck smear</a:t>
            </a:r>
            <a:endParaRPr lang="en-GB" sz="3200" dirty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endParaRPr lang="en-GB" dirty="0" smtClean="0">
              <a:cs typeface="+mn-cs"/>
            </a:endParaRPr>
          </a:p>
          <a:p>
            <a:pPr eaLnBrk="1" hangingPunct="1">
              <a:defRPr/>
            </a:pP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003300"/>
            <a:ext cx="7859712" cy="35782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3200" dirty="0" smtClean="0"/>
              <a:t>What is the next best step in management?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sz="32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 smtClean="0"/>
              <a:t>HIV </a:t>
            </a:r>
            <a:r>
              <a:rPr lang="en-GB" sz="3200" dirty="0"/>
              <a:t>test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smtClean="0">
                <a:cs typeface="+mn-cs"/>
              </a:rPr>
              <a:t>No further action required</a:t>
            </a:r>
            <a:endParaRPr lang="en-GB" sz="3200" dirty="0" smtClean="0">
              <a:cs typeface="+mn-cs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/>
              <a:t>Oral valacyclovir 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b="1" dirty="0" smtClean="0">
                <a:solidFill>
                  <a:srgbClr val="FF0000"/>
                </a:solidFill>
                <a:cs typeface="+mn-cs"/>
              </a:rPr>
              <a:t>Referral to Infectious Diseases clinic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sz="3200" dirty="0" err="1" smtClean="0"/>
              <a:t>Tzanck</a:t>
            </a:r>
            <a:r>
              <a:rPr lang="en-GB" sz="3200" dirty="0" smtClean="0"/>
              <a:t> smear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27088" y="4581525"/>
            <a:ext cx="7345362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HSV-2 meningitis is a sexually transmitted disease, patients should be referred to GUM or ID for a full STD screen and counselling, as HSV-2 meningitis can recur (Mollaret’s meningitis). Most patients have no history of genital herpes.</a:t>
            </a:r>
          </a:p>
          <a:p>
            <a:pPr>
              <a:defRPr/>
            </a:pPr>
            <a:r>
              <a:rPr lang="en-US" dirty="0">
                <a:latin typeface="+mn-lt"/>
              </a:rPr>
              <a:t>See Logan &amp; </a:t>
            </a:r>
            <a:r>
              <a:rPr lang="en-US" dirty="0" err="1">
                <a:latin typeface="+mn-lt"/>
              </a:rPr>
              <a:t>MacMahon</a:t>
            </a:r>
            <a:r>
              <a:rPr lang="en-US" dirty="0">
                <a:latin typeface="+mn-lt"/>
              </a:rPr>
              <a:t>. Viral meningitis. </a:t>
            </a:r>
            <a:r>
              <a:rPr lang="is-IS" dirty="0">
                <a:latin typeface="+mn-lt"/>
              </a:rPr>
              <a:t>BMJ 2008; 336: 36-40</a:t>
            </a:r>
          </a:p>
        </p:txBody>
      </p:sp>
    </p:spTree>
    <p:extLst>
      <p:ext uri="{BB962C8B-B14F-4D97-AF65-F5344CB8AC3E}">
        <p14:creationId xmlns:p14="http://schemas.microsoft.com/office/powerpoint/2010/main" val="4692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038"/>
            <a:ext cx="8229600" cy="4708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an adult who presents with gradual onset headache and a fever with no other obvious explanation you should do an LP as part of your clerk-in (day or night!)</a:t>
            </a:r>
          </a:p>
          <a:p>
            <a:r>
              <a:rPr lang="en-US" sz="2800" dirty="0" smtClean="0"/>
              <a:t>A CT of the head is not routinely indicated and only delays time to LP </a:t>
            </a:r>
            <a:r>
              <a:rPr lang="mr-IN" sz="2800" dirty="0" smtClean="0"/>
              <a:t>…</a:t>
            </a:r>
            <a:r>
              <a:rPr lang="en-GB" sz="2800" dirty="0" smtClean="0"/>
              <a:t> which is bad</a:t>
            </a:r>
          </a:p>
          <a:p>
            <a:r>
              <a:rPr lang="en-GB" sz="2800" dirty="0" smtClean="0"/>
              <a:t>Always measure the opening CSF pressure</a:t>
            </a:r>
          </a:p>
          <a:p>
            <a:r>
              <a:rPr lang="en-GB" sz="2800" dirty="0" smtClean="0"/>
              <a:t>Don’t forget to do blood cultures and a throat swab</a:t>
            </a:r>
          </a:p>
          <a:p>
            <a:r>
              <a:rPr lang="en-GB" sz="2800" dirty="0" smtClean="0"/>
              <a:t>Do not prescribe aciclovir for viral </a:t>
            </a:r>
            <a:r>
              <a:rPr lang="en-GB" sz="2800" u="sng" dirty="0" smtClean="0"/>
              <a:t>meningitis</a:t>
            </a:r>
            <a:r>
              <a:rPr lang="en-GB" sz="2800" dirty="0" smtClean="0"/>
              <a:t> </a:t>
            </a:r>
            <a:r>
              <a:rPr lang="mr-IN" sz="2800" dirty="0" smtClean="0"/>
              <a:t>…</a:t>
            </a:r>
            <a:r>
              <a:rPr lang="en-GB" sz="2800" dirty="0" smtClean="0"/>
              <a:t> viral encephalitis is a different disease</a:t>
            </a:r>
            <a:endParaRPr lang="en-GB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9554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>
            <a:normAutofit fontScale="90000"/>
          </a:bodyPr>
          <a:lstStyle/>
          <a:p>
            <a:r>
              <a:rPr lang="en-US" smtClean="0"/>
              <a:t>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69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McGill et al. The </a:t>
            </a:r>
            <a:r>
              <a:rPr lang="en-US" sz="2400" dirty="0"/>
              <a:t>UK joint specialist societies guideline </a:t>
            </a:r>
            <a:r>
              <a:rPr lang="en-US" sz="2400" dirty="0" smtClean="0"/>
              <a:t>on the </a:t>
            </a:r>
            <a:r>
              <a:rPr lang="en-US" sz="2400" dirty="0"/>
              <a:t>diagnosis and management of </a:t>
            </a:r>
            <a:r>
              <a:rPr lang="en-US" sz="2400" dirty="0" smtClean="0"/>
              <a:t>acute meningitis </a:t>
            </a:r>
            <a:r>
              <a:rPr lang="en-US" sz="2400" dirty="0"/>
              <a:t>and meningococcal sepsis </a:t>
            </a:r>
            <a:r>
              <a:rPr lang="en-US" sz="2400" dirty="0" smtClean="0"/>
              <a:t>in immunocompetent adults. Journal of Infection 2016; 72: 405-438.</a:t>
            </a:r>
          </a:p>
          <a:p>
            <a:r>
              <a:rPr lang="en-US" sz="2400" dirty="0"/>
              <a:t>Solomon et al. Management of suspected viral encephalitis in adults. (On behalf of the ABN and BIA). Journal of Infection 2012; 64(4): 347-373</a:t>
            </a:r>
          </a:p>
          <a:p>
            <a:r>
              <a:rPr lang="en-US" sz="2400" dirty="0" smtClean="0"/>
              <a:t>Lumbar puncture </a:t>
            </a:r>
            <a:r>
              <a:rPr lang="mr-IN" sz="2400" dirty="0" smtClean="0"/>
              <a:t>–</a:t>
            </a:r>
            <a:r>
              <a:rPr lang="en-US" sz="2400" dirty="0" smtClean="0"/>
              <a:t> NEJM </a:t>
            </a:r>
            <a:r>
              <a:rPr lang="en-US" sz="2400" dirty="0"/>
              <a:t>Clinical Videos.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www.youtube.com/watch?v=CKLpIDhuJrE</a:t>
            </a:r>
            <a:endParaRPr lang="en-US" sz="2400" dirty="0" smtClean="0"/>
          </a:p>
          <a:p>
            <a:r>
              <a:rPr lang="en-US" sz="2400" dirty="0" smtClean="0"/>
              <a:t>Cooper N. Lumbar puncture. Acute Medicine 2011; 10(4): 188-193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62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6461" y="2770014"/>
            <a:ext cx="408463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 dirty="0" smtClean="0"/>
              <a:t>Questions?</a:t>
            </a:r>
            <a:endParaRPr lang="en-GB" sz="4800" dirty="0"/>
          </a:p>
        </p:txBody>
      </p:sp>
      <p:graphicFrame>
        <p:nvGraphicFramePr>
          <p:cNvPr id="105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80727"/>
              </p:ext>
            </p:extLst>
          </p:nvPr>
        </p:nvGraphicFramePr>
        <p:xfrm>
          <a:off x="2005931" y="1374601"/>
          <a:ext cx="1295400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Clip" r:id="rId5" imgW="1296504" imgH="3933687" progId="">
                  <p:embed/>
                </p:oleObj>
              </mc:Choice>
              <mc:Fallback>
                <p:oleObj name="Clip" r:id="rId5" imgW="1296504" imgH="393368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931" y="1374601"/>
                        <a:ext cx="1295400" cy="393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39801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Clinical evaluation of adults with suspected meningitis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76913"/>
          </a:xfrm>
        </p:spPr>
        <p:txBody>
          <a:bodyPr/>
          <a:lstStyle/>
          <a:p>
            <a:r>
              <a:rPr lang="en-GB" dirty="0" smtClean="0"/>
              <a:t>Clin </a:t>
            </a:r>
            <a:r>
              <a:rPr lang="en-GB" dirty="0"/>
              <a:t>Inf Diseases 2002; 35:46–52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81116" y="1693551"/>
            <a:ext cx="3086954" cy="1200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297 adults with suspected meningitis had an LP</a:t>
            </a:r>
            <a:endParaRPr lang="en-GB" sz="2400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4515773" y="2893879"/>
            <a:ext cx="8820" cy="704917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04470" y="3598796"/>
            <a:ext cx="2240246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80 (27%) had meningitis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952465"/>
            <a:ext cx="2523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collection and LPs performed by:</a:t>
            </a:r>
          </a:p>
          <a:p>
            <a:r>
              <a:rPr lang="en-GB" dirty="0" smtClean="0"/>
              <a:t>28% interns</a:t>
            </a:r>
          </a:p>
          <a:p>
            <a:r>
              <a:rPr lang="en-GB" dirty="0" smtClean="0"/>
              <a:t>55% residents</a:t>
            </a:r>
          </a:p>
          <a:p>
            <a:r>
              <a:rPr lang="en-GB" dirty="0" smtClean="0"/>
              <a:t>17% attending physicians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7701" y="4969610"/>
            <a:ext cx="822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Headache was the most common presenting symptom, followed by fever, n&amp;v, photophobia and stiff neck. The majority (81%) of patients had </a:t>
            </a:r>
            <a:r>
              <a:rPr lang="en-GB" sz="2000" u="sng" dirty="0" smtClean="0"/>
              <a:t>&gt;</a:t>
            </a:r>
            <a:r>
              <a:rPr lang="en-GB" sz="2000" dirty="0" smtClean="0"/>
              <a:t>2 of these symptoms.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214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Presenting symptoms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722" y="1600200"/>
            <a:ext cx="4191000" cy="45259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Patients without meningitis</a:t>
            </a:r>
          </a:p>
          <a:p>
            <a:r>
              <a:rPr lang="en-GB" dirty="0" smtClean="0"/>
              <a:t>Headache (81%)</a:t>
            </a:r>
          </a:p>
          <a:p>
            <a:r>
              <a:rPr lang="en-GB" dirty="0" smtClean="0"/>
              <a:t>Fever (67%)	</a:t>
            </a:r>
          </a:p>
          <a:p>
            <a:r>
              <a:rPr lang="en-GB" dirty="0" smtClean="0"/>
              <a:t>n&amp;v (53%)</a:t>
            </a:r>
          </a:p>
          <a:p>
            <a:r>
              <a:rPr lang="en-GB" dirty="0" smtClean="0"/>
              <a:t>Photophobia (51%)</a:t>
            </a:r>
          </a:p>
          <a:p>
            <a:r>
              <a:rPr lang="en-GB" dirty="0" smtClean="0"/>
              <a:t>Stiff neck (45%)</a:t>
            </a:r>
          </a:p>
          <a:p>
            <a:r>
              <a:rPr lang="en-GB" dirty="0" smtClean="0"/>
              <a:t>Focal symptoms/seizure (21%)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318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Patients with meningitis</a:t>
            </a:r>
          </a:p>
          <a:p>
            <a:r>
              <a:rPr lang="en-GB" dirty="0" smtClean="0"/>
              <a:t>Headache (92%)</a:t>
            </a:r>
            <a:endParaRPr lang="en-GB" dirty="0"/>
          </a:p>
          <a:p>
            <a:r>
              <a:rPr lang="en-GB" dirty="0" smtClean="0"/>
              <a:t>Fever (71%)</a:t>
            </a:r>
            <a:endParaRPr lang="en-GB" dirty="0"/>
          </a:p>
          <a:p>
            <a:r>
              <a:rPr lang="en-GB" dirty="0"/>
              <a:t>n&amp;</a:t>
            </a:r>
            <a:r>
              <a:rPr lang="en-GB" dirty="0" smtClean="0"/>
              <a:t>v (70%)</a:t>
            </a:r>
            <a:endParaRPr lang="en-GB" dirty="0"/>
          </a:p>
          <a:p>
            <a:r>
              <a:rPr lang="en-GB" dirty="0" smtClean="0"/>
              <a:t>Photophobia (57%)</a:t>
            </a:r>
            <a:endParaRPr lang="en-GB" dirty="0"/>
          </a:p>
          <a:p>
            <a:r>
              <a:rPr lang="en-GB" dirty="0"/>
              <a:t>Stiff </a:t>
            </a:r>
            <a:r>
              <a:rPr lang="en-GB" dirty="0" smtClean="0"/>
              <a:t>neck (48%)</a:t>
            </a:r>
          </a:p>
          <a:p>
            <a:r>
              <a:rPr lang="en-GB" dirty="0" smtClean="0"/>
              <a:t>Focal symptoms/seizure (18%)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Presenting 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722" y="1600200"/>
            <a:ext cx="4191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 smtClean="0"/>
              <a:t>Patients without meningitis</a:t>
            </a:r>
          </a:p>
          <a:p>
            <a:r>
              <a:rPr lang="en-GB" dirty="0" smtClean="0"/>
              <a:t>Temperature &gt;38</a:t>
            </a:r>
            <a:r>
              <a:rPr lang="en-GB" baseline="30000" dirty="0" smtClean="0"/>
              <a:t>o</a:t>
            </a:r>
            <a:r>
              <a:rPr lang="en-GB" dirty="0" smtClean="0"/>
              <a:t>C (52%)</a:t>
            </a:r>
          </a:p>
          <a:p>
            <a:r>
              <a:rPr lang="en-GB" dirty="0" smtClean="0"/>
              <a:t>Neck stiffness (32%)</a:t>
            </a:r>
          </a:p>
          <a:p>
            <a:r>
              <a:rPr lang="en-GB" dirty="0" smtClean="0"/>
              <a:t>Kernig’s sign (5%)</a:t>
            </a:r>
          </a:p>
          <a:p>
            <a:r>
              <a:rPr lang="en-GB" dirty="0" smtClean="0"/>
              <a:t>Brudzinski’s sign (5%)</a:t>
            </a:r>
          </a:p>
          <a:p>
            <a:r>
              <a:rPr lang="en-GB" dirty="0" smtClean="0"/>
              <a:t>GCS &lt;13 (7%)</a:t>
            </a:r>
          </a:p>
          <a:p>
            <a:endParaRPr lang="en-GB" dirty="0"/>
          </a:p>
          <a:p>
            <a:r>
              <a:rPr lang="en-GB" dirty="0" smtClean="0"/>
              <a:t>Mean wbc in CSF 1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318" y="16002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 smtClean="0"/>
              <a:t>Patients with meningitis</a:t>
            </a:r>
          </a:p>
          <a:p>
            <a:r>
              <a:rPr lang="en-GB" dirty="0"/>
              <a:t>Temperature &gt;</a:t>
            </a:r>
            <a:r>
              <a:rPr lang="en-GB" dirty="0" smtClean="0"/>
              <a:t>38</a:t>
            </a:r>
            <a:r>
              <a:rPr lang="en-GB" baseline="30000" dirty="0" smtClean="0"/>
              <a:t>o</a:t>
            </a:r>
            <a:r>
              <a:rPr lang="en-GB" dirty="0" smtClean="0"/>
              <a:t>C (43%)</a:t>
            </a:r>
            <a:endParaRPr lang="en-GB" dirty="0"/>
          </a:p>
          <a:p>
            <a:r>
              <a:rPr lang="en-GB" dirty="0"/>
              <a:t>Neck </a:t>
            </a:r>
            <a:r>
              <a:rPr lang="en-GB" dirty="0" smtClean="0"/>
              <a:t>stiffness (30%)</a:t>
            </a:r>
            <a:endParaRPr lang="en-GB" dirty="0"/>
          </a:p>
          <a:p>
            <a:r>
              <a:rPr lang="en-GB" dirty="0"/>
              <a:t>Kernig’s </a:t>
            </a:r>
            <a:r>
              <a:rPr lang="en-GB" dirty="0" smtClean="0"/>
              <a:t>sign (5%)</a:t>
            </a:r>
            <a:endParaRPr lang="en-GB" dirty="0"/>
          </a:p>
          <a:p>
            <a:r>
              <a:rPr lang="en-GB" dirty="0"/>
              <a:t>Brudzinski’s </a:t>
            </a:r>
            <a:r>
              <a:rPr lang="en-GB" dirty="0" smtClean="0"/>
              <a:t>sign (5%)</a:t>
            </a:r>
            <a:endParaRPr lang="en-GB" dirty="0"/>
          </a:p>
          <a:p>
            <a:r>
              <a:rPr lang="en-GB" dirty="0"/>
              <a:t>GCS &lt;</a:t>
            </a:r>
            <a:r>
              <a:rPr lang="en-GB" dirty="0" smtClean="0"/>
              <a:t>13 (10%)</a:t>
            </a:r>
          </a:p>
          <a:p>
            <a:endParaRPr lang="en-GB" dirty="0"/>
          </a:p>
          <a:p>
            <a:r>
              <a:rPr lang="en-GB" dirty="0" smtClean="0"/>
              <a:t>Mean wbc in CSF 359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1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Diagnostic accuracy of neck stiffness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this study the sensitivity of nuchal rigidity was 30% and the specificity was 68%</a:t>
            </a:r>
          </a:p>
          <a:p>
            <a:r>
              <a:rPr lang="en-GB" dirty="0" smtClean="0"/>
              <a:t>The positive predictive value of this clinical finding was 26%</a:t>
            </a:r>
          </a:p>
          <a:p>
            <a:r>
              <a:rPr lang="en-GB" dirty="0" smtClean="0"/>
              <a:t>The negative predictive value (i.e. when not present, its ability to exclude meningitis) was 73%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8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Likelihood ratios: ‘diagnostic weights’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An LR greater than 1.0 increases the probability of disease (the greater the value, the greater the probability)</a:t>
            </a:r>
          </a:p>
          <a:p>
            <a:r>
              <a:rPr lang="en-GB" dirty="0" smtClean="0"/>
              <a:t>An LR less than 1.0 decreases the probability of disease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Likelihood ratio =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Probability of finding in patients </a:t>
            </a:r>
            <a:r>
              <a:rPr lang="en-GB" b="1" dirty="0" smtClean="0"/>
              <a:t>with</a:t>
            </a:r>
            <a:r>
              <a:rPr lang="en-GB" dirty="0" smtClean="0"/>
              <a:t> disease</a:t>
            </a:r>
          </a:p>
          <a:p>
            <a:pPr marL="0" indent="0" algn="ctr">
              <a:buNone/>
            </a:pPr>
            <a:r>
              <a:rPr lang="en-GB" dirty="0" smtClean="0"/>
              <a:t>Probability of finding in patients </a:t>
            </a:r>
            <a:r>
              <a:rPr lang="en-GB" b="1" dirty="0" smtClean="0"/>
              <a:t>without</a:t>
            </a:r>
            <a:r>
              <a:rPr lang="en-GB" dirty="0" smtClean="0"/>
              <a:t> disease</a:t>
            </a:r>
          </a:p>
          <a:p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648200" y="3598796"/>
            <a:ext cx="40386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4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7313</TotalTime>
  <Words>3589</Words>
  <Application>Microsoft Macintosh PowerPoint</Application>
  <PresentationFormat>On-screen Show (4:3)</PresentationFormat>
  <Paragraphs>354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Mangal</vt:lpstr>
      <vt:lpstr>ＭＳ Ｐゴシック</vt:lpstr>
      <vt:lpstr>Wingdings</vt:lpstr>
      <vt:lpstr>Office Theme</vt:lpstr>
      <vt:lpstr>Clip</vt:lpstr>
      <vt:lpstr>Does this adult patient have acute meningitis?</vt:lpstr>
      <vt:lpstr>Scenario</vt:lpstr>
      <vt:lpstr>PowerPoint Presentation</vt:lpstr>
      <vt:lpstr>Clinical evaluation of adults with suspected meningitis</vt:lpstr>
      <vt:lpstr>Results</vt:lpstr>
      <vt:lpstr>Presenting symptoms</vt:lpstr>
      <vt:lpstr>Presenting signs</vt:lpstr>
      <vt:lpstr>Diagnostic accuracy of neck stiffness</vt:lpstr>
      <vt:lpstr>Likelihood ratios: ‘diagnostic weights’</vt:lpstr>
      <vt:lpstr>PowerPoint Presentation</vt:lpstr>
      <vt:lpstr>Bottom line: in low clinical probability patients, the absence of certain features in the clinical examination virtually excludes meningitis  (it does not work the other way round though)</vt:lpstr>
      <vt:lpstr>You decide to do an LP</vt:lpstr>
      <vt:lpstr>PowerPoint Presentation</vt:lpstr>
      <vt:lpstr>LP mini quiz</vt:lpstr>
      <vt:lpstr>Should antibiotics be given before LP?</vt:lpstr>
      <vt:lpstr>PowerPoint Presentation</vt:lpstr>
      <vt:lpstr>PowerPoint Presentation</vt:lpstr>
      <vt:lpstr>Other tests in suspected meningitis</vt:lpstr>
      <vt:lpstr>Treatment of bacterial meningitis</vt:lpstr>
      <vt:lpstr>Treatment for bacterial meningitis</vt:lpstr>
      <vt:lpstr>Meningococcal septicaemia</vt:lpstr>
      <vt:lpstr>Other things that cause a petechial rash …</vt:lpstr>
      <vt:lpstr>Advice for relatives?</vt:lpstr>
      <vt:lpstr>PowerPoint Presentation</vt:lpstr>
      <vt:lpstr>Our patient’s LP results: what does this show?</vt:lpstr>
      <vt:lpstr>Lymphocytic meningitis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Scenario continued …</vt:lpstr>
      <vt:lpstr>PowerPoint Presentation</vt:lpstr>
      <vt:lpstr>PowerPoint Presentation</vt:lpstr>
      <vt:lpstr>Take home messages</vt:lpstr>
      <vt:lpstr>Resources</vt:lpstr>
      <vt:lpstr>Questions?</vt:lpstr>
    </vt:vector>
  </TitlesOfParts>
  <Company>Home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Cooper</dc:creator>
  <cp:lastModifiedBy>Nicola Cooper</cp:lastModifiedBy>
  <cp:revision>337</cp:revision>
  <cp:lastPrinted>2018-09-23T10:19:33Z</cp:lastPrinted>
  <dcterms:created xsi:type="dcterms:W3CDTF">2013-03-23T11:23:04Z</dcterms:created>
  <dcterms:modified xsi:type="dcterms:W3CDTF">2018-09-28T08:13:09Z</dcterms:modified>
</cp:coreProperties>
</file>