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92" r:id="rId4"/>
    <p:sldId id="293" r:id="rId5"/>
    <p:sldId id="258" r:id="rId6"/>
    <p:sldId id="294" r:id="rId7"/>
    <p:sldId id="259" r:id="rId8"/>
    <p:sldId id="260" r:id="rId9"/>
    <p:sldId id="295" r:id="rId10"/>
    <p:sldId id="265" r:id="rId11"/>
    <p:sldId id="261" r:id="rId12"/>
    <p:sldId id="301" r:id="rId13"/>
    <p:sldId id="262" r:id="rId14"/>
    <p:sldId id="263" r:id="rId15"/>
    <p:sldId id="264" r:id="rId16"/>
    <p:sldId id="271" r:id="rId17"/>
    <p:sldId id="296" r:id="rId18"/>
    <p:sldId id="297" r:id="rId19"/>
    <p:sldId id="298" r:id="rId20"/>
    <p:sldId id="299" r:id="rId21"/>
    <p:sldId id="300" r:id="rId22"/>
    <p:sldId id="272" r:id="rId23"/>
    <p:sldId id="302" r:id="rId24"/>
    <p:sldId id="266" r:id="rId25"/>
    <p:sldId id="306" r:id="rId26"/>
    <p:sldId id="307" r:id="rId27"/>
    <p:sldId id="310" r:id="rId28"/>
    <p:sldId id="308" r:id="rId29"/>
    <p:sldId id="309" r:id="rId30"/>
    <p:sldId id="313" r:id="rId31"/>
    <p:sldId id="314" r:id="rId32"/>
    <p:sldId id="316" r:id="rId33"/>
    <p:sldId id="317" r:id="rId34"/>
    <p:sldId id="311" r:id="rId35"/>
    <p:sldId id="312" r:id="rId36"/>
    <p:sldId id="318" r:id="rId37"/>
    <p:sldId id="315" r:id="rId38"/>
    <p:sldId id="319" r:id="rId39"/>
    <p:sldId id="274" r:id="rId40"/>
    <p:sldId id="303" r:id="rId41"/>
    <p:sldId id="275" r:id="rId42"/>
    <p:sldId id="276" r:id="rId43"/>
    <p:sldId id="277" r:id="rId44"/>
    <p:sldId id="278" r:id="rId45"/>
    <p:sldId id="304" r:id="rId46"/>
    <p:sldId id="279" r:id="rId47"/>
    <p:sldId id="280" r:id="rId48"/>
    <p:sldId id="283" r:id="rId49"/>
    <p:sldId id="281" r:id="rId50"/>
    <p:sldId id="282" r:id="rId51"/>
    <p:sldId id="286" r:id="rId52"/>
    <p:sldId id="284" r:id="rId53"/>
    <p:sldId id="290" r:id="rId54"/>
    <p:sldId id="291" r:id="rId55"/>
    <p:sldId id="267" r:id="rId56"/>
    <p:sldId id="268" r:id="rId57"/>
    <p:sldId id="269" r:id="rId58"/>
    <p:sldId id="270" r:id="rId59"/>
    <p:sldId id="273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995828-6F78-41D1-992E-DA728023EF89}">
          <p14:sldIdLst>
            <p14:sldId id="256"/>
            <p14:sldId id="257"/>
            <p14:sldId id="292"/>
            <p14:sldId id="293"/>
            <p14:sldId id="258"/>
            <p14:sldId id="294"/>
            <p14:sldId id="259"/>
            <p14:sldId id="260"/>
            <p14:sldId id="295"/>
            <p14:sldId id="265"/>
            <p14:sldId id="261"/>
            <p14:sldId id="301"/>
            <p14:sldId id="262"/>
            <p14:sldId id="263"/>
            <p14:sldId id="264"/>
            <p14:sldId id="271"/>
            <p14:sldId id="296"/>
            <p14:sldId id="297"/>
            <p14:sldId id="298"/>
            <p14:sldId id="299"/>
            <p14:sldId id="300"/>
            <p14:sldId id="272"/>
            <p14:sldId id="302"/>
            <p14:sldId id="266"/>
            <p14:sldId id="306"/>
            <p14:sldId id="307"/>
            <p14:sldId id="310"/>
            <p14:sldId id="308"/>
            <p14:sldId id="309"/>
            <p14:sldId id="313"/>
            <p14:sldId id="314"/>
            <p14:sldId id="316"/>
            <p14:sldId id="317"/>
            <p14:sldId id="311"/>
            <p14:sldId id="312"/>
            <p14:sldId id="318"/>
            <p14:sldId id="315"/>
            <p14:sldId id="319"/>
          </p14:sldIdLst>
        </p14:section>
        <p14:section name="Case 2" id="{BC358337-9A3A-4E18-9A7E-1CC81A7879D4}">
          <p14:sldIdLst>
            <p14:sldId id="274"/>
            <p14:sldId id="303"/>
            <p14:sldId id="275"/>
            <p14:sldId id="276"/>
            <p14:sldId id="277"/>
            <p14:sldId id="278"/>
            <p14:sldId id="304"/>
            <p14:sldId id="279"/>
            <p14:sldId id="280"/>
            <p14:sldId id="283"/>
            <p14:sldId id="281"/>
            <p14:sldId id="282"/>
            <p14:sldId id="286"/>
            <p14:sldId id="284"/>
            <p14:sldId id="290"/>
            <p14:sldId id="291"/>
          </p14:sldIdLst>
        </p14:section>
        <p14:section name="Untitled Section" id="{D54C51AC-5CF1-4B0C-B0CA-1C35F495794A}">
          <p14:sldIdLst>
            <p14:sldId id="267"/>
            <p14:sldId id="268"/>
            <p14:sldId id="269"/>
            <p14:sldId id="27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C95E3-8C73-4BF5-ABCF-049BDA1F1855}" v="780" dt="2019-09-18T10:46:10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15" d="100"/>
          <a:sy n="115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0F16-6111-481B-9585-08A191DC3524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963E-206E-46CF-A523-4B58BE6A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18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infection/Aspiration: Afebrile, Chest Clear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PE: on OCPs. No chest pain. Abdo pain and vomiting are not associated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acidosis: look for </a:t>
            </a:r>
            <a:r>
              <a:rPr lang="en-GB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ketotic</a:t>
            </a: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causes?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963E-206E-46CF-A523-4B58BE6A07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GB" sz="12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GB" sz="1200" b="1" i="1" u="sng" dirty="0">
                <a:latin typeface="Arial Rounded MT Bold" panose="020F0704030504030204" pitchFamily="34" charset="0"/>
              </a:rPr>
              <a:t>Lactic acidosis:</a:t>
            </a:r>
          </a:p>
          <a:p>
            <a:r>
              <a:rPr lang="en-GB" altLang="en-GB" sz="1200" dirty="0">
                <a:latin typeface="Arial Rounded MT Bold" panose="020F0704030504030204" pitchFamily="34" charset="0"/>
              </a:rPr>
              <a:t>High hepatic NADH:NAD ratio leads to shift to lactate production (pyruvate). Used in peripheral tissues for energy.</a:t>
            </a:r>
          </a:p>
          <a:p>
            <a:r>
              <a:rPr lang="en-GB" altLang="en-GB" sz="1200" dirty="0">
                <a:latin typeface="Arial Rounded MT Bold" panose="020F0704030504030204" pitchFamily="34" charset="0"/>
              </a:rPr>
              <a:t>Ceasing EtOH reduces ratio and hence lactate levels shifting metabolism towards higher acetoacetate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963E-206E-46CF-A523-4B58BE6A073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9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Malignancies: metastatic or humoral </a:t>
            </a:r>
          </a:p>
          <a:p>
            <a:r>
              <a:rPr lang="en-US" dirty="0"/>
              <a:t>Addison’s: combination of increased skeletal mobilization, reduced calcium excretion by kidneys due to reduced glomerular filtration and increased calcium reabsorption (steroids reduce bone resorption and increases excretion)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963E-206E-46CF-A523-4B58BE6A073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8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IV diuretics </a:t>
            </a:r>
          </a:p>
          <a:p>
            <a:r>
              <a:rPr lang="en-US" dirty="0"/>
              <a:t>First line IV fluids then Bisphosphonates if required (peak 2-4 days)</a:t>
            </a:r>
          </a:p>
          <a:p>
            <a:r>
              <a:rPr lang="en-US" dirty="0"/>
              <a:t>Second line: steroids (if D3) mediated: Lymphoma, vitamin D, granulomatous diseases </a:t>
            </a:r>
            <a:r>
              <a:rPr lang="en-US" dirty="0" err="1"/>
              <a:t>Pred</a:t>
            </a:r>
            <a:r>
              <a:rPr lang="en-US" dirty="0"/>
              <a:t> 40mg peak 2-4 days.</a:t>
            </a:r>
          </a:p>
          <a:p>
            <a:r>
              <a:rPr lang="en-US" dirty="0"/>
              <a:t>Third line </a:t>
            </a:r>
            <a:r>
              <a:rPr lang="en-US" dirty="0" err="1"/>
              <a:t>calcimemetics</a:t>
            </a:r>
            <a:r>
              <a:rPr lang="en-US" dirty="0"/>
              <a:t>, denosumab, calcitonin</a:t>
            </a:r>
          </a:p>
          <a:p>
            <a:r>
              <a:rPr lang="en-US" dirty="0"/>
              <a:t>Emergency parathyroidectomy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963E-206E-46CF-A523-4B58BE6A073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2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7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5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0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5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8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7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38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65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6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5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5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0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8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4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D51CCD-EA27-4B2E-BC58-AD7494DDE10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76AFDD-8556-4C2E-B636-8501AA1B9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0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35BD-A629-48B4-8DD4-EF3FF244F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827" y="2099733"/>
            <a:ext cx="9056786" cy="1614428"/>
          </a:xfrm>
        </p:spPr>
        <p:txBody>
          <a:bodyPr/>
          <a:lstStyle/>
          <a:p>
            <a:r>
              <a:rPr lang="en-US" b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AIM Regional Teaching</a:t>
            </a:r>
            <a:endParaRPr lang="en-GB" b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22B44-F058-43C8-8349-8E037B669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375" y="4024372"/>
            <a:ext cx="8934238" cy="16144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Cases in Diabetes and Endocrinology</a:t>
            </a:r>
          </a:p>
          <a:p>
            <a:r>
              <a:rPr lang="en-US" b="1" dirty="0">
                <a:solidFill>
                  <a:srgbClr val="92D050"/>
                </a:solidFill>
              </a:rPr>
              <a:t>Dr. </a:t>
            </a:r>
            <a:r>
              <a:rPr lang="en-US" b="1" dirty="0" err="1">
                <a:solidFill>
                  <a:srgbClr val="92D050"/>
                </a:solidFill>
              </a:rPr>
              <a:t>Issam</a:t>
            </a:r>
            <a:r>
              <a:rPr lang="en-US" b="1" dirty="0">
                <a:solidFill>
                  <a:srgbClr val="92D050"/>
                </a:solidFill>
              </a:rPr>
              <a:t> Mohamed</a:t>
            </a:r>
          </a:p>
          <a:p>
            <a:r>
              <a:rPr lang="en-US" b="1" dirty="0">
                <a:solidFill>
                  <a:srgbClr val="92D050"/>
                </a:solidFill>
              </a:rPr>
              <a:t>Endocrine </a:t>
            </a:r>
            <a:r>
              <a:rPr lang="en-US" b="1" dirty="0" err="1">
                <a:solidFill>
                  <a:srgbClr val="92D050"/>
                </a:solidFill>
              </a:rPr>
              <a:t>SpR</a:t>
            </a:r>
            <a:endParaRPr lang="en-US" b="1" dirty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0874-0804-4989-98AA-F0409577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ssam.mohamed\Desktop\hyperglycm-dka-hhs_figure2.JPG.jpg">
            <a:extLst>
              <a:ext uri="{FF2B5EF4-FFF2-40B4-BE49-F238E27FC236}">
                <a16:creationId xmlns:a16="http://schemas.microsoft.com/office/drawing/2014/main" id="{28117A7A-D2B7-40CB-AE0B-52E650C177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347" y="2305844"/>
            <a:ext cx="7688253" cy="39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7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A239-F3A1-41F0-B103-AF4275E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066E5F-6B5B-476A-B33F-AD9144E787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1" y="1765787"/>
            <a:ext cx="3571575" cy="280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0B2D045-110C-47D6-A6A6-1A62687B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51" y="4655820"/>
            <a:ext cx="7772400" cy="13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0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BCE7-3B40-433C-8865-9DDFA45C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Will You Manage?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sitting in a field&#10;&#10;Description automatically generated">
            <a:extLst>
              <a:ext uri="{FF2B5EF4-FFF2-40B4-BE49-F238E27FC236}">
                <a16:creationId xmlns:a16="http://schemas.microsoft.com/office/drawing/2014/main" id="{1DB6A8D8-70EB-42CD-99E0-B8FCDAF6E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69" y="2308204"/>
            <a:ext cx="6120745" cy="40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D231-FF64-4A0F-A29C-3F051A61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Management..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95EC0-AF10-4A58-97CD-00460A61C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388" y="2196446"/>
            <a:ext cx="9719035" cy="2724346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Reviewed by ITU and Renal team – HDU admission</a:t>
            </a:r>
            <a:endParaRPr lang="en-GB" alt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AKI 3 and DKA</a:t>
            </a:r>
          </a:p>
          <a:p>
            <a:pPr lvl="1"/>
            <a:r>
              <a:rPr lang="en-US" altLang="en-GB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on FRII</a:t>
            </a:r>
          </a:p>
          <a:p>
            <a:pPr lvl="1"/>
            <a:r>
              <a:rPr lang="en-US" altLang="en-GB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Ethylene glycol, methanol, salicylate</a:t>
            </a:r>
          </a:p>
          <a:p>
            <a:pPr lvl="1"/>
            <a:r>
              <a:rPr lang="en-US" altLang="en-GB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team r/v</a:t>
            </a:r>
            <a:endParaRPr lang="en-GB" altLang="en-GB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en-US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GB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VRII</a:t>
            </a:r>
            <a:r>
              <a:rPr lang="en-US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~ 3 hours</a:t>
            </a:r>
            <a:endParaRPr lang="en-GB" alt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n-GB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units per hour with </a:t>
            </a:r>
            <a:r>
              <a:rPr lang="en-GB" altLang="en-GB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</a:t>
            </a:r>
            <a:r>
              <a:rPr lang="en-GB" alt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saline infusion in VRII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DBE261-28E3-4BD5-8018-5B64869E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3171" y="2196446"/>
            <a:ext cx="4006391" cy="449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83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12EC-FD94-4DF4-AA51-E9E79BBD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06AAD-7F8E-4E78-B9EC-84EB7500BD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2308" y="2285954"/>
            <a:ext cx="4986781" cy="3598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41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663A-137F-41D2-AD47-0FA27485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Case Progress... </a:t>
            </a: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CB5550-92CB-474F-AC06-9298274608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926" y="2173078"/>
            <a:ext cx="5331162" cy="401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E3FBD7B-AC56-4BEC-8A0B-552F4E82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270235"/>
            <a:ext cx="5018064" cy="38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80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A966-D54F-4985-83AE-C9C5683C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D8DED6-A3EF-4997-84AC-051FE564B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55" y="2272014"/>
            <a:ext cx="6320873" cy="40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15B6-E060-43CB-9F60-E3A79470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F7BC5-0255-4E80-9597-08BD56363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6" y="2130458"/>
            <a:ext cx="9198188" cy="38893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alcohol abuse, plus recent binge.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Binge terminated by severe nausea, vomiting, and abdominal pain, cessation of food and alcohol for &gt;24 hours while vomiting continues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Alcoholic gastritis +/-Pancreatitis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Tachycardia, hypotension, and increased respiratory 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tenderness</a:t>
            </a:r>
            <a:endParaRPr lang="en-GB" altLang="en-GB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alt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ehydration</a:t>
            </a:r>
            <a:r>
              <a:rPr lang="en-GB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or absent breath alcohol</a:t>
            </a:r>
            <a:r>
              <a:rPr lang="en-US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Acidotic breath odour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acute alcohol withdrawal.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alt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3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0F62-BD70-456B-B755-24F9BE40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4981-A2D4-4DC8-A638-D9A055AF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168165"/>
            <a:ext cx="9301883" cy="38516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consciousness  </a:t>
            </a:r>
            <a:r>
              <a:rPr lang="en-GB" alt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D/D DKA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altered level of consciousness</a:t>
            </a:r>
            <a:r>
              <a:rPr lang="en-US" alt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hypoglycaemia, </a:t>
            </a:r>
            <a:endParaRPr lang="en-US" alt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seizures, </a:t>
            </a:r>
            <a:endParaRPr lang="en-US" alt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  <a:endParaRPr lang="en-US" alt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thiamine deficiency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injury. </a:t>
            </a:r>
            <a:endParaRPr lang="en-GB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D1FA-9EA2-40F2-AD4F-D09535E5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Biochemical..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FD7E-A646-4559-B9D7-0A8BC57F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4" y="2403835"/>
            <a:ext cx="9075640" cy="3615965"/>
          </a:xfrm>
        </p:spPr>
        <p:txBody>
          <a:bodyPr/>
          <a:lstStyle/>
          <a:p>
            <a:pPr lvl="0"/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 metabolic acidosis</a:t>
            </a:r>
          </a:p>
          <a:p>
            <a:pPr lvl="0"/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Glucose: Low or normal </a:t>
            </a:r>
          </a:p>
          <a:p>
            <a:pPr lvl="0"/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Lactate insufficiently high</a:t>
            </a:r>
          </a:p>
          <a:p>
            <a:pPr lvl="0"/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 level</a:t>
            </a:r>
          </a:p>
          <a:p>
            <a:pPr lvl="0"/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Raised  </a:t>
            </a:r>
            <a:r>
              <a:rPr lang="en-GB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BOHB:AcAc</a:t>
            </a: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</a:t>
            </a:r>
          </a:p>
          <a:p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disorders: </a:t>
            </a: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hyponatremia, </a:t>
            </a:r>
            <a:r>
              <a:rPr lang="en-GB" alt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hypokalemia</a:t>
            </a: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hypophosphatemia, </a:t>
            </a:r>
            <a:r>
              <a:rPr lang="en-GB" alt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hypocalcemia</a:t>
            </a: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hypomagnesemia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3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AEF3-74EA-4B40-B233-9C74F8E5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0CD9-5097-4085-8A0C-56012675C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Kathryn 38 years old teacher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T2DM – 4 years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DSH</a:t>
            </a:r>
          </a:p>
          <a:p>
            <a:r>
              <a:rPr lang="en-GB" sz="2000" b="1" i="1" u="sng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shortness of breath, abdominal pain and vomiting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Trying to inflict vomiting in 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0759-42C2-461C-8500-BB67F235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 Final Outcome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D58D42-6C14-4A21-91F2-6AF318E03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233" y="2723504"/>
            <a:ext cx="782184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4D50-4455-464B-90D2-5BADFFE3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Alcohol cause Ketosis?</a:t>
            </a: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CAE036-7676-4174-90D0-AFB0428480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5" y="2238621"/>
            <a:ext cx="4092181" cy="44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4EF149-7A72-426A-9452-E4D935FF9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678" y="2356701"/>
            <a:ext cx="4746193" cy="706965"/>
          </a:xfrm>
        </p:spPr>
        <p:txBody>
          <a:bodyPr/>
          <a:lstStyle/>
          <a:p>
            <a:r>
              <a:rPr lang="en-US" altLang="en-GB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158E9A-3199-4455-91F9-8FB5B87D1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52767" y="2238621"/>
            <a:ext cx="6890994" cy="37811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GB" sz="1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Ketoacidosis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EtOH with depleted stores.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Vomiting, hypotension and sympathetic stimulation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Hormonal response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Insulin, Glucagon, Cortisol, Adrenaline, GH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Lipolysis: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FFA release. Ethanol stimulates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NADH/NAD ratio inhibits hepatic gluconeogenesis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FFA oxidised to Acetyl CoA</a:t>
            </a:r>
          </a:p>
          <a:p>
            <a:pPr marL="0" indent="0">
              <a:buNone/>
            </a:pPr>
            <a:endParaRPr lang="en-US" alt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GB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Lactic acidosis: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hepatic NADH:NAD ratio leads to shift to lactate production (pyruvate). Used in peripheral tissues for energy.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Ceasing EtOH reduces ratio and hence lactate levels shifting metabolism towards higher acetoacetate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1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9360-6CC6-4205-B5A2-A64F397C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CDEB-BB90-4314-B24A-BEFAC0FA9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5" y="1690688"/>
            <a:ext cx="10778765" cy="4486275"/>
          </a:xfrm>
        </p:spPr>
        <p:txBody>
          <a:bodyPr>
            <a:normAutofit lnSpcReduction="10000"/>
          </a:bodyPr>
          <a:lstStyle/>
          <a:p>
            <a:endParaRPr lang="en-US" alt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rehydration with </a:t>
            </a:r>
            <a:r>
              <a:rPr lang="en-GB" alt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dextrose</a:t>
            </a:r>
            <a:endParaRPr lang="en-US" altLang="en-GB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</a:t>
            </a: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5% dextrose corrected the acidosis and returned the </a:t>
            </a:r>
            <a:r>
              <a:rPr lang="en-GB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BOHB:AcAc</a:t>
            </a: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to normal more rapidly than did saline alone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iminishing</a:t>
            </a: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lactate and BOHB levels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eclining</a:t>
            </a: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plasma FFA, growth hormone, and cortisol levels, and an increased insulin level.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 alone, lactate levels declined but BOHB levels increased, and the acidaemia in these subjects was significantly worse at 12–24 hours.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Hyperchloraemic</a:t>
            </a:r>
            <a:r>
              <a:rPr lang="en-US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Pabrinex</a:t>
            </a:r>
            <a:endParaRPr lang="en-GB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electrolytes imbalance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 underlying pathologies</a:t>
            </a:r>
          </a:p>
          <a:p>
            <a:pPr marL="342900" lvl="1" indent="-342900"/>
            <a:endParaRPr lang="en-GB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/>
            <a:endParaRPr lang="en-GB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8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50D9-BE1B-407E-9742-0459F740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 VS DKA</a:t>
            </a:r>
            <a:endParaRPr lang="en-GB" spc="600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AD5A-43A2-425C-8534-91653AD7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679E37D-0CA0-41AC-8DEE-8A62B1E7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63" y="1755152"/>
            <a:ext cx="6370164" cy="47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3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2CA1-8D7C-4CE9-9F72-AEBE1237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 VS DKA</a:t>
            </a: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D16B5C-AB6B-4D28-9EB3-A3FF84676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502" y="1913641"/>
            <a:ext cx="7616784" cy="47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6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D3F597-10AF-453A-B788-E3315F766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173" y="1284394"/>
            <a:ext cx="5144823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2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FC5D-AE0C-479D-BCCE-5D301224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Recommendations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E7CF6-B0AF-4D1B-B55F-AF822136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2328421"/>
            <a:ext cx="9273603" cy="36913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 Targets: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Individualized BP targets are recommended SBP to 130 mmHg and, if well tolerated, &lt;130 but not less than 120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&gt; 65 years target SBP to a range of 130 - 139 mmHg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DBP to &lt;80 but not &lt;70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On-treatment SBP to &lt;130 should be considered for high risk patients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stroke hx)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DA3E-9130-4E66-AA3F-96CDC17F1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BP management</a:t>
            </a:r>
            <a:br>
              <a:rPr lang="en-US" b="1" i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i="1" spc="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46C3-D957-424D-B55A-9CB66883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94" y="2243579"/>
            <a:ext cx="9509273" cy="403074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 changes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RAAS blockers rather than beta-blockers/diuretics in pre-DM and especially microalbuminuria, albuminuria, proteinuria, or LV hypertrophy.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 with  combination of a RAAS blocker with a calcium channel blocker or thiazide/thiazide-like diuretic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BP self-monitoring should be considered in patients with DM (Class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h ABPM should be considered for BP assessment, and adjustment of antihypertensive treatment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treatment when office BP is &gt;140/90 mmHg.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GLP1-RAs and SGLT2 inhibitors on BP should be considered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19DE-F222-4C1F-BEAA-15F3139A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6ABA-E258-4AB7-AA0F-BAAEC6169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Antiplatelet therapy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Aspirin (75 - 100 mg/day) for primary prevention may be considered in patients with DM at very high/high risk in the absence of clear contraindications (level IIb)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Aspirin for primary prevention is not recommended in patients with DM at moderate CV risk (level III)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Revascularization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anticoagulation: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Preference to DOAC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90C7-29EA-4512-B9AB-CA3A02B4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D5D04-469B-4322-AFD3-1587B0F9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6" y="2092751"/>
            <a:ext cx="9377298" cy="47652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risk assessment: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ECG is recommended in patients with DM with hypertension or suspected CVD (class I)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assessment of microalbuminuria is indicated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Carotid or femoral ultrasound should be considered for plaque detection as CV risk modifier (class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IIb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coronary CT angiography and functional imaging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 scoring may be considered as risk modifier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 may be considered as risk modifier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4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71D6-41D2-4576-BA9D-F85F129D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∆/ ∆ Of Abdo Pain And Vomiting</a:t>
            </a: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4A6C4-842F-40BE-8022-9E24161A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6" y="2121031"/>
            <a:ext cx="9377298" cy="3898769"/>
          </a:xfrm>
        </p:spPr>
        <p:txBody>
          <a:bodyPr/>
          <a:lstStyle/>
          <a:p>
            <a:endParaRPr lang="en-US" dirty="0"/>
          </a:p>
          <a:p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Intrabdominal Pathology: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Peptic Ulcer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Cholecystitis/Gall stones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Appendicitis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Ectopic Pregnancy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obstruction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Calculi/Pyelonephritis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72A5-886E-4125-BAEE-855BC753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Risk</a:t>
            </a:r>
            <a:b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354D-FF7F-41BF-BC4C-DB6719EA4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281287"/>
            <a:ext cx="9237637" cy="4219233"/>
          </a:xfrm>
        </p:spPr>
        <p:txBody>
          <a:bodyPr>
            <a:no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risk: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DM and established CVD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other target organ damage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impairment defined as eGFR &lt;30 mL/min/1.73 m2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Left ventricular hypertrophy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Retinopathy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three or more major risk factors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Hypertension  Dyslipidemia Smoking   obesity.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early onset T1DM of long duration (&gt;20 years)</a:t>
            </a:r>
          </a:p>
          <a:p>
            <a:pPr marL="457200" lvl="1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EEF6-D4E9-4C20-A5E3-85D26D63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3AF8-5D10-4F80-B0AF-BFF60D94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duration &gt;_10 years without target organ damage plus any other additional risk factor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risk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patients (T1DM aged &lt;35 years or T2DM aged &lt;50 years) with DM duration &lt;10 years, without other risk factors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6C24-6EBA-4195-A175-2A50460D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96" y="838200"/>
            <a:ext cx="8898272" cy="842432"/>
          </a:xfrm>
        </p:spPr>
        <p:txBody>
          <a:bodyPr/>
          <a:lstStyle/>
          <a:p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Glycemic control to reduce CV risk</a:t>
            </a:r>
            <a:b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0A1FD-E4DE-4CE4-94F2-2CA0CCDF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2300141"/>
            <a:ext cx="9660102" cy="3889342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Metformin should be considered in overweight patients with T2DM without CVD and at moderate CV risk (Class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SGLT2 in patients with T2DM and CVD, or at very high/high CV risk (Class 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Liraglutide,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dulaglutide are recommended in patients with T2DM and CVD, or very high/high CV risk (Class I)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Saxagliptin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recommended in patients with T2DM and a high risk of HF (III)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self-monitoring of blood glucose should be considered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tight glucose control, targeting a near-normal HbA1c (&lt;7.0%or &lt;53 mmol/mol) to reduce microvascular (Class I) and consider to reduce Macrovascular (Class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HbA1c targets are individualized according to the duration of DM, comorbidities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hypoglycaemia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32B3-CBB6-4269-9A9E-238DBE2F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073B-408A-403A-8D4D-8C0947AF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" y="1960775"/>
            <a:ext cx="9424433" cy="47511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Dyslipidemia: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Targets: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T2DM at moderate CV risk, an LDL-C target of &lt;2.6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T2DM at high CV risk, LDL-C target of &lt;1.8 and LDL-C reduction of at least 50%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T2DM at very high CV risk, an LDL-C target of &lt;1.4 mmol/L and LDL-C reduction of at least 50% is recommended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Very high risk, with persistent high LDL-C despite treatment with maximum tolerated statin dose in combination with ezetimibe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intolerance to statins, a PCSK9 inhibitor is recommended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Statins may be considered in asymptomatic patients with T1DM aged &gt;30 years (IIb)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Statins are not recommended in women of childbearing potential (III)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8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F767-3891-46DE-87C8-032431F6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B71D-3D20-4CE8-BAC0-2F69902E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271860"/>
            <a:ext cx="9085067" cy="37479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Antiplatelet and antithrombotic drugs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PPI is recommended in patients receiving aspirin monotherapy, DAPT, or oral anticoagulant monotherapy who are at high risk of gastrointestinal bleeding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Prolongation of DAPT beyond 12 months should be considered for &lt;_3 years in patients with DM at very high risk who have tolerated DAPT without major bleeding complications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B06B-D4F3-47DA-A610-561E5D1E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HF in DM</a:t>
            </a:r>
            <a:b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3C8A-F265-4B17-8EB7-9B3FFC6AA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2" y="2224725"/>
            <a:ext cx="9367871" cy="4496585"/>
          </a:xfrm>
        </p:spPr>
        <p:txBody>
          <a:bodyPr>
            <a:normAutofit/>
          </a:bodyPr>
          <a:lstStyle/>
          <a:p>
            <a:pPr marL="685800"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ACEIs and beta-blockers are indicated in symptomatic patients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DM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MRAs are indicated in patients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DM who remain symptomatic, despite treatment with ACEIs and beta-blockers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therapy with an ICD, CRT, or CRT-D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Sacubitril/valsartan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instead of ACEIs is recommended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DM remaining symptomatic despite treatment with ACEIs, beta-blockers, and MRAs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CABG is recommended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DM, and two- or three-vessel CAD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Ivabradine should be considered in patients with HF and DM in sinus rhythm, and with a resting heart rate &gt;_70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b.p.m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symptomatic despite full HF treatment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Aliskiren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(direct renin inhibitor)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DM is not recommended (III)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A4C9-0DA9-4FB7-9FC6-83918A70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HF:</a:t>
            </a:r>
            <a:b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9CCDB-2C47-4D33-B7CF-644CBF2C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603500"/>
            <a:ext cx="9301883" cy="3608764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SGLT2 inhibitors are recommended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Metformin should be considered in patients with DM and HF if eGFR &gt;30 mL/min/1.73 m2 (class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GLP1-RAs and DPP4 inhibitors sitagliptin and linagliptin, Insulin  have a neutral effect on risk of HF and may be considered (IIb)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DPP4 inhibitor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saxagliptin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pioglitazone and rosiglitazone in HF is not recommended (Class III)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3DF4-74B1-4A96-9DDC-3C46403C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Patients With</a:t>
            </a:r>
            <a:br>
              <a:rPr lang="en-US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And Established CAD (acute or Chronic)</a:t>
            </a:r>
            <a:br>
              <a:rPr lang="en-US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C0B6-1B5E-44D4-919F-0DE7FC115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2243579"/>
            <a:ext cx="9273603" cy="43363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RAAS agents are indicated in patients with DM and CAD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Statin therapy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Aspirin at a dose of 75-160 mg/day is recommended for secondary prevention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Clopidogrel as an alternative anti-platelet therapy in case of aspirin intolerance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P2Y12 receptor blocker ticagrelor or prasugrel is recommended in patients with DM and ACS for 1 year with aspirin, and in those who undergo PCI or CABG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PPI in patients receiving DAPT or oral anticoagulant monotherapy who are at high risk of gastrointestinal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Prolongation of DAPT beyond 12 months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cshould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considered, for up to 3 years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a second antithrombotic drug on top of aspirin for long-term secondary prevention should be considered in patients without high bleeding risk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Beta-blockers may be considered in patients with DM and CAD (IIb)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588E-57B5-4523-8CA9-D6784EA2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Management OF CKD in diabetes</a:t>
            </a:r>
            <a:endParaRPr lang="en-GB" b="1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3E0F-A994-4FD2-9227-4F9D28EB1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2318993"/>
            <a:ext cx="9358444" cy="42137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annually for kidney disease by assessment of eGFR and urinary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albumin:creatinine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 glucose control, targeting HbA1c (&lt;7.0% or &lt;53 mmol/mol) is recommended to decrease microvascular complications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and DM are treated in an individualized manner, targeting a SBP to 130 mmHg and &lt;130 mmHg if tolerated, but not &lt;120 mmHg.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older people (aged &gt;65 years) the SBP goal is to a range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130�139 mmHg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RAAS blocker is recom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mended for the treatment of hypertension in patients with DM, particularly in the presence of proteinuria, microalbuminuria, or LVH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SGLT2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Inbibitor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recommended if eGFR is 30 to 90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GLP1-RAs liraglutide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considered for DM treatment if eGFR is &gt;30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E3C2-B558-4D66-A943-3D97672E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91703-8E6C-4561-9447-F92A11D5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2337847"/>
            <a:ext cx="9226469" cy="36819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year old lady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 referral to MAU with  for AKI on CKD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Vomiting and decreased oral intake.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lethargy  for a few months and Loss of appetite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episodes of vomiting for past few weeks.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polyuria and polydipsia for few 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over 5 stones in this year</a:t>
            </a:r>
          </a:p>
        </p:txBody>
      </p:sp>
    </p:spTree>
    <p:extLst>
      <p:ext uri="{BB962C8B-B14F-4D97-AF65-F5344CB8AC3E}">
        <p14:creationId xmlns:p14="http://schemas.microsoft.com/office/powerpoint/2010/main" val="246383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81B9-C74F-4F42-A11B-DBEEDFDF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∆/ ∆ Of Abdo Pain And Vomiting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D17C-4FF8-40AF-A7CE-A21D7252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Abdo Pain, Less vomiting</a:t>
            </a:r>
            <a:r>
              <a:rPr lang="en-US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Dysmenorrhea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Endcorine</a:t>
            </a:r>
            <a:r>
              <a:rPr lang="en-GB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Causes: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Hypoadrenlaism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Hypercalcaemia </a:t>
            </a:r>
          </a:p>
        </p:txBody>
      </p:sp>
    </p:spTree>
    <p:extLst>
      <p:ext uri="{BB962C8B-B14F-4D97-AF65-F5344CB8AC3E}">
        <p14:creationId xmlns:p14="http://schemas.microsoft.com/office/powerpoint/2010/main" val="7121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3A0A-AEC8-4C7B-8A2E-5F8C7E76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Differential?</a:t>
            </a: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8346-05F2-4788-BF4B-5BA55246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Renal Failure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Psychogenic Polydipsia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Electrolytes disturbances (hypercalcemia,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Hypokalaeima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Drugs: Lithium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54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4E65-4ADF-47BA-9D4E-01E89F25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 Cont..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F0C4-8CBA-4B1F-A97D-1BDFE779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90" y="2311269"/>
            <a:ext cx="8943664" cy="43817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PMH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with hypothyroidism and CKD diagnosed 2 months prior to presentation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kidneys in Sept 2018.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menopause at the age of 35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FH</a:t>
            </a:r>
            <a:r>
              <a:rPr lang="en-GB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heritage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dysfunction in sisters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cancer in grandmother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off work for the past 1 month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Levothyroxine 75 mcg OD. Supplements/OTC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93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53E4-F766-4263-95F6-C111717D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Initial Assessment: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2261-2077-47D6-BAE9-2E5C90B36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Alert, oriented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dry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RR:16, Sats:97%air, BP:91/70 HR:86 , Afebrile HR 120/min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Neck, chest, abdomen and heart normal. No palpable LNs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skin rashes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71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0DD0-BA03-4A24-A3CE-8A142865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365125"/>
            <a:ext cx="10835326" cy="803799"/>
          </a:xfrm>
        </p:spPr>
        <p:txBody>
          <a:bodyPr>
            <a:normAutofit/>
          </a:bodyPr>
          <a:lstStyle/>
          <a:p>
            <a:r>
              <a:rPr lang="en-GB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Bloods on admission:</a:t>
            </a:r>
          </a:p>
        </p:txBody>
      </p:sp>
      <p:pic>
        <p:nvPicPr>
          <p:cNvPr id="4" name="Content Placeholder 3" descr="presentation.jpg">
            <a:extLst>
              <a:ext uri="{FF2B5EF4-FFF2-40B4-BE49-F238E27FC236}">
                <a16:creationId xmlns:a16="http://schemas.microsoft.com/office/drawing/2014/main" id="{0A1A3D41-C8B7-46AE-A8EB-C9684E776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9236"/>
          <a:stretch>
            <a:fillRect/>
          </a:stretch>
        </p:blipFill>
        <p:spPr>
          <a:xfrm>
            <a:off x="518474" y="1366885"/>
            <a:ext cx="9341963" cy="5367765"/>
          </a:xfrm>
        </p:spPr>
      </p:pic>
    </p:spTree>
    <p:extLst>
      <p:ext uri="{BB962C8B-B14F-4D97-AF65-F5344CB8AC3E}">
        <p14:creationId xmlns:p14="http://schemas.microsoft.com/office/powerpoint/2010/main" val="34414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A2C6-6BC0-4A58-ACA8-B3174B13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ress1.png">
            <a:extLst>
              <a:ext uri="{FF2B5EF4-FFF2-40B4-BE49-F238E27FC236}">
                <a16:creationId xmlns:a16="http://schemas.microsoft.com/office/drawing/2014/main" id="{4DE59CB9-BEB9-4F22-8E43-3A9682A1F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8094" y="1680632"/>
            <a:ext cx="8237498" cy="5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1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283C-C603-494C-8E38-ED9353AA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37" y="672010"/>
            <a:ext cx="8761413" cy="706964"/>
          </a:xfrm>
        </p:spPr>
        <p:txBody>
          <a:bodyPr/>
          <a:lstStyle/>
          <a:p>
            <a:r>
              <a:rPr lang="en-US" b="1" i="1" spc="6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Hypercacaemia</a:t>
            </a:r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Causes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DDA6795-0D6F-432B-9906-EBC7D9048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67" y="1859741"/>
            <a:ext cx="7313755" cy="4895185"/>
          </a:xfrm>
        </p:spPr>
      </p:pic>
    </p:spTree>
    <p:extLst>
      <p:ext uri="{BB962C8B-B14F-4D97-AF65-F5344CB8AC3E}">
        <p14:creationId xmlns:p14="http://schemas.microsoft.com/office/powerpoint/2010/main" val="2423715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4FC7-47C8-4680-ABC7-E7508672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Initial  Management  In MAU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ECA6-3808-46E5-806A-A294F728B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fluids (4-6L)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calcitonin 200 mg over 24 hours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pamindronate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mg stat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Antiemetics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on Cortisol , Vit D, PTH, TFT ,PO4 and myeloma screen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22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9BA8-2C82-4EAC-953E-D79CBF60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 Investigation?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3212-F7EC-44C4-BD40-5EDC7CB06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CXR: lungs clear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D 25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PTH:16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Myeloma screen negative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AM Cortisol 69nmol/l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Imaging?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11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C73E-5A15-480C-BE4F-3E40D7A8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Endocrine Review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447A-E0C1-4B28-AF05-ACC0F35F0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review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Imp: PTH Independent hypercalcaemia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?Primary adrenal insufficiency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?Polyglandular endocrinopathy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?Hypercalcaemia of malignancy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Advised for: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Urgent Paired cortisol and ACTH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hydrocortisone 100 mg TDS To check for renin , adrenal antibodies</a:t>
            </a:r>
          </a:p>
        </p:txBody>
      </p:sp>
    </p:spTree>
    <p:extLst>
      <p:ext uri="{BB962C8B-B14F-4D97-AF65-F5344CB8AC3E}">
        <p14:creationId xmlns:p14="http://schemas.microsoft.com/office/powerpoint/2010/main" val="3922002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ED18-4ED3-4C90-8F50-A35BB890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res 2.png">
            <a:extLst>
              <a:ext uri="{FF2B5EF4-FFF2-40B4-BE49-F238E27FC236}">
                <a16:creationId xmlns:a16="http://schemas.microsoft.com/office/drawing/2014/main" id="{4DCEECE5-02BB-44D3-9992-79392D3C4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1471" y="1955583"/>
            <a:ext cx="8321415" cy="69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5CCB-ED47-48D6-B8F4-68E5F6D4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P.C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2935-C6CA-44FC-A020-A12CCC1B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86" y="2121031"/>
            <a:ext cx="9141627" cy="38987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GB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further Questioning: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severity varies between 2/10 to 4/10. Nausea preceded the pain.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EtOH excess over 1/52 prior to admission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eating or drinking for &gt;24 hours as nausea and vomiting are intractable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Denies OD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OCPs, last withdrawal bleed 1 week prior to presentation</a:t>
            </a:r>
          </a:p>
          <a:p>
            <a:pPr marL="0" indent="0">
              <a:buNone/>
            </a:pPr>
            <a:endParaRPr lang="en-GB" altLang="en-GB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3DF6A-E0E7-4216-90B6-5A8C290A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Case Progress…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90F1-9B01-4A20-8AD6-8C878BFF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4" y="2205872"/>
            <a:ext cx="5697630" cy="3813928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improved with steroids.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levels and appetite got better</a:t>
            </a: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Switcherd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steroids:Hydrocortisone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20/10/10  Added on fludrocortisone 100 mcg OD.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level normalised and renal function improved.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DF859-1D6D-4270-BCC3-6A43C35C6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72" b="3"/>
          <a:stretch/>
        </p:blipFill>
        <p:spPr>
          <a:xfrm>
            <a:off x="6798733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754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0E04-07BD-48DA-8C89-28D23D51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 review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9C9F3-4D5F-4849-850F-A3A22B37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2177592"/>
            <a:ext cx="9320737" cy="38422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Compliant with medications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tone - getting lighter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gained weight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back to work yet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sleep –reduced dose of hydrocortisone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and ovarian antibodies were positive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Coeliac screen negative, normal HbA1C</a:t>
            </a:r>
          </a:p>
        </p:txBody>
      </p:sp>
    </p:spTree>
    <p:extLst>
      <p:ext uri="{BB962C8B-B14F-4D97-AF65-F5344CB8AC3E}">
        <p14:creationId xmlns:p14="http://schemas.microsoft.com/office/powerpoint/2010/main" val="1257370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1E4D-A484-46CA-92AC-901C6C7B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res.png">
            <a:extLst>
              <a:ext uri="{FF2B5EF4-FFF2-40B4-BE49-F238E27FC236}">
                <a16:creationId xmlns:a16="http://schemas.microsoft.com/office/drawing/2014/main" id="{24D247C4-DC44-4266-975C-8EB65FE0F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2239" y="1721731"/>
            <a:ext cx="7774663" cy="5155122"/>
          </a:xfrm>
        </p:spPr>
      </p:pic>
    </p:spTree>
    <p:extLst>
      <p:ext uri="{BB962C8B-B14F-4D97-AF65-F5344CB8AC3E}">
        <p14:creationId xmlns:p14="http://schemas.microsoft.com/office/powerpoint/2010/main" val="3084727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69786"/>
            <a:ext cx="5148064" cy="34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2" y="3573016"/>
            <a:ext cx="4968552" cy="294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2870-1B39-4BF9-90E4-702DE38E42E8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2870-1B39-4BF9-90E4-702DE38E42E8}" type="slidenum">
              <a:rPr lang="en-GB" smtClean="0"/>
              <a:pPr/>
              <a:t>54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215" y="630081"/>
            <a:ext cx="686911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15889"/>
            <a:ext cx="1511722" cy="7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0B11-62E9-4096-9E6E-7D2B09C8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876693"/>
            <a:ext cx="10684497" cy="81399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Severe Symptomatic </a:t>
            </a:r>
            <a:r>
              <a:rPr lang="en-US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Hyponatraemia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 Adult Patients</a:t>
            </a:r>
            <a:endParaRPr lang="en-GB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E48C16-8D25-462A-9D98-E0C6E7DFE1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194" y="1825625"/>
          <a:ext cx="10863606" cy="404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601">
                  <a:extLst>
                    <a:ext uri="{9D8B030D-6E8A-4147-A177-3AD203B41FA5}">
                      <a16:colId xmlns:a16="http://schemas.microsoft.com/office/drawing/2014/main" val="3149677998"/>
                    </a:ext>
                  </a:extLst>
                </a:gridCol>
                <a:gridCol w="1810601">
                  <a:extLst>
                    <a:ext uri="{9D8B030D-6E8A-4147-A177-3AD203B41FA5}">
                      <a16:colId xmlns:a16="http://schemas.microsoft.com/office/drawing/2014/main" val="2626914969"/>
                    </a:ext>
                  </a:extLst>
                </a:gridCol>
                <a:gridCol w="1810601">
                  <a:extLst>
                    <a:ext uri="{9D8B030D-6E8A-4147-A177-3AD203B41FA5}">
                      <a16:colId xmlns:a16="http://schemas.microsoft.com/office/drawing/2014/main" val="3706830614"/>
                    </a:ext>
                  </a:extLst>
                </a:gridCol>
                <a:gridCol w="1810601">
                  <a:extLst>
                    <a:ext uri="{9D8B030D-6E8A-4147-A177-3AD203B41FA5}">
                      <a16:colId xmlns:a16="http://schemas.microsoft.com/office/drawing/2014/main" val="2772074869"/>
                    </a:ext>
                  </a:extLst>
                </a:gridCol>
                <a:gridCol w="1810601">
                  <a:extLst>
                    <a:ext uri="{9D8B030D-6E8A-4147-A177-3AD203B41FA5}">
                      <a16:colId xmlns:a16="http://schemas.microsoft.com/office/drawing/2014/main" val="147536116"/>
                    </a:ext>
                  </a:extLst>
                </a:gridCol>
                <a:gridCol w="1810601">
                  <a:extLst>
                    <a:ext uri="{9D8B030D-6E8A-4147-A177-3AD203B41FA5}">
                      <a16:colId xmlns:a16="http://schemas.microsoft.com/office/drawing/2014/main" val="2918258672"/>
                    </a:ext>
                  </a:extLst>
                </a:gridCol>
              </a:tblGrid>
              <a:tr h="90417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Dehydration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Polydipsia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SIADH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Diabetes Insipidus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CSWS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58343"/>
                  </a:ext>
                </a:extLst>
              </a:tr>
              <a:tr h="5238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 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↑/↓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↔/↓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↑/↔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384356"/>
                  </a:ext>
                </a:extLst>
              </a:tr>
              <a:tr h="5238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 </a:t>
                      </a:r>
                      <a:r>
                        <a:rPr lang="en-US" dirty="0" err="1"/>
                        <a:t>Osm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↑/↔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↔/↓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5569"/>
                  </a:ext>
                </a:extLst>
              </a:tr>
              <a:tr h="5238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 Urea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↔/↓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↓/↔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23195"/>
                  </a:ext>
                </a:extLst>
              </a:tr>
              <a:tr h="5238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 </a:t>
                      </a:r>
                      <a:r>
                        <a:rPr lang="en-US" dirty="0" err="1"/>
                        <a:t>Osm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↓&lt;200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5944"/>
                  </a:ext>
                </a:extLst>
              </a:tr>
              <a:tr h="5238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 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↑&gt;30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53089"/>
                  </a:ext>
                </a:extLst>
              </a:tr>
              <a:tr h="5238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 Volume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↔/↓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9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925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0047-8234-40E9-A49C-A1A0A9BE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72AC6-E8E8-4D5F-8F70-619E50ED1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Assessment of volume status has low sensitivity 0.5-0.8 and low specificity.</a:t>
                </a:r>
              </a:p>
              <a:p>
                <a:r>
                  <a:rPr lang="en-US" dirty="0"/>
                  <a:t>Nausea is a sign of moderate to moderately severe</a:t>
                </a:r>
              </a:p>
              <a:p>
                <a:r>
                  <a:rPr lang="en-US" dirty="0"/>
                  <a:t>When to stop hypertonic saline?</a:t>
                </a:r>
              </a:p>
              <a:p>
                <a:r>
                  <a:rPr lang="en-US" dirty="0"/>
                  <a:t>1. Symptoms resolve</a:t>
                </a:r>
              </a:p>
              <a:p>
                <a:r>
                  <a:rPr lang="en-US" dirty="0"/>
                  <a:t>2. Serum Na&gt;130</a:t>
                </a:r>
              </a:p>
              <a:p>
                <a:r>
                  <a:rPr lang="en-US" dirty="0"/>
                  <a:t>3. Serum Na rise by 5mmol</a:t>
                </a:r>
              </a:p>
              <a:p>
                <a:r>
                  <a:rPr lang="en-US" dirty="0" err="1"/>
                  <a:t>Furst</a:t>
                </a:r>
                <a:r>
                  <a:rPr lang="en-US" dirty="0"/>
                  <a:t> Equation: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𝑈𝑟𝑖𝑛𝑒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𝑈𝑟𝑖𝑛𝑒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GB" dirty="0"/>
                  <a:t>: </a:t>
                </a:r>
                <a:r>
                  <a:rPr lang="en-GB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Serum Na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72AC6-E8E8-4D5F-8F70-619E50ED1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273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B003-4624-45B7-89D2-BB9AD569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666783"/>
            <a:ext cx="10515600" cy="1020615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Treating Patients Vs Treating Numbers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Severity of Symptoms not the hyponatremia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6C23-0C7B-4F3E-A2F1-A7E211B7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5" y="2394408"/>
            <a:ext cx="10778765" cy="415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Severe symptoms: vomiting, cardiorespiratory arrest; seizures; reduced consciousness/ coma (Glasgow Coma Scale ≤8)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Moderately severe symptoms: nausea without vomiting; confusion; headache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Mild or absent symptoms</a:t>
            </a:r>
          </a:p>
          <a:p>
            <a:pPr marL="0" indent="0">
              <a:buNone/>
            </a:pPr>
            <a:r>
              <a:rPr lang="en-GB" b="1" dirty="0"/>
              <a:t>Clinical status:</a:t>
            </a:r>
          </a:p>
          <a:p>
            <a:pPr marL="0" indent="0">
              <a:buNone/>
            </a:pPr>
            <a:r>
              <a:rPr lang="en-US" dirty="0"/>
              <a:t>Biochemical degree of </a:t>
            </a:r>
            <a:r>
              <a:rPr lang="en-US" dirty="0" err="1"/>
              <a:t>hyponatraemia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Rate of development of </a:t>
            </a:r>
            <a:r>
              <a:rPr lang="en-US" dirty="0" err="1"/>
              <a:t>hyponatraemia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intrinsic ability of the central nervous system to adapt to changing </a:t>
            </a:r>
            <a:r>
              <a:rPr lang="en-US" dirty="0" err="1"/>
              <a:t>osmolar</a:t>
            </a:r>
            <a:r>
              <a:rPr lang="en-US" dirty="0"/>
              <a:t> stress</a:t>
            </a:r>
          </a:p>
          <a:p>
            <a:pPr marL="0" indent="0">
              <a:buNone/>
            </a:pPr>
            <a:r>
              <a:rPr lang="en-US" dirty="0"/>
              <a:t>The range and degree of co-morbidities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5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BCCA-3E7A-476A-8AFD-781F7139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448608-1713-4DD3-8E5A-0C1A1DBFE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410" y="2603500"/>
            <a:ext cx="440949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90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5EDD-8E69-45DD-B876-1B97A6D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5DBF-18BD-4241-84BA-604338FA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Saline Infusion in ED</a:t>
            </a:r>
          </a:p>
          <a:p>
            <a:r>
              <a:rPr lang="en-US" dirty="0"/>
              <a:t>Diuretics/ACE</a:t>
            </a:r>
          </a:p>
          <a:p>
            <a:r>
              <a:rPr lang="en-US" dirty="0"/>
              <a:t>Role of albumin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90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3863-CD80-40F3-BBC6-AFF5EF02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 Information?</a:t>
            </a: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5C0C8-02F7-4750-AC36-D59C9491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GB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Medications:</a:t>
            </a: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Alogliptin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mg , Empagliflozin 10mg, Metformin 1g BD  atorvastatin, Ramipril 10mg OD. Trazadone 100mg. Olanzapine 2.5mg OD</a:t>
            </a:r>
          </a:p>
          <a:p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HbA1C=55 with normal UE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4E9CE16-EC90-4DB2-8A56-C04C1F8CB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288"/>
          <a:stretch/>
        </p:blipFill>
        <p:spPr>
          <a:xfrm>
            <a:off x="6798733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1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B973-D86D-43F8-BB08-F731D6EAE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endParaRPr lang="en-GB" b="1" i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45DD-FA17-48CA-9689-02FC6D62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68165"/>
            <a:ext cx="9066213" cy="3851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Alert GCS 15/15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tired, severely dehydrated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 40/min. Rapid Shallow breathing.  Sat 100% on air Pulse 140/min BP 113/63 Temp 35.3 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chest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Abdomen: RUQ and epigastric tenderness. No rigidity/guarding or rebound tenderness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GB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∆/∆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BMI 23.3    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CBG: 18      Ketones=2.7</a:t>
            </a:r>
            <a:endParaRPr lang="en-GB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F935-E768-4A8F-98E4-05228C7C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2" y="973668"/>
            <a:ext cx="9360186" cy="706964"/>
          </a:xfrm>
        </p:spPr>
        <p:txBody>
          <a:bodyPr/>
          <a:lstStyle/>
          <a:p>
            <a:r>
              <a:rPr lang="en-US" b="1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Initial Profile</a:t>
            </a:r>
            <a:endParaRPr lang="en-GB" b="1" i="1" spc="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87C8CE7-6440-4B75-B7FA-4B08D85E16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754" y="2125263"/>
            <a:ext cx="4019599" cy="375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CF5169A-AC8F-4F20-9E4F-A3F45778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4675" y="2156617"/>
            <a:ext cx="2901948" cy="34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9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9B9E-9231-4045-B8E1-E425A018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36" y="838986"/>
            <a:ext cx="8905957" cy="888780"/>
          </a:xfrm>
        </p:spPr>
        <p:txBody>
          <a:bodyPr/>
          <a:lstStyle/>
          <a:p>
            <a:pPr marL="0" indent="0" algn="ctr"/>
            <a:r>
              <a:rPr 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Diagnosis/Differential?</a:t>
            </a:r>
            <a:br>
              <a:rPr lang="en-GB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67A1-A926-4D3D-993A-C6654385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56" y="2603500"/>
            <a:ext cx="8905957" cy="1072954"/>
          </a:xfrm>
        </p:spPr>
        <p:txBody>
          <a:bodyPr/>
          <a:lstStyle/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4D962969-440C-42C7-806F-F52E4562F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7" y="2069548"/>
            <a:ext cx="4897126" cy="45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2566</Words>
  <Application>Microsoft Macintosh PowerPoint</Application>
  <PresentationFormat>Widescreen</PresentationFormat>
  <Paragraphs>365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Arial Rounded MT Bold</vt:lpstr>
      <vt:lpstr>Calibri</vt:lpstr>
      <vt:lpstr>Cambria Math</vt:lpstr>
      <vt:lpstr>Century Gothic</vt:lpstr>
      <vt:lpstr>Courier New</vt:lpstr>
      <vt:lpstr>Times New Roman</vt:lpstr>
      <vt:lpstr>Wingdings</vt:lpstr>
      <vt:lpstr>Wingdings 3</vt:lpstr>
      <vt:lpstr>Ion Boardroom</vt:lpstr>
      <vt:lpstr>AIM Regional Teaching</vt:lpstr>
      <vt:lpstr>PowerPoint Presentation</vt:lpstr>
      <vt:lpstr>∆/ ∆ Of Abdo Pain And Vomiting</vt:lpstr>
      <vt:lpstr>∆/ ∆ Of Abdo Pain And Vomiting</vt:lpstr>
      <vt:lpstr>P.C</vt:lpstr>
      <vt:lpstr>Other Information?</vt:lpstr>
      <vt:lpstr>Clinical </vt:lpstr>
      <vt:lpstr>Initial Profile</vt:lpstr>
      <vt:lpstr>Diagnosis/Differential? </vt:lpstr>
      <vt:lpstr>PowerPoint Presentation</vt:lpstr>
      <vt:lpstr>PowerPoint Presentation</vt:lpstr>
      <vt:lpstr>How Will You Manage?</vt:lpstr>
      <vt:lpstr>Management..</vt:lpstr>
      <vt:lpstr>PowerPoint Presentation</vt:lpstr>
      <vt:lpstr>Case Progress... </vt:lpstr>
      <vt:lpstr>PowerPoint Presentation</vt:lpstr>
      <vt:lpstr>Clinical Features</vt:lpstr>
      <vt:lpstr>PowerPoint Presentation</vt:lpstr>
      <vt:lpstr>Biochemical..</vt:lpstr>
      <vt:lpstr>PH Final Outcome</vt:lpstr>
      <vt:lpstr>How does Alcohol cause Ketosis?</vt:lpstr>
      <vt:lpstr>Management</vt:lpstr>
      <vt:lpstr>AKA VS DKA</vt:lpstr>
      <vt:lpstr>AKA VS DKA</vt:lpstr>
      <vt:lpstr>PowerPoint Presentation</vt:lpstr>
      <vt:lpstr>Summary of Recommendations</vt:lpstr>
      <vt:lpstr>BP management </vt:lpstr>
      <vt:lpstr>PowerPoint Presentation</vt:lpstr>
      <vt:lpstr>PowerPoint Presentation</vt:lpstr>
      <vt:lpstr>Cardiovascular Risk </vt:lpstr>
      <vt:lpstr>PowerPoint Presentation</vt:lpstr>
      <vt:lpstr>Glycemic control to reduce CV risk </vt:lpstr>
      <vt:lpstr>PowerPoint Presentation</vt:lpstr>
      <vt:lpstr>PowerPoint Presentation</vt:lpstr>
      <vt:lpstr>Treatment of HF in DM </vt:lpstr>
      <vt:lpstr>Reduction Of HF: </vt:lpstr>
      <vt:lpstr>Management Of Patients With Diabetes And Established CAD (acute or Chronic) </vt:lpstr>
      <vt:lpstr>Prevention and Management OF CKD in diabetes</vt:lpstr>
      <vt:lpstr>Presentation</vt:lpstr>
      <vt:lpstr>Differential?</vt:lpstr>
      <vt:lpstr>History Cont..</vt:lpstr>
      <vt:lpstr>Initial Assessment:</vt:lpstr>
      <vt:lpstr>Bloods on admission:</vt:lpstr>
      <vt:lpstr>PowerPoint Presentation</vt:lpstr>
      <vt:lpstr>Hypercacaemia: Causes</vt:lpstr>
      <vt:lpstr>Initial  Management  In MAU</vt:lpstr>
      <vt:lpstr>Other Investigation?</vt:lpstr>
      <vt:lpstr>Endocrine Review</vt:lpstr>
      <vt:lpstr>PowerPoint Presentation</vt:lpstr>
      <vt:lpstr>Case Progress…</vt:lpstr>
      <vt:lpstr>Clinic review</vt:lpstr>
      <vt:lpstr>PowerPoint Presentation</vt:lpstr>
      <vt:lpstr>PowerPoint Presentation</vt:lpstr>
      <vt:lpstr>PowerPoint Presentation</vt:lpstr>
      <vt:lpstr> Severe Symptomatic Hyponatraemia In  Adult Patients</vt:lpstr>
      <vt:lpstr>PowerPoint Presentation</vt:lpstr>
      <vt:lpstr>Treating Patients Vs Treating Numbers Severity of Symptoms not the hyponatremia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 Regional Teaching</dc:title>
  <dc:creator>Elshaeima Mohammed</dc:creator>
  <cp:lastModifiedBy>Nicola Cooper</cp:lastModifiedBy>
  <cp:revision>2</cp:revision>
  <dcterms:created xsi:type="dcterms:W3CDTF">2019-09-18T08:46:21Z</dcterms:created>
  <dcterms:modified xsi:type="dcterms:W3CDTF">2019-09-18T17:27:49Z</dcterms:modified>
</cp:coreProperties>
</file>