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6" r:id="rId2"/>
  </p:sldMasterIdLst>
  <p:notesMasterIdLst>
    <p:notesMasterId r:id="rId36"/>
  </p:notesMasterIdLst>
  <p:handoutMasterIdLst>
    <p:handoutMasterId r:id="rId37"/>
  </p:handoutMasterIdLst>
  <p:sldIdLst>
    <p:sldId id="256" r:id="rId3"/>
    <p:sldId id="425" r:id="rId4"/>
    <p:sldId id="405" r:id="rId5"/>
    <p:sldId id="426" r:id="rId6"/>
    <p:sldId id="427" r:id="rId7"/>
    <p:sldId id="407" r:id="rId8"/>
    <p:sldId id="415" r:id="rId9"/>
    <p:sldId id="412" r:id="rId10"/>
    <p:sldId id="403" r:id="rId11"/>
    <p:sldId id="404" r:id="rId12"/>
    <p:sldId id="428" r:id="rId13"/>
    <p:sldId id="409" r:id="rId14"/>
    <p:sldId id="411" r:id="rId15"/>
    <p:sldId id="367" r:id="rId16"/>
    <p:sldId id="433" r:id="rId17"/>
    <p:sldId id="413" r:id="rId18"/>
    <p:sldId id="378" r:id="rId19"/>
    <p:sldId id="432" r:id="rId20"/>
    <p:sldId id="424" r:id="rId21"/>
    <p:sldId id="418" r:id="rId22"/>
    <p:sldId id="419" r:id="rId23"/>
    <p:sldId id="422" r:id="rId24"/>
    <p:sldId id="384" r:id="rId25"/>
    <p:sldId id="348" r:id="rId26"/>
    <p:sldId id="349" r:id="rId27"/>
    <p:sldId id="350" r:id="rId28"/>
    <p:sldId id="338" r:id="rId29"/>
    <p:sldId id="429" r:id="rId30"/>
    <p:sldId id="430" r:id="rId31"/>
    <p:sldId id="431" r:id="rId32"/>
    <p:sldId id="410" r:id="rId33"/>
    <p:sldId id="399" r:id="rId34"/>
    <p:sldId id="420"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75791" autoAdjust="0"/>
  </p:normalViewPr>
  <p:slideViewPr>
    <p:cSldViewPr snapToGrid="0" snapToObjects="1">
      <p:cViewPr>
        <p:scale>
          <a:sx n="72" d="100"/>
          <a:sy n="72" d="100"/>
        </p:scale>
        <p:origin x="-2112" y="-208"/>
      </p:cViewPr>
      <p:guideLst>
        <p:guide orient="horz" pos="2160"/>
        <p:guide pos="2880"/>
      </p:guideLst>
    </p:cSldViewPr>
  </p:slideViewPr>
  <p:notesTextViewPr>
    <p:cViewPr>
      <p:scale>
        <a:sx n="100" d="100"/>
        <a:sy n="100" d="100"/>
      </p:scale>
      <p:origin x="0" y="0"/>
    </p:cViewPr>
  </p:notesTextViewPr>
  <p:sorterViewPr>
    <p:cViewPr>
      <p:scale>
        <a:sx n="1" d="1"/>
        <a:sy n="1" d="1"/>
      </p:scale>
      <p:origin x="0" y="827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848993D-3EDA-834F-B67F-FCFB0B01259E}" type="datetimeFigureOut">
              <a:rPr lang="en-US" smtClean="0"/>
              <a:t>7/29/23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9B04CDB-02EB-A04A-919A-4178ED1E123A}" type="slidenum">
              <a:rPr lang="en-US" smtClean="0"/>
              <a:t>‹#›</a:t>
            </a:fld>
            <a:endParaRPr lang="en-US"/>
          </a:p>
        </p:txBody>
      </p:sp>
    </p:spTree>
    <p:extLst>
      <p:ext uri="{BB962C8B-B14F-4D97-AF65-F5344CB8AC3E}">
        <p14:creationId xmlns:p14="http://schemas.microsoft.com/office/powerpoint/2010/main" val="1581070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6E5A53-4BAD-7049-9503-D605A8910741}" type="datetimeFigureOut">
              <a:rPr lang="en-US" smtClean="0"/>
              <a:t>7/29/23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52892D-4333-EF4E-BBD3-49CD0B3E1F59}" type="slidenum">
              <a:rPr lang="en-US" smtClean="0"/>
              <a:t>‹#›</a:t>
            </a:fld>
            <a:endParaRPr lang="en-US"/>
          </a:p>
        </p:txBody>
      </p:sp>
    </p:spTree>
    <p:extLst>
      <p:ext uri="{BB962C8B-B14F-4D97-AF65-F5344CB8AC3E}">
        <p14:creationId xmlns:p14="http://schemas.microsoft.com/office/powerpoint/2010/main" val="300581489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52892D-4333-EF4E-BBD3-49CD0B3E1F59}" type="slidenum">
              <a:rPr lang="en-US" smtClean="0"/>
              <a:t>1</a:t>
            </a:fld>
            <a:endParaRPr lang="en-US"/>
          </a:p>
        </p:txBody>
      </p:sp>
    </p:spTree>
    <p:extLst>
      <p:ext uri="{BB962C8B-B14F-4D97-AF65-F5344CB8AC3E}">
        <p14:creationId xmlns:p14="http://schemas.microsoft.com/office/powerpoint/2010/main" val="3027852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100" dirty="0">
                <a:latin typeface="Arial" pitchFamily="34" charset="0"/>
                <a:cs typeface="Arial" pitchFamily="34" charset="0"/>
              </a:rPr>
              <a:t>Some older people have a slow fall in blood pressure after assuming the upright position, often exacerbated by medication. This is often referred to as the ‘elderly dysautonomic pattern’ seen on tilt tests.</a:t>
            </a:r>
          </a:p>
          <a:p>
            <a:r>
              <a:rPr lang="en-GB" sz="1100" dirty="0">
                <a:latin typeface="Arial" pitchFamily="34" charset="0"/>
                <a:cs typeface="Arial" pitchFamily="34" charset="0"/>
              </a:rPr>
              <a:t>(Some of these patients – not all – also have ‘immediate postural hypotension’ that recovers within seconds).</a:t>
            </a:r>
          </a:p>
          <a:p>
            <a:r>
              <a:rPr lang="en-GB" sz="1100" dirty="0">
                <a:latin typeface="Arial" pitchFamily="34" charset="0"/>
                <a:cs typeface="Arial" pitchFamily="34" charset="0"/>
              </a:rPr>
              <a:t>Suspect this in older people with</a:t>
            </a:r>
            <a:r>
              <a:rPr lang="en-GB" sz="1100" baseline="0" dirty="0">
                <a:latin typeface="Arial" pitchFamily="34" charset="0"/>
                <a:cs typeface="Arial" pitchFamily="34" charset="0"/>
              </a:rPr>
              <a:t> a low-</a:t>
            </a:r>
            <a:r>
              <a:rPr lang="en-GB" sz="1100" baseline="0" dirty="0" err="1">
                <a:latin typeface="Arial" pitchFamily="34" charset="0"/>
                <a:cs typeface="Arial" pitchFamily="34" charset="0"/>
              </a:rPr>
              <a:t>ish</a:t>
            </a:r>
            <a:r>
              <a:rPr lang="en-GB" sz="1100" baseline="0" dirty="0">
                <a:latin typeface="Arial" pitchFamily="34" charset="0"/>
                <a:cs typeface="Arial" pitchFamily="34" charset="0"/>
              </a:rPr>
              <a:t> BP (not always) who give a history of syncope/falls always when they have been on their feet for a while. Problems occur when shopping, </a:t>
            </a:r>
            <a:r>
              <a:rPr lang="en-GB" sz="1100" baseline="0" dirty="0" err="1">
                <a:latin typeface="Arial" pitchFamily="34" charset="0"/>
                <a:cs typeface="Arial" pitchFamily="34" charset="0"/>
              </a:rPr>
              <a:t>queueing</a:t>
            </a:r>
            <a:r>
              <a:rPr lang="en-GB" sz="1100" baseline="0" dirty="0">
                <a:latin typeface="Arial" pitchFamily="34" charset="0"/>
                <a:cs typeface="Arial" pitchFamily="34" charset="0"/>
              </a:rPr>
              <a:t> or standing e.g. doing the ironing. They often describe immediate postural hypotension symptoms as well.</a:t>
            </a:r>
          </a:p>
          <a:p>
            <a:r>
              <a:rPr lang="en-GB" sz="1100" baseline="0" dirty="0">
                <a:latin typeface="Arial" pitchFamily="34" charset="0"/>
                <a:cs typeface="Arial" pitchFamily="34" charset="0"/>
              </a:rPr>
              <a:t>This is different from VVS, as illustrated above.</a:t>
            </a:r>
          </a:p>
          <a:p>
            <a:r>
              <a:rPr lang="en-GB" sz="1100" baseline="0" dirty="0">
                <a:latin typeface="Arial" pitchFamily="34" charset="0"/>
                <a:cs typeface="Arial" pitchFamily="34" charset="0"/>
              </a:rPr>
              <a:t>Treatment usually involves advice and medication reduction.</a:t>
            </a:r>
            <a:endParaRPr lang="en-GB" sz="11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5C493F3F-AEB1-4D32-8982-F0D616AB21E1}" type="slidenum">
              <a:rPr lang="it-IT" smtClean="0">
                <a:solidFill>
                  <a:srgbClr val="000000"/>
                </a:solidFill>
              </a:rPr>
              <a:pPr/>
              <a:t>23</a:t>
            </a:fld>
            <a:endParaRPr lang="it-IT">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100" dirty="0">
                <a:latin typeface="Arial" pitchFamily="34" charset="0"/>
                <a:cs typeface="Arial" pitchFamily="34" charset="0"/>
              </a:rPr>
              <a:t>During a tilt test the patient is attached to a cardiac monitor, a non-invasive beat-to-beat BP monitor, and often a capnograph (using nasal cannulae) to measure if any hyperventilation occurs.</a:t>
            </a:r>
          </a:p>
        </p:txBody>
      </p:sp>
      <p:sp>
        <p:nvSpPr>
          <p:cNvPr id="4" name="Slide Number Placeholder 3"/>
          <p:cNvSpPr>
            <a:spLocks noGrp="1"/>
          </p:cNvSpPr>
          <p:nvPr>
            <p:ph type="sldNum" sz="quarter" idx="10"/>
          </p:nvPr>
        </p:nvSpPr>
        <p:spPr/>
        <p:txBody>
          <a:bodyPr/>
          <a:lstStyle/>
          <a:p>
            <a:fld id="{5C493F3F-AEB1-4D32-8982-F0D616AB21E1}" type="slidenum">
              <a:rPr lang="it-IT" smtClean="0"/>
              <a:pPr/>
              <a:t>24</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100" dirty="0">
                <a:latin typeface="Arial" pitchFamily="34" charset="0"/>
                <a:cs typeface="Arial" pitchFamily="34" charset="0"/>
              </a:rPr>
              <a:t>This is a typical result in a patient with VVS.</a:t>
            </a:r>
          </a:p>
        </p:txBody>
      </p:sp>
      <p:sp>
        <p:nvSpPr>
          <p:cNvPr id="4" name="Slide Number Placeholder 3"/>
          <p:cNvSpPr>
            <a:spLocks noGrp="1"/>
          </p:cNvSpPr>
          <p:nvPr>
            <p:ph type="sldNum" sz="quarter" idx="10"/>
          </p:nvPr>
        </p:nvSpPr>
        <p:spPr/>
        <p:txBody>
          <a:bodyPr/>
          <a:lstStyle/>
          <a:p>
            <a:fld id="{5C493F3F-AEB1-4D32-8982-F0D616AB21E1}" type="slidenum">
              <a:rPr lang="it-IT" smtClean="0"/>
              <a:pPr/>
              <a:t>25</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100" dirty="0">
                <a:latin typeface="Arial" pitchFamily="34" charset="0"/>
                <a:cs typeface="Arial" pitchFamily="34" charset="0"/>
              </a:rPr>
              <a:t>And this is a typical result in a patient with CSH.</a:t>
            </a:r>
          </a:p>
          <a:p>
            <a:r>
              <a:rPr lang="en-GB" sz="1100" b="1" dirty="0">
                <a:latin typeface="Arial" pitchFamily="34" charset="0"/>
                <a:cs typeface="Arial" pitchFamily="34" charset="0"/>
              </a:rPr>
              <a:t>1/3 of patients with CSH will be missed if only tested supine, </a:t>
            </a:r>
            <a:r>
              <a:rPr lang="en-GB" sz="1100" b="0" dirty="0">
                <a:latin typeface="Arial" pitchFamily="34" charset="0"/>
                <a:cs typeface="Arial" pitchFamily="34" charset="0"/>
              </a:rPr>
              <a:t>which is why I request CSM in the tilt test room, both supine and upright. </a:t>
            </a:r>
          </a:p>
        </p:txBody>
      </p:sp>
      <p:sp>
        <p:nvSpPr>
          <p:cNvPr id="4" name="Slide Number Placeholder 3"/>
          <p:cNvSpPr>
            <a:spLocks noGrp="1"/>
          </p:cNvSpPr>
          <p:nvPr>
            <p:ph type="sldNum" sz="quarter" idx="10"/>
          </p:nvPr>
        </p:nvSpPr>
        <p:spPr/>
        <p:txBody>
          <a:bodyPr/>
          <a:lstStyle/>
          <a:p>
            <a:fld id="{5C493F3F-AEB1-4D32-8982-F0D616AB21E1}" type="slidenum">
              <a:rPr lang="it-IT" smtClean="0"/>
              <a:pPr/>
              <a:t>26</a:t>
            </a:fld>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27</a:t>
            </a:fld>
            <a:endParaRPr lang="en-US"/>
          </a:p>
        </p:txBody>
      </p:sp>
    </p:spTree>
    <p:extLst>
      <p:ext uri="{BB962C8B-B14F-4D97-AF65-F5344CB8AC3E}">
        <p14:creationId xmlns:p14="http://schemas.microsoft.com/office/powerpoint/2010/main" val="3211313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481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F98324-00F7-4171-B270-E91D29891FEC}" type="slidenum">
              <a:rPr lang="en-GB"/>
              <a:pPr fontAlgn="base">
                <a:spcBef>
                  <a:spcPct val="0"/>
                </a:spcBef>
                <a:spcAft>
                  <a:spcPct val="0"/>
                </a:spcAft>
                <a:defRPr/>
              </a:pPr>
              <a:t>32</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Learning objectives always the same for each topic …</a:t>
            </a:r>
          </a:p>
        </p:txBody>
      </p:sp>
      <p:sp>
        <p:nvSpPr>
          <p:cNvPr id="4" name="Slide Number Placeholder 3"/>
          <p:cNvSpPr>
            <a:spLocks noGrp="1"/>
          </p:cNvSpPr>
          <p:nvPr>
            <p:ph type="sldNum" sz="quarter" idx="10"/>
          </p:nvPr>
        </p:nvSpPr>
        <p:spPr/>
        <p:txBody>
          <a:bodyPr/>
          <a:lstStyle/>
          <a:p>
            <a:fld id="{D952892D-4333-EF4E-BBD3-49CD0B3E1F59}" type="slidenum">
              <a:rPr lang="en-US" smtClean="0"/>
              <a:t>2</a:t>
            </a:fld>
            <a:endParaRPr lang="en-US"/>
          </a:p>
        </p:txBody>
      </p:sp>
    </p:spTree>
    <p:extLst>
      <p:ext uri="{BB962C8B-B14F-4D97-AF65-F5344CB8AC3E}">
        <p14:creationId xmlns:p14="http://schemas.microsoft.com/office/powerpoint/2010/main" val="673600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Decide what are the key areas of enquiry in the history, and what you would do in the physical examination.</a:t>
            </a:r>
          </a:p>
          <a:p>
            <a:r>
              <a:rPr lang="en-GB" baseline="0" dirty="0"/>
              <a:t>Then demonstrate it – teach it to the rest of the group.</a:t>
            </a:r>
          </a:p>
        </p:txBody>
      </p:sp>
      <p:sp>
        <p:nvSpPr>
          <p:cNvPr id="4" name="Slide Number Placeholder 3"/>
          <p:cNvSpPr>
            <a:spLocks noGrp="1"/>
          </p:cNvSpPr>
          <p:nvPr>
            <p:ph type="sldNum" sz="quarter" idx="10"/>
          </p:nvPr>
        </p:nvSpPr>
        <p:spPr/>
        <p:txBody>
          <a:bodyPr/>
          <a:lstStyle/>
          <a:p>
            <a:fld id="{D952892D-4333-EF4E-BBD3-49CD0B3E1F59}" type="slidenum">
              <a:rPr lang="en-US" smtClean="0"/>
              <a:t>5</a:t>
            </a:fld>
            <a:endParaRPr lang="en-US"/>
          </a:p>
        </p:txBody>
      </p:sp>
    </p:spTree>
    <p:extLst>
      <p:ext uri="{BB962C8B-B14F-4D97-AF65-F5344CB8AC3E}">
        <p14:creationId xmlns:p14="http://schemas.microsoft.com/office/powerpoint/2010/main" val="1189389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Most falls occur</a:t>
            </a:r>
            <a:r>
              <a:rPr lang="en-GB" baseline="0" dirty="0"/>
              <a:t> in own home with no obvious hazard</a:t>
            </a:r>
          </a:p>
          <a:p>
            <a:r>
              <a:rPr lang="en-GB" baseline="0" dirty="0"/>
              <a:t>With age reduced ability to discriminate edges and depths, a sig proportion of falls occur on steps, usually the last step (bifocals!)</a:t>
            </a:r>
            <a:endParaRPr lang="en-GB" dirty="0"/>
          </a:p>
        </p:txBody>
      </p:sp>
      <p:sp>
        <p:nvSpPr>
          <p:cNvPr id="4" name="Slide Number Placeholder 3"/>
          <p:cNvSpPr>
            <a:spLocks noGrp="1"/>
          </p:cNvSpPr>
          <p:nvPr>
            <p:ph type="sldNum" sz="quarter" idx="10"/>
          </p:nvPr>
        </p:nvSpPr>
        <p:spPr/>
        <p:txBody>
          <a:bodyPr/>
          <a:lstStyle/>
          <a:p>
            <a:fld id="{D952892D-4333-EF4E-BBD3-49CD0B3E1F59}" type="slidenum">
              <a:rPr lang="en-US" smtClean="0"/>
              <a:t>8</a:t>
            </a:fld>
            <a:endParaRPr lang="en-US"/>
          </a:p>
        </p:txBody>
      </p:sp>
    </p:spTree>
    <p:extLst>
      <p:ext uri="{BB962C8B-B14F-4D97-AF65-F5344CB8AC3E}">
        <p14:creationId xmlns:p14="http://schemas.microsoft.com/office/powerpoint/2010/main" val="2163281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*CRP useful in older people only, who do not get a raised </a:t>
            </a:r>
            <a:r>
              <a:rPr lang="en-GB" dirty="0" err="1"/>
              <a:t>wcc</a:t>
            </a:r>
            <a:r>
              <a:rPr lang="en-GB" dirty="0"/>
              <a:t> or fever in sepsis necessarily – and who can present with “medical problems in disguise”.</a:t>
            </a:r>
          </a:p>
        </p:txBody>
      </p:sp>
      <p:sp>
        <p:nvSpPr>
          <p:cNvPr id="4" name="Slide Number Placeholder 3"/>
          <p:cNvSpPr>
            <a:spLocks noGrp="1"/>
          </p:cNvSpPr>
          <p:nvPr>
            <p:ph type="sldNum" sz="quarter" idx="10"/>
          </p:nvPr>
        </p:nvSpPr>
        <p:spPr/>
        <p:txBody>
          <a:bodyPr/>
          <a:lstStyle/>
          <a:p>
            <a:fld id="{D952892D-4333-EF4E-BBD3-49CD0B3E1F59}" type="slidenum">
              <a:rPr lang="en-US" smtClean="0"/>
              <a:t>14</a:t>
            </a:fld>
            <a:endParaRPr lang="en-US"/>
          </a:p>
        </p:txBody>
      </p:sp>
    </p:spTree>
    <p:extLst>
      <p:ext uri="{BB962C8B-B14F-4D97-AF65-F5344CB8AC3E}">
        <p14:creationId xmlns:p14="http://schemas.microsoft.com/office/powerpoint/2010/main" val="782267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481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F98324-00F7-4171-B270-E91D29891FEC}" type="slidenum">
              <a:rPr lang="en-GB"/>
              <a:pPr fontAlgn="base">
                <a:spcBef>
                  <a:spcPct val="0"/>
                </a:spcBef>
                <a:spcAft>
                  <a:spcPct val="0"/>
                </a:spcAft>
                <a:defRPr/>
              </a:pPr>
              <a:t>17</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overlap between falls and syncope</a:t>
            </a:r>
          </a:p>
        </p:txBody>
      </p:sp>
      <p:sp>
        <p:nvSpPr>
          <p:cNvPr id="4" name="Slide Number Placeholder 3"/>
          <p:cNvSpPr>
            <a:spLocks noGrp="1"/>
          </p:cNvSpPr>
          <p:nvPr>
            <p:ph type="sldNum" sz="quarter" idx="10"/>
          </p:nvPr>
        </p:nvSpPr>
        <p:spPr/>
        <p:txBody>
          <a:bodyPr/>
          <a:lstStyle/>
          <a:p>
            <a:fld id="{D952892D-4333-EF4E-BBD3-49CD0B3E1F59}" type="slidenum">
              <a:rPr lang="en-US" smtClean="0"/>
              <a:t>18</a:t>
            </a:fld>
            <a:endParaRPr lang="en-US"/>
          </a:p>
        </p:txBody>
      </p:sp>
    </p:spTree>
    <p:extLst>
      <p:ext uri="{BB962C8B-B14F-4D97-AF65-F5344CB8AC3E}">
        <p14:creationId xmlns:p14="http://schemas.microsoft.com/office/powerpoint/2010/main" val="1872096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u="sng" kern="1200" baseline="0" dirty="0">
                <a:solidFill>
                  <a:schemeClr val="tx1"/>
                </a:solidFill>
                <a:effectLst/>
                <a:latin typeface="+mn-lt"/>
                <a:ea typeface="+mn-ea"/>
                <a:cs typeface="+mn-cs"/>
              </a:rPr>
              <a:t>Uncompensated vestibular disorder</a:t>
            </a:r>
            <a:r>
              <a:rPr lang="en-US" sz="1000" kern="1200" baseline="0" dirty="0">
                <a:solidFill>
                  <a:schemeClr val="tx1"/>
                </a:solidFill>
                <a:effectLst/>
                <a:latin typeface="+mn-lt"/>
                <a:ea typeface="+mn-ea"/>
                <a:cs typeface="+mn-cs"/>
              </a:rPr>
              <a:t>. When a person gets an attack of vertigo of whatever cause it takes a few days – in some cases weeks – to get back to normal again. Once they emerge from their bed, people feel their balance is wrong at first, they get vertigo if they turn their head quickly in any direction, they get symptoms of “visual vertigo” – that means visually rich environments like traffic, supermarkets and checkerboard patterns, make them feel ill. They feel “as if they are walking on a ship”. But the majority get back to normal again. However, some people (because they have problems in other areas affecting central compensation or because they are unlucky) get “stuck” in this in-between phase. </a:t>
            </a: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baseline="0" dirty="0">
                <a:solidFill>
                  <a:schemeClr val="tx1"/>
                </a:solidFill>
                <a:effectLst/>
                <a:latin typeface="+mn-lt"/>
                <a:ea typeface="+mn-ea"/>
                <a:cs typeface="+mn-cs"/>
              </a:rPr>
              <a:t>The patient then goes to see their doctor and says something like this: I feel like my balance is wrong. I feel like I’m walking on a ship all the time, my head spins if I turn quickly, I can’t go to the supermarket, I can’t visit my sister in law because she has a vivid red and black striped carpet in her living room..” – and most doctors have no clue what to do. </a:t>
            </a: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baseline="0" dirty="0">
                <a:solidFill>
                  <a:schemeClr val="tx1"/>
                </a:solidFill>
                <a:effectLst/>
                <a:latin typeface="+mn-lt"/>
                <a:ea typeface="+mn-ea"/>
                <a:cs typeface="+mn-cs"/>
              </a:rPr>
              <a:t>Top tip – ask, 1) have you ever had a bad attack of vertigo? An uncompensated vestibular disorder can be dramatically improved by vestibular physiotherapy. Tailored </a:t>
            </a:r>
            <a:r>
              <a:rPr lang="en-US" sz="1000" kern="1200" baseline="0" dirty="0" err="1">
                <a:solidFill>
                  <a:schemeClr val="tx1"/>
                </a:solidFill>
                <a:effectLst/>
                <a:latin typeface="+mn-lt"/>
                <a:ea typeface="+mn-ea"/>
                <a:cs typeface="+mn-cs"/>
              </a:rPr>
              <a:t>physio</a:t>
            </a:r>
            <a:r>
              <a:rPr lang="en-US" sz="1000" kern="1200" baseline="0" dirty="0">
                <a:solidFill>
                  <a:schemeClr val="tx1"/>
                </a:solidFill>
                <a:effectLst/>
                <a:latin typeface="+mn-lt"/>
                <a:ea typeface="+mn-ea"/>
                <a:cs typeface="+mn-cs"/>
              </a:rPr>
              <a:t>-led </a:t>
            </a:r>
            <a:r>
              <a:rPr lang="en-US" sz="1000" kern="1200" baseline="0" dirty="0" err="1">
                <a:solidFill>
                  <a:schemeClr val="tx1"/>
                </a:solidFill>
                <a:effectLst/>
                <a:latin typeface="+mn-lt"/>
                <a:ea typeface="+mn-ea"/>
                <a:cs typeface="+mn-cs"/>
              </a:rPr>
              <a:t>programmes</a:t>
            </a:r>
            <a:r>
              <a:rPr lang="en-US" sz="1000" kern="1200" baseline="0" dirty="0">
                <a:solidFill>
                  <a:schemeClr val="tx1"/>
                </a:solidFill>
                <a:effectLst/>
                <a:latin typeface="+mn-lt"/>
                <a:ea typeface="+mn-ea"/>
                <a:cs typeface="+mn-cs"/>
              </a:rPr>
              <a:t> are more effective than home exercises. Nearly all hospital </a:t>
            </a:r>
            <a:r>
              <a:rPr lang="en-US" sz="1000" kern="1200" baseline="0" dirty="0" err="1">
                <a:solidFill>
                  <a:schemeClr val="tx1"/>
                </a:solidFill>
                <a:effectLst/>
                <a:latin typeface="+mn-lt"/>
                <a:ea typeface="+mn-ea"/>
                <a:cs typeface="+mn-cs"/>
              </a:rPr>
              <a:t>physio</a:t>
            </a:r>
            <a:r>
              <a:rPr lang="en-US" sz="1000" kern="1200" baseline="0" dirty="0">
                <a:solidFill>
                  <a:schemeClr val="tx1"/>
                </a:solidFill>
                <a:effectLst/>
                <a:latin typeface="+mn-lt"/>
                <a:ea typeface="+mn-ea"/>
                <a:cs typeface="+mn-cs"/>
              </a:rPr>
              <a:t> </a:t>
            </a:r>
            <a:r>
              <a:rPr lang="en-US" sz="1000" kern="1200" baseline="0" dirty="0" err="1">
                <a:solidFill>
                  <a:schemeClr val="tx1"/>
                </a:solidFill>
                <a:effectLst/>
                <a:latin typeface="+mn-lt"/>
                <a:ea typeface="+mn-ea"/>
                <a:cs typeface="+mn-cs"/>
              </a:rPr>
              <a:t>depts</a:t>
            </a:r>
            <a:r>
              <a:rPr lang="en-US" sz="1000" kern="1200" baseline="0" dirty="0">
                <a:solidFill>
                  <a:schemeClr val="tx1"/>
                </a:solidFill>
                <a:effectLst/>
                <a:latin typeface="+mn-lt"/>
                <a:ea typeface="+mn-ea"/>
                <a:cs typeface="+mn-cs"/>
              </a:rPr>
              <a:t> have someone who can do this.</a:t>
            </a:r>
          </a:p>
          <a:p>
            <a:pPr marL="0" marR="0" indent="0" algn="l" defTabSz="457200" rtl="0" eaLnBrk="1" fontAlgn="auto" latinLnBrk="0" hangingPunct="1">
              <a:lnSpc>
                <a:spcPct val="100000"/>
              </a:lnSpc>
              <a:spcBef>
                <a:spcPts val="0"/>
              </a:spcBef>
              <a:spcAft>
                <a:spcPts val="0"/>
              </a:spcAft>
              <a:buClrTx/>
              <a:buSzTx/>
              <a:buFontTx/>
              <a:buNone/>
              <a:tabLst/>
              <a:defRPr/>
            </a:pPr>
            <a:r>
              <a:rPr lang="en-US" sz="1000" kern="1200" baseline="0" dirty="0">
                <a:solidFill>
                  <a:schemeClr val="tx1"/>
                </a:solidFill>
                <a:effectLst/>
                <a:latin typeface="+mn-lt"/>
                <a:ea typeface="+mn-ea"/>
                <a:cs typeface="+mn-cs"/>
              </a:rPr>
              <a:t>BPPV can present with just balance problems. Multi-factorial dizziness of the elderly is another common cause of a vague chronic dizziness with balance problems – the patient has problems with their vision, posture, proprioception, vestibular system, blood pressure, and often cerebrovascular disease. They are nearly always wearing bifocals. This is multi-factorial and treated with multi-factorial multi-disciplinary interventions.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952892D-4333-EF4E-BBD3-49CD0B3E1F59}" type="slidenum">
              <a:rPr lang="en-US" smtClean="0"/>
              <a:t>19</a:t>
            </a:fld>
            <a:endParaRPr lang="en-US"/>
          </a:p>
        </p:txBody>
      </p:sp>
    </p:spTree>
    <p:extLst>
      <p:ext uri="{BB962C8B-B14F-4D97-AF65-F5344CB8AC3E}">
        <p14:creationId xmlns:p14="http://schemas.microsoft.com/office/powerpoint/2010/main" val="2446925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[read slide]</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a:t>Now it’s important to remember that </a:t>
            </a:r>
            <a:r>
              <a:rPr lang="en-GB" sz="1200" baseline="0" dirty="0"/>
              <a:t>ANY head movement makes most vestibular disorders worse. The most common form of BPPV causes vertigo when the head moves specifically in ONE direction [demonstrate]. So the typical history is brief vertigo when looking up, or stooping, lying flat or turning over in bed. By the way, if you move your head you have to move your neck. Neck problems such as ‘cervical </a:t>
            </a:r>
            <a:r>
              <a:rPr lang="en-GB" sz="1200" baseline="0" dirty="0" err="1"/>
              <a:t>spondylosis</a:t>
            </a:r>
            <a:r>
              <a:rPr lang="en-GB" sz="1200" baseline="0" dirty="0"/>
              <a:t>’ do not cause vertigo. ‘</a:t>
            </a:r>
            <a:r>
              <a:rPr lang="en-GB" sz="1200" baseline="0" dirty="0" err="1"/>
              <a:t>Vertebrobasilar</a:t>
            </a:r>
            <a:r>
              <a:rPr lang="en-GB" sz="1200" baseline="0" dirty="0"/>
              <a:t> insufficiency’ – originally a term to describe post </a:t>
            </a:r>
            <a:r>
              <a:rPr lang="en-GB" sz="1200" baseline="0" dirty="0" err="1"/>
              <a:t>circ</a:t>
            </a:r>
            <a:r>
              <a:rPr lang="en-GB" sz="1200" baseline="0" dirty="0"/>
              <a:t> TIAs – is not caused by neck extension. Please never diagnose these two conditions in people with vertigo. Please never prescribe a soft collar for a patient with vertigo!</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baseline="0" dirty="0"/>
              <a:t>This condition is so easy to test for and treat, you should have a low threshold for looking for it.</a:t>
            </a:r>
            <a:endParaRPr lang="en-GB" sz="1200" dirty="0"/>
          </a:p>
          <a:p>
            <a:endParaRPr lang="en-GB" sz="1200" dirty="0"/>
          </a:p>
        </p:txBody>
      </p:sp>
      <p:sp>
        <p:nvSpPr>
          <p:cNvPr id="4" name="Slide Number Placeholder 3"/>
          <p:cNvSpPr>
            <a:spLocks noGrp="1"/>
          </p:cNvSpPr>
          <p:nvPr>
            <p:ph type="sldNum" sz="quarter" idx="10"/>
          </p:nvPr>
        </p:nvSpPr>
        <p:spPr/>
        <p:txBody>
          <a:bodyPr/>
          <a:lstStyle/>
          <a:p>
            <a:fld id="{D952892D-4333-EF4E-BBD3-49CD0B3E1F59}" type="slidenum">
              <a:rPr lang="en-US" smtClean="0"/>
              <a:t>22</a:t>
            </a:fld>
            <a:endParaRPr lang="en-US"/>
          </a:p>
        </p:txBody>
      </p:sp>
    </p:spTree>
    <p:extLst>
      <p:ext uri="{BB962C8B-B14F-4D97-AF65-F5344CB8AC3E}">
        <p14:creationId xmlns:p14="http://schemas.microsoft.com/office/powerpoint/2010/main" val="2777709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4" name="Date Placeholder 3"/>
          <p:cNvSpPr>
            <a:spLocks noGrp="1"/>
          </p:cNvSpPr>
          <p:nvPr>
            <p:ph type="dt" sz="half" idx="10"/>
          </p:nvPr>
        </p:nvSpPr>
        <p:spPr/>
        <p:txBody>
          <a:bodyPr/>
          <a:lstStyle/>
          <a:p>
            <a:fld id="{B01A85B4-0C1A-2743-BC50-8F3CA4F4350C}" type="datetimeFigureOut">
              <a:rPr lang="en-US" smtClean="0"/>
              <a:t>7/29/23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2831026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01A85B4-0C1A-2743-BC50-8F3CA4F4350C}" type="datetimeFigureOut">
              <a:rPr lang="en-US" smtClean="0"/>
              <a:t>7/29/23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3207184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01A85B4-0C1A-2743-BC50-8F3CA4F4350C}" type="datetimeFigureOut">
              <a:rPr lang="en-US" smtClean="0"/>
              <a:t>7/29/23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1349218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381000"/>
            <a:ext cx="78486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it-IT"/>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it-IT"/>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7C3ED795-2167-41E2-93C1-C7E50BB87909}" type="slidenum">
              <a:rPr lang="it-IT"/>
              <a:pPr/>
              <a:t>‹#›</a:t>
            </a:fld>
            <a:endParaRPr lang="it-IT"/>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it-IT">
              <a:solidFill>
                <a:srgbClr val="FFFF00"/>
              </a:solidFill>
            </a:endParaRPr>
          </a:p>
        </p:txBody>
      </p:sp>
      <p:sp>
        <p:nvSpPr>
          <p:cNvPr id="5" name="Footer Placeholder 4"/>
          <p:cNvSpPr>
            <a:spLocks noGrp="1"/>
          </p:cNvSpPr>
          <p:nvPr>
            <p:ph type="ftr" sz="quarter" idx="11"/>
          </p:nvPr>
        </p:nvSpPr>
        <p:spPr/>
        <p:txBody>
          <a:bodyPr/>
          <a:lstStyle>
            <a:lvl1pPr>
              <a:defRPr/>
            </a:lvl1pPr>
          </a:lstStyle>
          <a:p>
            <a:endParaRPr lang="it-IT">
              <a:solidFill>
                <a:srgbClr val="FFFF00"/>
              </a:solidFill>
            </a:endParaRPr>
          </a:p>
        </p:txBody>
      </p:sp>
      <p:sp>
        <p:nvSpPr>
          <p:cNvPr id="6" name="Slide Number Placeholder 5"/>
          <p:cNvSpPr>
            <a:spLocks noGrp="1"/>
          </p:cNvSpPr>
          <p:nvPr>
            <p:ph type="sldNum" sz="quarter" idx="12"/>
          </p:nvPr>
        </p:nvSpPr>
        <p:spPr/>
        <p:txBody>
          <a:bodyPr/>
          <a:lstStyle>
            <a:lvl1pPr>
              <a:defRPr/>
            </a:lvl1pPr>
          </a:lstStyle>
          <a:p>
            <a:fld id="{384512B8-B6E2-479D-9497-5D8DA2B017DB}" type="slidenum">
              <a:rPr lang="it-IT">
                <a:solidFill>
                  <a:srgbClr val="FFFF00"/>
                </a:solidFill>
              </a:rPr>
              <a:pPr/>
              <a:t>‹#›</a:t>
            </a:fld>
            <a:endParaRPr lang="it-IT">
              <a:solidFill>
                <a:srgbClr val="FFFF00"/>
              </a:solidFill>
            </a:endParaRP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it-IT">
              <a:solidFill>
                <a:srgbClr val="FFFF00"/>
              </a:solidFill>
            </a:endParaRPr>
          </a:p>
        </p:txBody>
      </p:sp>
      <p:sp>
        <p:nvSpPr>
          <p:cNvPr id="5" name="Footer Placeholder 4"/>
          <p:cNvSpPr>
            <a:spLocks noGrp="1"/>
          </p:cNvSpPr>
          <p:nvPr>
            <p:ph type="ftr" sz="quarter" idx="11"/>
          </p:nvPr>
        </p:nvSpPr>
        <p:spPr/>
        <p:txBody>
          <a:bodyPr/>
          <a:lstStyle>
            <a:lvl1pPr>
              <a:defRPr/>
            </a:lvl1pPr>
          </a:lstStyle>
          <a:p>
            <a:endParaRPr lang="it-IT">
              <a:solidFill>
                <a:srgbClr val="FFFF00"/>
              </a:solidFill>
            </a:endParaRPr>
          </a:p>
        </p:txBody>
      </p:sp>
      <p:sp>
        <p:nvSpPr>
          <p:cNvPr id="6" name="Slide Number Placeholder 5"/>
          <p:cNvSpPr>
            <a:spLocks noGrp="1"/>
          </p:cNvSpPr>
          <p:nvPr>
            <p:ph type="sldNum" sz="quarter" idx="12"/>
          </p:nvPr>
        </p:nvSpPr>
        <p:spPr/>
        <p:txBody>
          <a:bodyPr/>
          <a:lstStyle>
            <a:lvl1pPr>
              <a:defRPr/>
            </a:lvl1pPr>
          </a:lstStyle>
          <a:p>
            <a:fld id="{EA448353-91DC-44A7-A2A0-1EE8D4EA642F}" type="slidenum">
              <a:rPr lang="it-IT">
                <a:solidFill>
                  <a:srgbClr val="FFFF00"/>
                </a:solidFill>
              </a:rPr>
              <a:pPr/>
              <a:t>‹#›</a:t>
            </a:fld>
            <a:endParaRPr lang="it-IT">
              <a:solidFill>
                <a:srgbClr val="FFFF00"/>
              </a:solidFill>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it-IT">
              <a:solidFill>
                <a:srgbClr val="FFFF00"/>
              </a:solidFill>
            </a:endParaRPr>
          </a:p>
        </p:txBody>
      </p:sp>
      <p:sp>
        <p:nvSpPr>
          <p:cNvPr id="5" name="Footer Placeholder 4"/>
          <p:cNvSpPr>
            <a:spLocks noGrp="1"/>
          </p:cNvSpPr>
          <p:nvPr>
            <p:ph type="ftr" sz="quarter" idx="11"/>
          </p:nvPr>
        </p:nvSpPr>
        <p:spPr/>
        <p:txBody>
          <a:bodyPr/>
          <a:lstStyle>
            <a:lvl1pPr>
              <a:defRPr/>
            </a:lvl1pPr>
          </a:lstStyle>
          <a:p>
            <a:endParaRPr lang="it-IT">
              <a:solidFill>
                <a:srgbClr val="FFFF00"/>
              </a:solidFill>
            </a:endParaRPr>
          </a:p>
        </p:txBody>
      </p:sp>
      <p:sp>
        <p:nvSpPr>
          <p:cNvPr id="6" name="Slide Number Placeholder 5"/>
          <p:cNvSpPr>
            <a:spLocks noGrp="1"/>
          </p:cNvSpPr>
          <p:nvPr>
            <p:ph type="sldNum" sz="quarter" idx="12"/>
          </p:nvPr>
        </p:nvSpPr>
        <p:spPr/>
        <p:txBody>
          <a:bodyPr/>
          <a:lstStyle>
            <a:lvl1pPr>
              <a:defRPr/>
            </a:lvl1pPr>
          </a:lstStyle>
          <a:p>
            <a:fld id="{B3B6D6B3-D092-420D-8D85-950244E09923}" type="slidenum">
              <a:rPr lang="it-IT">
                <a:solidFill>
                  <a:srgbClr val="FFFF00"/>
                </a:solidFill>
              </a:rPr>
              <a:pPr/>
              <a:t>‹#›</a:t>
            </a:fld>
            <a:endParaRPr lang="it-IT">
              <a:solidFill>
                <a:srgbClr val="FFFF00"/>
              </a:solidFill>
            </a:endParaRP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4478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478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it-IT">
              <a:solidFill>
                <a:srgbClr val="FFFF00"/>
              </a:solidFill>
            </a:endParaRPr>
          </a:p>
        </p:txBody>
      </p:sp>
      <p:sp>
        <p:nvSpPr>
          <p:cNvPr id="6" name="Footer Placeholder 5"/>
          <p:cNvSpPr>
            <a:spLocks noGrp="1"/>
          </p:cNvSpPr>
          <p:nvPr>
            <p:ph type="ftr" sz="quarter" idx="11"/>
          </p:nvPr>
        </p:nvSpPr>
        <p:spPr/>
        <p:txBody>
          <a:bodyPr/>
          <a:lstStyle>
            <a:lvl1pPr>
              <a:defRPr/>
            </a:lvl1pPr>
          </a:lstStyle>
          <a:p>
            <a:endParaRPr lang="it-IT">
              <a:solidFill>
                <a:srgbClr val="FFFF00"/>
              </a:solidFill>
            </a:endParaRPr>
          </a:p>
        </p:txBody>
      </p:sp>
      <p:sp>
        <p:nvSpPr>
          <p:cNvPr id="7" name="Slide Number Placeholder 6"/>
          <p:cNvSpPr>
            <a:spLocks noGrp="1"/>
          </p:cNvSpPr>
          <p:nvPr>
            <p:ph type="sldNum" sz="quarter" idx="12"/>
          </p:nvPr>
        </p:nvSpPr>
        <p:spPr/>
        <p:txBody>
          <a:bodyPr/>
          <a:lstStyle>
            <a:lvl1pPr>
              <a:defRPr/>
            </a:lvl1pPr>
          </a:lstStyle>
          <a:p>
            <a:fld id="{BE7F72E5-4BD5-4C42-8CAB-3216A67E57A1}" type="slidenum">
              <a:rPr lang="it-IT">
                <a:solidFill>
                  <a:srgbClr val="FFFF00"/>
                </a:solidFill>
              </a:rPr>
              <a:pPr/>
              <a:t>‹#›</a:t>
            </a:fld>
            <a:endParaRPr lang="it-IT">
              <a:solidFill>
                <a:srgbClr val="FFFF00"/>
              </a:solidFill>
            </a:endParaRP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it-IT">
              <a:solidFill>
                <a:srgbClr val="FFFF00"/>
              </a:solidFill>
            </a:endParaRPr>
          </a:p>
        </p:txBody>
      </p:sp>
      <p:sp>
        <p:nvSpPr>
          <p:cNvPr id="8" name="Footer Placeholder 7"/>
          <p:cNvSpPr>
            <a:spLocks noGrp="1"/>
          </p:cNvSpPr>
          <p:nvPr>
            <p:ph type="ftr" sz="quarter" idx="11"/>
          </p:nvPr>
        </p:nvSpPr>
        <p:spPr/>
        <p:txBody>
          <a:bodyPr/>
          <a:lstStyle>
            <a:lvl1pPr>
              <a:defRPr/>
            </a:lvl1pPr>
          </a:lstStyle>
          <a:p>
            <a:endParaRPr lang="it-IT">
              <a:solidFill>
                <a:srgbClr val="FFFF00"/>
              </a:solidFill>
            </a:endParaRPr>
          </a:p>
        </p:txBody>
      </p:sp>
      <p:sp>
        <p:nvSpPr>
          <p:cNvPr id="9" name="Slide Number Placeholder 8"/>
          <p:cNvSpPr>
            <a:spLocks noGrp="1"/>
          </p:cNvSpPr>
          <p:nvPr>
            <p:ph type="sldNum" sz="quarter" idx="12"/>
          </p:nvPr>
        </p:nvSpPr>
        <p:spPr/>
        <p:txBody>
          <a:bodyPr/>
          <a:lstStyle>
            <a:lvl1pPr>
              <a:defRPr/>
            </a:lvl1pPr>
          </a:lstStyle>
          <a:p>
            <a:fld id="{65ECC114-459A-4900-81ED-CE226191CF16}" type="slidenum">
              <a:rPr lang="it-IT">
                <a:solidFill>
                  <a:srgbClr val="FFFF00"/>
                </a:solidFill>
              </a:rPr>
              <a:pPr/>
              <a:t>‹#›</a:t>
            </a:fld>
            <a:endParaRPr lang="it-IT">
              <a:solidFill>
                <a:srgbClr val="FFFF00"/>
              </a:solidFill>
            </a:endParaRP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it-IT">
              <a:solidFill>
                <a:srgbClr val="FFFF00"/>
              </a:solidFill>
            </a:endParaRPr>
          </a:p>
        </p:txBody>
      </p:sp>
      <p:sp>
        <p:nvSpPr>
          <p:cNvPr id="4" name="Footer Placeholder 3"/>
          <p:cNvSpPr>
            <a:spLocks noGrp="1"/>
          </p:cNvSpPr>
          <p:nvPr>
            <p:ph type="ftr" sz="quarter" idx="11"/>
          </p:nvPr>
        </p:nvSpPr>
        <p:spPr/>
        <p:txBody>
          <a:bodyPr/>
          <a:lstStyle>
            <a:lvl1pPr>
              <a:defRPr/>
            </a:lvl1pPr>
          </a:lstStyle>
          <a:p>
            <a:endParaRPr lang="it-IT">
              <a:solidFill>
                <a:srgbClr val="FFFF00"/>
              </a:solidFill>
            </a:endParaRPr>
          </a:p>
        </p:txBody>
      </p:sp>
      <p:sp>
        <p:nvSpPr>
          <p:cNvPr id="5" name="Slide Number Placeholder 4"/>
          <p:cNvSpPr>
            <a:spLocks noGrp="1"/>
          </p:cNvSpPr>
          <p:nvPr>
            <p:ph type="sldNum" sz="quarter" idx="12"/>
          </p:nvPr>
        </p:nvSpPr>
        <p:spPr/>
        <p:txBody>
          <a:bodyPr/>
          <a:lstStyle>
            <a:lvl1pPr>
              <a:defRPr/>
            </a:lvl1pPr>
          </a:lstStyle>
          <a:p>
            <a:fld id="{BA8F5636-CE5C-4FEF-8E16-95768A3F1099}" type="slidenum">
              <a:rPr lang="it-IT">
                <a:solidFill>
                  <a:srgbClr val="FFFF00"/>
                </a:solidFill>
              </a:rPr>
              <a:pPr/>
              <a:t>‹#›</a:t>
            </a:fld>
            <a:endParaRPr lang="it-IT">
              <a:solidFill>
                <a:srgbClr val="FFFF00"/>
              </a:solidFill>
            </a:endParaRP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it-IT">
              <a:solidFill>
                <a:srgbClr val="FFFF00"/>
              </a:solidFill>
            </a:endParaRPr>
          </a:p>
        </p:txBody>
      </p:sp>
      <p:sp>
        <p:nvSpPr>
          <p:cNvPr id="3" name="Footer Placeholder 2"/>
          <p:cNvSpPr>
            <a:spLocks noGrp="1"/>
          </p:cNvSpPr>
          <p:nvPr>
            <p:ph type="ftr" sz="quarter" idx="11"/>
          </p:nvPr>
        </p:nvSpPr>
        <p:spPr/>
        <p:txBody>
          <a:bodyPr/>
          <a:lstStyle>
            <a:lvl1pPr>
              <a:defRPr/>
            </a:lvl1pPr>
          </a:lstStyle>
          <a:p>
            <a:endParaRPr lang="it-IT">
              <a:solidFill>
                <a:srgbClr val="FFFF00"/>
              </a:solidFill>
            </a:endParaRPr>
          </a:p>
        </p:txBody>
      </p:sp>
      <p:sp>
        <p:nvSpPr>
          <p:cNvPr id="4" name="Slide Number Placeholder 3"/>
          <p:cNvSpPr>
            <a:spLocks noGrp="1"/>
          </p:cNvSpPr>
          <p:nvPr>
            <p:ph type="sldNum" sz="quarter" idx="12"/>
          </p:nvPr>
        </p:nvSpPr>
        <p:spPr/>
        <p:txBody>
          <a:bodyPr/>
          <a:lstStyle>
            <a:lvl1pPr>
              <a:defRPr/>
            </a:lvl1pPr>
          </a:lstStyle>
          <a:p>
            <a:fld id="{6CB8D633-0BE1-44FC-AEA8-AF5D1BB48229}" type="slidenum">
              <a:rPr lang="it-IT">
                <a:solidFill>
                  <a:srgbClr val="FFFF00"/>
                </a:solidFill>
              </a:rPr>
              <a:pPr/>
              <a:t>‹#›</a:t>
            </a:fld>
            <a:endParaRPr lang="it-IT">
              <a:solidFill>
                <a:srgbClr val="FFFF00"/>
              </a:solidFill>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01A85B4-0C1A-2743-BC50-8F3CA4F4350C}" type="datetimeFigureOut">
              <a:rPr lang="en-US" smtClean="0"/>
              <a:t>7/29/23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38997270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it-IT">
              <a:solidFill>
                <a:srgbClr val="FFFF00"/>
              </a:solidFill>
            </a:endParaRPr>
          </a:p>
        </p:txBody>
      </p:sp>
      <p:sp>
        <p:nvSpPr>
          <p:cNvPr id="6" name="Footer Placeholder 5"/>
          <p:cNvSpPr>
            <a:spLocks noGrp="1"/>
          </p:cNvSpPr>
          <p:nvPr>
            <p:ph type="ftr" sz="quarter" idx="11"/>
          </p:nvPr>
        </p:nvSpPr>
        <p:spPr/>
        <p:txBody>
          <a:bodyPr/>
          <a:lstStyle>
            <a:lvl1pPr>
              <a:defRPr/>
            </a:lvl1pPr>
          </a:lstStyle>
          <a:p>
            <a:endParaRPr lang="it-IT">
              <a:solidFill>
                <a:srgbClr val="FFFF00"/>
              </a:solidFill>
            </a:endParaRPr>
          </a:p>
        </p:txBody>
      </p:sp>
      <p:sp>
        <p:nvSpPr>
          <p:cNvPr id="7" name="Slide Number Placeholder 6"/>
          <p:cNvSpPr>
            <a:spLocks noGrp="1"/>
          </p:cNvSpPr>
          <p:nvPr>
            <p:ph type="sldNum" sz="quarter" idx="12"/>
          </p:nvPr>
        </p:nvSpPr>
        <p:spPr/>
        <p:txBody>
          <a:bodyPr/>
          <a:lstStyle>
            <a:lvl1pPr>
              <a:defRPr/>
            </a:lvl1pPr>
          </a:lstStyle>
          <a:p>
            <a:fld id="{B280C4EE-A539-44E2-A6D0-2841009B806A}" type="slidenum">
              <a:rPr lang="it-IT">
                <a:solidFill>
                  <a:srgbClr val="FFFF00"/>
                </a:solidFill>
              </a:rPr>
              <a:pPr/>
              <a:t>‹#›</a:t>
            </a:fld>
            <a:endParaRPr lang="it-IT">
              <a:solidFill>
                <a:srgbClr val="FFFF00"/>
              </a:solidFill>
            </a:endParaRP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it-IT">
              <a:solidFill>
                <a:srgbClr val="FFFF00"/>
              </a:solidFill>
            </a:endParaRPr>
          </a:p>
        </p:txBody>
      </p:sp>
      <p:sp>
        <p:nvSpPr>
          <p:cNvPr id="6" name="Footer Placeholder 5"/>
          <p:cNvSpPr>
            <a:spLocks noGrp="1"/>
          </p:cNvSpPr>
          <p:nvPr>
            <p:ph type="ftr" sz="quarter" idx="11"/>
          </p:nvPr>
        </p:nvSpPr>
        <p:spPr/>
        <p:txBody>
          <a:bodyPr/>
          <a:lstStyle>
            <a:lvl1pPr>
              <a:defRPr/>
            </a:lvl1pPr>
          </a:lstStyle>
          <a:p>
            <a:endParaRPr lang="it-IT">
              <a:solidFill>
                <a:srgbClr val="FFFF00"/>
              </a:solidFill>
            </a:endParaRPr>
          </a:p>
        </p:txBody>
      </p:sp>
      <p:sp>
        <p:nvSpPr>
          <p:cNvPr id="7" name="Slide Number Placeholder 6"/>
          <p:cNvSpPr>
            <a:spLocks noGrp="1"/>
          </p:cNvSpPr>
          <p:nvPr>
            <p:ph type="sldNum" sz="quarter" idx="12"/>
          </p:nvPr>
        </p:nvSpPr>
        <p:spPr/>
        <p:txBody>
          <a:bodyPr/>
          <a:lstStyle>
            <a:lvl1pPr>
              <a:defRPr/>
            </a:lvl1pPr>
          </a:lstStyle>
          <a:p>
            <a:fld id="{EA052E30-6075-4D87-9433-86B0B05430D3}" type="slidenum">
              <a:rPr lang="it-IT">
                <a:solidFill>
                  <a:srgbClr val="FFFF00"/>
                </a:solidFill>
              </a:rPr>
              <a:pPr/>
              <a:t>‹#›</a:t>
            </a:fld>
            <a:endParaRPr lang="it-IT">
              <a:solidFill>
                <a:srgbClr val="FFFF00"/>
              </a:solidFill>
            </a:endParaRP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it-IT">
              <a:solidFill>
                <a:srgbClr val="FFFF00"/>
              </a:solidFill>
            </a:endParaRPr>
          </a:p>
        </p:txBody>
      </p:sp>
      <p:sp>
        <p:nvSpPr>
          <p:cNvPr id="5" name="Footer Placeholder 4"/>
          <p:cNvSpPr>
            <a:spLocks noGrp="1"/>
          </p:cNvSpPr>
          <p:nvPr>
            <p:ph type="ftr" sz="quarter" idx="11"/>
          </p:nvPr>
        </p:nvSpPr>
        <p:spPr/>
        <p:txBody>
          <a:bodyPr/>
          <a:lstStyle>
            <a:lvl1pPr>
              <a:defRPr/>
            </a:lvl1pPr>
          </a:lstStyle>
          <a:p>
            <a:endParaRPr lang="it-IT">
              <a:solidFill>
                <a:srgbClr val="FFFF00"/>
              </a:solidFill>
            </a:endParaRPr>
          </a:p>
        </p:txBody>
      </p:sp>
      <p:sp>
        <p:nvSpPr>
          <p:cNvPr id="6" name="Slide Number Placeholder 5"/>
          <p:cNvSpPr>
            <a:spLocks noGrp="1"/>
          </p:cNvSpPr>
          <p:nvPr>
            <p:ph type="sldNum" sz="quarter" idx="12"/>
          </p:nvPr>
        </p:nvSpPr>
        <p:spPr/>
        <p:txBody>
          <a:bodyPr/>
          <a:lstStyle>
            <a:lvl1pPr>
              <a:defRPr/>
            </a:lvl1pPr>
          </a:lstStyle>
          <a:p>
            <a:fld id="{5C60389E-86A9-4E75-992C-E92E30C84BA2}" type="slidenum">
              <a:rPr lang="it-IT">
                <a:solidFill>
                  <a:srgbClr val="FFFF00"/>
                </a:solidFill>
              </a:rPr>
              <a:pPr/>
              <a:t>‹#›</a:t>
            </a:fld>
            <a:endParaRPr lang="it-IT">
              <a:solidFill>
                <a:srgbClr val="FFFF00"/>
              </a:solidFill>
            </a:endParaRP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381000"/>
            <a:ext cx="1962150" cy="57150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381000"/>
            <a:ext cx="573405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it-IT">
              <a:solidFill>
                <a:srgbClr val="FFFF00"/>
              </a:solidFill>
            </a:endParaRPr>
          </a:p>
        </p:txBody>
      </p:sp>
      <p:sp>
        <p:nvSpPr>
          <p:cNvPr id="5" name="Footer Placeholder 4"/>
          <p:cNvSpPr>
            <a:spLocks noGrp="1"/>
          </p:cNvSpPr>
          <p:nvPr>
            <p:ph type="ftr" sz="quarter" idx="11"/>
          </p:nvPr>
        </p:nvSpPr>
        <p:spPr/>
        <p:txBody>
          <a:bodyPr/>
          <a:lstStyle>
            <a:lvl1pPr>
              <a:defRPr/>
            </a:lvl1pPr>
          </a:lstStyle>
          <a:p>
            <a:endParaRPr lang="it-IT">
              <a:solidFill>
                <a:srgbClr val="FFFF00"/>
              </a:solidFill>
            </a:endParaRPr>
          </a:p>
        </p:txBody>
      </p:sp>
      <p:sp>
        <p:nvSpPr>
          <p:cNvPr id="6" name="Slide Number Placeholder 5"/>
          <p:cNvSpPr>
            <a:spLocks noGrp="1"/>
          </p:cNvSpPr>
          <p:nvPr>
            <p:ph type="sldNum" sz="quarter" idx="12"/>
          </p:nvPr>
        </p:nvSpPr>
        <p:spPr/>
        <p:txBody>
          <a:bodyPr/>
          <a:lstStyle>
            <a:lvl1pPr>
              <a:defRPr/>
            </a:lvl1pPr>
          </a:lstStyle>
          <a:p>
            <a:fld id="{8FEE627B-6D78-40FF-9E60-E6990B158F5A}" type="slidenum">
              <a:rPr lang="it-IT">
                <a:solidFill>
                  <a:srgbClr val="FFFF00"/>
                </a:solidFill>
              </a:rPr>
              <a:pPr/>
              <a:t>‹#›</a:t>
            </a:fld>
            <a:endParaRPr lang="it-IT">
              <a:solidFill>
                <a:srgbClr val="FFFF00"/>
              </a:solidFill>
            </a:endParaRP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772400" cy="762000"/>
          </a:xfrm>
        </p:spPr>
        <p:txBody>
          <a:bodyPr/>
          <a:lstStyle/>
          <a:p>
            <a:r>
              <a:rPr lang="en-US"/>
              <a:t>Click to edit Master title style</a:t>
            </a:r>
            <a:endParaRPr lang="en-GB"/>
          </a:p>
        </p:txBody>
      </p:sp>
      <p:sp>
        <p:nvSpPr>
          <p:cNvPr id="3" name="Chart Placeholder 2"/>
          <p:cNvSpPr>
            <a:spLocks noGrp="1"/>
          </p:cNvSpPr>
          <p:nvPr>
            <p:ph type="chart" idx="1"/>
          </p:nvPr>
        </p:nvSpPr>
        <p:spPr>
          <a:xfrm>
            <a:off x="685800" y="1447800"/>
            <a:ext cx="7772400" cy="4648200"/>
          </a:xfrm>
        </p:spPr>
        <p:txBody>
          <a:bodyPr/>
          <a:lstStyle/>
          <a:p>
            <a:endParaRPr lang="en-GB"/>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it-IT">
              <a:solidFill>
                <a:srgbClr val="FFFF00"/>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it-IT">
              <a:solidFill>
                <a:srgbClr val="FFFF00"/>
              </a:solidFill>
            </a:endParaRP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8B6E92BB-73A6-4C1E-8FBA-F6D404E4E04A}" type="slidenum">
              <a:rPr lang="it-IT">
                <a:solidFill>
                  <a:srgbClr val="FFFF00"/>
                </a:solidFill>
              </a:rPr>
              <a:pPr/>
              <a:t>‹#›</a:t>
            </a:fld>
            <a:endParaRPr lang="it-IT">
              <a:solidFill>
                <a:srgbClr val="FFFF00"/>
              </a:solidFill>
            </a:endParaRP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381000"/>
            <a:ext cx="78486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it-IT">
              <a:solidFill>
                <a:srgbClr val="FFFF00"/>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it-IT">
              <a:solidFill>
                <a:srgbClr val="FFFF00"/>
              </a:solidFill>
            </a:endParaRPr>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7C3ED795-2167-41E2-93C1-C7E50BB87909}" type="slidenum">
              <a:rPr lang="it-IT">
                <a:solidFill>
                  <a:srgbClr val="FFFF00"/>
                </a:solidFill>
              </a:rPr>
              <a:pPr/>
              <a:t>‹#›</a:t>
            </a:fld>
            <a:endParaRPr lang="it-IT">
              <a:solidFill>
                <a:srgbClr val="FFFF00"/>
              </a:solidFill>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01A85B4-0C1A-2743-BC50-8F3CA4F4350C}" type="datetimeFigureOut">
              <a:rPr lang="en-US" smtClean="0"/>
              <a:t>7/29/23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1675107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B01A85B4-0C1A-2743-BC50-8F3CA4F4350C}" type="datetimeFigureOut">
              <a:rPr lang="en-US" smtClean="0"/>
              <a:t>7/29/23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3631103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B01A85B4-0C1A-2743-BC50-8F3CA4F4350C}" type="datetimeFigureOut">
              <a:rPr lang="en-US" smtClean="0"/>
              <a:t>7/29/23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3192754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B01A85B4-0C1A-2743-BC50-8F3CA4F4350C}" type="datetimeFigureOut">
              <a:rPr lang="en-US" smtClean="0"/>
              <a:t>7/29/23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2253516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A85B4-0C1A-2743-BC50-8F3CA4F4350C}" type="datetimeFigureOut">
              <a:rPr lang="en-US" smtClean="0"/>
              <a:t>7/29/23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2173805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01A85B4-0C1A-2743-BC50-8F3CA4F4350C}" type="datetimeFigureOut">
              <a:rPr lang="en-US" smtClean="0"/>
              <a:t>7/29/23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2960052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01A85B4-0C1A-2743-BC50-8F3CA4F4350C}" type="datetimeFigureOut">
              <a:rPr lang="en-US" smtClean="0"/>
              <a:t>7/29/23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03CBC1-757F-024C-8C68-B10163D0C5AC}" type="slidenum">
              <a:rPr lang="en-US" smtClean="0"/>
              <a:t>‹#›</a:t>
            </a:fld>
            <a:endParaRPr lang="en-US"/>
          </a:p>
        </p:txBody>
      </p:sp>
    </p:spTree>
    <p:extLst>
      <p:ext uri="{BB962C8B-B14F-4D97-AF65-F5344CB8AC3E}">
        <p14:creationId xmlns:p14="http://schemas.microsoft.com/office/powerpoint/2010/main" val="23485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1A85B4-0C1A-2743-BC50-8F3CA4F4350C}" type="datetimeFigureOut">
              <a:rPr lang="en-US" smtClean="0"/>
              <a:t>7/29/23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03CBC1-757F-024C-8C68-B10163D0C5AC}" type="slidenum">
              <a:rPr lang="en-US" smtClean="0"/>
              <a:t>‹#›</a:t>
            </a:fld>
            <a:endParaRPr lang="en-US"/>
          </a:p>
        </p:txBody>
      </p:sp>
      <p:sp>
        <p:nvSpPr>
          <p:cNvPr id="10" name="Rectangle 9"/>
          <p:cNvSpPr/>
          <p:nvPr userDrawn="1"/>
        </p:nvSpPr>
        <p:spPr>
          <a:xfrm>
            <a:off x="457200" y="6356350"/>
            <a:ext cx="8229600" cy="365125"/>
          </a:xfrm>
          <a:prstGeom prst="rect">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2049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b="1"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3333CC"/>
            </a:gs>
            <a:gs pos="100000">
              <a:srgbClr val="3333CC">
                <a:gamma/>
                <a:shade val="46275"/>
                <a:invGamma/>
              </a:srgbClr>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381000"/>
            <a:ext cx="7772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it-IT"/>
              <a:t>Fare clic per modific</a:t>
            </a:r>
          </a:p>
        </p:txBody>
      </p:sp>
      <p:sp>
        <p:nvSpPr>
          <p:cNvPr id="1027" name="Rectangle 3"/>
          <p:cNvSpPr>
            <a:spLocks noGrp="1" noChangeArrowheads="1"/>
          </p:cNvSpPr>
          <p:nvPr>
            <p:ph type="body" idx="1"/>
          </p:nvPr>
        </p:nvSpPr>
        <p:spPr bwMode="auto">
          <a:xfrm>
            <a:off x="685800" y="1447800"/>
            <a:ext cx="7772400" cy="464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defTabSz="914400" fontAlgn="base">
              <a:spcBef>
                <a:spcPct val="0"/>
              </a:spcBef>
              <a:spcAft>
                <a:spcPct val="0"/>
              </a:spcAft>
            </a:pPr>
            <a:endParaRPr lang="it-IT">
              <a:solidFill>
                <a:srgbClr val="FFFF00"/>
              </a:solidFill>
              <a:latin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ctr" defTabSz="914400" fontAlgn="base">
              <a:spcBef>
                <a:spcPct val="0"/>
              </a:spcBef>
              <a:spcAft>
                <a:spcPct val="0"/>
              </a:spcAft>
            </a:pPr>
            <a:endParaRPr lang="it-IT">
              <a:solidFill>
                <a:srgbClr val="FFFF00"/>
              </a:solidFill>
              <a:latin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pPr>
            <a:fld id="{6CB293EB-BCCF-42E5-80D2-AB09D43276BD}" type="slidenum">
              <a:rPr lang="it-IT">
                <a:solidFill>
                  <a:srgbClr val="FFFF00"/>
                </a:solidFill>
                <a:latin typeface="Times New Roman" pitchFamily="18" charset="0"/>
              </a:rPr>
              <a:pPr defTabSz="914400" fontAlgn="base">
                <a:spcBef>
                  <a:spcPct val="0"/>
                </a:spcBef>
                <a:spcAft>
                  <a:spcPct val="0"/>
                </a:spcAft>
              </a:pPr>
              <a:t>‹#›</a:t>
            </a:fld>
            <a:endParaRPr lang="it-IT">
              <a:solidFill>
                <a:srgbClr val="FFFF00"/>
              </a:solidFill>
              <a:latin typeface="Times New Roman" pitchFamily="18" charset="0"/>
            </a:endParaRPr>
          </a:p>
        </p:txBody>
      </p:sp>
    </p:spTree>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ransition/>
  <p:txStyles>
    <p:titleStyle>
      <a:lvl1pPr algn="ctr" rtl="0" fontAlgn="base">
        <a:spcBef>
          <a:spcPct val="0"/>
        </a:spcBef>
        <a:spcAft>
          <a:spcPct val="0"/>
        </a:spcAft>
        <a:defRPr sz="3600" b="1">
          <a:solidFill>
            <a:schemeClr val="tx2"/>
          </a:solidFill>
          <a:latin typeface="+mj-lt"/>
          <a:ea typeface="+mj-ea"/>
          <a:cs typeface="+mj-cs"/>
        </a:defRPr>
      </a:lvl1pPr>
      <a:lvl2pPr algn="ctr" rtl="0" fontAlgn="base">
        <a:spcBef>
          <a:spcPct val="0"/>
        </a:spcBef>
        <a:spcAft>
          <a:spcPct val="0"/>
        </a:spcAft>
        <a:defRPr sz="3600" b="1">
          <a:solidFill>
            <a:schemeClr val="tx2"/>
          </a:solidFill>
          <a:latin typeface="Arial" charset="0"/>
        </a:defRPr>
      </a:lvl2pPr>
      <a:lvl3pPr algn="ctr" rtl="0" fontAlgn="base">
        <a:spcBef>
          <a:spcPct val="0"/>
        </a:spcBef>
        <a:spcAft>
          <a:spcPct val="0"/>
        </a:spcAft>
        <a:defRPr sz="3600" b="1">
          <a:solidFill>
            <a:schemeClr val="tx2"/>
          </a:solidFill>
          <a:latin typeface="Arial" charset="0"/>
        </a:defRPr>
      </a:lvl3pPr>
      <a:lvl4pPr algn="ctr" rtl="0" fontAlgn="base">
        <a:spcBef>
          <a:spcPct val="0"/>
        </a:spcBef>
        <a:spcAft>
          <a:spcPct val="0"/>
        </a:spcAft>
        <a:defRPr sz="3600" b="1">
          <a:solidFill>
            <a:schemeClr val="tx2"/>
          </a:solidFill>
          <a:latin typeface="Arial" charset="0"/>
        </a:defRPr>
      </a:lvl4pPr>
      <a:lvl5pPr algn="ctr" rtl="0" fontAlgn="base">
        <a:spcBef>
          <a:spcPct val="0"/>
        </a:spcBef>
        <a:spcAft>
          <a:spcPct val="0"/>
        </a:spcAft>
        <a:defRPr sz="3600" b="1">
          <a:solidFill>
            <a:schemeClr val="tx2"/>
          </a:solidFill>
          <a:latin typeface="Arial" charset="0"/>
        </a:defRPr>
      </a:lvl5pPr>
      <a:lvl6pPr marL="457200" algn="ctr" rtl="0" fontAlgn="base">
        <a:spcBef>
          <a:spcPct val="0"/>
        </a:spcBef>
        <a:spcAft>
          <a:spcPct val="0"/>
        </a:spcAft>
        <a:defRPr sz="3600" b="1">
          <a:solidFill>
            <a:schemeClr val="tx2"/>
          </a:solidFill>
          <a:latin typeface="Arial" charset="0"/>
        </a:defRPr>
      </a:lvl6pPr>
      <a:lvl7pPr marL="914400" algn="ctr" rtl="0" fontAlgn="base">
        <a:spcBef>
          <a:spcPct val="0"/>
        </a:spcBef>
        <a:spcAft>
          <a:spcPct val="0"/>
        </a:spcAft>
        <a:defRPr sz="3600" b="1">
          <a:solidFill>
            <a:schemeClr val="tx2"/>
          </a:solidFill>
          <a:latin typeface="Arial" charset="0"/>
        </a:defRPr>
      </a:lvl7pPr>
      <a:lvl8pPr marL="1371600" algn="ctr" rtl="0" fontAlgn="base">
        <a:spcBef>
          <a:spcPct val="0"/>
        </a:spcBef>
        <a:spcAft>
          <a:spcPct val="0"/>
        </a:spcAft>
        <a:defRPr sz="3600" b="1">
          <a:solidFill>
            <a:schemeClr val="tx2"/>
          </a:solidFill>
          <a:latin typeface="Arial" charset="0"/>
        </a:defRPr>
      </a:lvl8pPr>
      <a:lvl9pPr marL="1828800" algn="ctr" rtl="0" fontAlgn="base">
        <a:spcBef>
          <a:spcPct val="0"/>
        </a:spcBef>
        <a:spcAft>
          <a:spcPct val="0"/>
        </a:spcAft>
        <a:defRPr sz="3600" b="1">
          <a:solidFill>
            <a:schemeClr val="tx2"/>
          </a:solidFill>
          <a:latin typeface="Arial" charset="0"/>
        </a:defRPr>
      </a:lvl9pPr>
    </p:titleStyle>
    <p:bodyStyle>
      <a:lvl1pPr marL="342900" indent="-342900" algn="l" rtl="0" fontAlgn="base">
        <a:spcBef>
          <a:spcPct val="20000"/>
        </a:spcBef>
        <a:spcAft>
          <a:spcPct val="0"/>
        </a:spcAft>
        <a:buChar char="•"/>
        <a:defRPr sz="2800">
          <a:solidFill>
            <a:srgbClr val="FFFFFF"/>
          </a:solidFill>
          <a:latin typeface="+mn-lt"/>
          <a:ea typeface="+mn-ea"/>
          <a:cs typeface="+mn-cs"/>
        </a:defRPr>
      </a:lvl1pPr>
      <a:lvl2pPr marL="742950" indent="-285750" algn="l" rtl="0" fontAlgn="base">
        <a:spcBef>
          <a:spcPct val="20000"/>
        </a:spcBef>
        <a:spcAft>
          <a:spcPct val="0"/>
        </a:spcAft>
        <a:buChar char="–"/>
        <a:defRPr sz="2400">
          <a:solidFill>
            <a:srgbClr val="FFFFFF"/>
          </a:solidFill>
          <a:latin typeface="+mn-lt"/>
        </a:defRPr>
      </a:lvl2pPr>
      <a:lvl3pPr marL="1143000" indent="-228600" algn="l" rtl="0" fontAlgn="base">
        <a:spcBef>
          <a:spcPct val="20000"/>
        </a:spcBef>
        <a:spcAft>
          <a:spcPct val="0"/>
        </a:spcAft>
        <a:buChar char="•"/>
        <a:defRPr sz="2400">
          <a:solidFill>
            <a:srgbClr val="FFFFFF"/>
          </a:solidFill>
          <a:latin typeface="+mn-lt"/>
        </a:defRPr>
      </a:lvl3pPr>
      <a:lvl4pPr marL="1600200" indent="-228600" algn="l" rtl="0" fontAlgn="base">
        <a:spcBef>
          <a:spcPct val="20000"/>
        </a:spcBef>
        <a:spcAft>
          <a:spcPct val="0"/>
        </a:spcAft>
        <a:buChar char="–"/>
        <a:defRPr sz="2000">
          <a:solidFill>
            <a:srgbClr val="FFFFFF"/>
          </a:solidFill>
          <a:latin typeface="+mn-lt"/>
        </a:defRPr>
      </a:lvl4pPr>
      <a:lvl5pPr marL="2057400" indent="-228600" algn="l" rtl="0" fontAlgn="base">
        <a:spcBef>
          <a:spcPct val="20000"/>
        </a:spcBef>
        <a:spcAft>
          <a:spcPct val="0"/>
        </a:spcAft>
        <a:buChar char="»"/>
        <a:defRPr sz="2000">
          <a:solidFill>
            <a:srgbClr val="FFFFFF"/>
          </a:solidFill>
          <a:latin typeface="+mn-lt"/>
        </a:defRPr>
      </a:lvl5pPr>
      <a:lvl6pPr marL="2514600" indent="-228600" algn="l" rtl="0" fontAlgn="base">
        <a:spcBef>
          <a:spcPct val="20000"/>
        </a:spcBef>
        <a:spcAft>
          <a:spcPct val="0"/>
        </a:spcAft>
        <a:buChar char="»"/>
        <a:defRPr sz="2000">
          <a:solidFill>
            <a:srgbClr val="FFFFFF"/>
          </a:solidFill>
          <a:latin typeface="+mn-lt"/>
        </a:defRPr>
      </a:lvl6pPr>
      <a:lvl7pPr marL="2971800" indent="-228600" algn="l" rtl="0" fontAlgn="base">
        <a:spcBef>
          <a:spcPct val="20000"/>
        </a:spcBef>
        <a:spcAft>
          <a:spcPct val="0"/>
        </a:spcAft>
        <a:buChar char="»"/>
        <a:defRPr sz="2000">
          <a:solidFill>
            <a:srgbClr val="FFFFFF"/>
          </a:solidFill>
          <a:latin typeface="+mn-lt"/>
        </a:defRPr>
      </a:lvl7pPr>
      <a:lvl8pPr marL="3429000" indent="-228600" algn="l" rtl="0" fontAlgn="base">
        <a:spcBef>
          <a:spcPct val="20000"/>
        </a:spcBef>
        <a:spcAft>
          <a:spcPct val="0"/>
        </a:spcAft>
        <a:buChar char="»"/>
        <a:defRPr sz="2000">
          <a:solidFill>
            <a:srgbClr val="FFFFFF"/>
          </a:solidFill>
          <a:latin typeface="+mn-lt"/>
        </a:defRPr>
      </a:lvl8pPr>
      <a:lvl9pPr marL="3886200" indent="-228600" algn="l" rtl="0" fontAlgn="base">
        <a:spcBef>
          <a:spcPct val="20000"/>
        </a:spcBef>
        <a:spcAft>
          <a:spcPct val="0"/>
        </a:spcAft>
        <a:buChar char="»"/>
        <a:defRPr sz="2000">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14.wmf"/><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14.wmf"/><Relationship Id="rId4" Type="http://schemas.openxmlformats.org/officeDocument/2006/relationships/oleObject" Target="../embeddings/oleObject3.bin"/></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wmf"/><Relationship Id="rId7" Type="http://schemas.openxmlformats.org/officeDocument/2006/relationships/image" Target="../media/image8.wmf"/><Relationship Id="rId2" Type="http://schemas.openxmlformats.org/officeDocument/2006/relationships/image" Target="../media/image3.wmf"/><Relationship Id="rId1" Type="http://schemas.openxmlformats.org/officeDocument/2006/relationships/slideLayout" Target="../slideLayouts/slideLayout6.xml"/><Relationship Id="rId6" Type="http://schemas.openxmlformats.org/officeDocument/2006/relationships/image" Target="../media/image7.wmf"/><Relationship Id="rId5" Type="http://schemas.openxmlformats.org/officeDocument/2006/relationships/image" Target="../media/image6.png"/><Relationship Id="rId4" Type="http://schemas.openxmlformats.org/officeDocument/2006/relationships/image" Target="../media/image5.wmf"/></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34781"/>
            <a:ext cx="7772400" cy="1552985"/>
          </a:xfrm>
        </p:spPr>
        <p:txBody>
          <a:bodyPr>
            <a:normAutofit fontScale="90000"/>
          </a:bodyPr>
          <a:lstStyle/>
          <a:p>
            <a:r>
              <a:rPr lang="en-US" sz="7200" b="1" dirty="0"/>
              <a:t>Falls in older people</a:t>
            </a:r>
          </a:p>
        </p:txBody>
      </p:sp>
      <p:pic>
        <p:nvPicPr>
          <p:cNvPr id="2" name="Picture 1" descr="syncop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8650" y="3035299"/>
            <a:ext cx="3895982" cy="2468741"/>
          </a:xfrm>
          <a:prstGeom prst="rect">
            <a:avLst/>
          </a:prstGeom>
        </p:spPr>
      </p:pic>
    </p:spTree>
    <p:extLst>
      <p:ext uri="{BB962C8B-B14F-4D97-AF65-F5344CB8AC3E}">
        <p14:creationId xmlns:p14="http://schemas.microsoft.com/office/powerpoint/2010/main" val="1127174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3733800" y="457200"/>
            <a:ext cx="1447800" cy="538163"/>
          </a:xfrm>
          <a:prstGeom prst="rect">
            <a:avLst/>
          </a:prstGeom>
          <a:noFill/>
          <a:ln w="19050">
            <a:solidFill>
              <a:srgbClr val="4F81BD"/>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GB" sz="2800" b="1">
                <a:solidFill>
                  <a:srgbClr val="1F497D"/>
                </a:solidFill>
                <a:latin typeface="Arial" charset="0"/>
                <a:cs typeface="+mn-cs"/>
              </a:rPr>
              <a:t>FALLS</a:t>
            </a:r>
            <a:endParaRPr lang="en-GB">
              <a:solidFill>
                <a:srgbClr val="1F497D"/>
              </a:solidFill>
              <a:cs typeface="+mn-cs"/>
            </a:endParaRPr>
          </a:p>
        </p:txBody>
      </p:sp>
      <p:sp>
        <p:nvSpPr>
          <p:cNvPr id="8195" name="Line 3"/>
          <p:cNvSpPr>
            <a:spLocks noChangeShapeType="1"/>
          </p:cNvSpPr>
          <p:nvPr/>
        </p:nvSpPr>
        <p:spPr bwMode="auto">
          <a:xfrm>
            <a:off x="4495800" y="990600"/>
            <a:ext cx="0" cy="3810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196" name="Line 4"/>
          <p:cNvSpPr>
            <a:spLocks noChangeShapeType="1"/>
          </p:cNvSpPr>
          <p:nvPr/>
        </p:nvSpPr>
        <p:spPr bwMode="auto">
          <a:xfrm>
            <a:off x="2667000" y="1371600"/>
            <a:ext cx="35814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197" name="Line 5"/>
          <p:cNvSpPr>
            <a:spLocks noChangeShapeType="1"/>
          </p:cNvSpPr>
          <p:nvPr/>
        </p:nvSpPr>
        <p:spPr bwMode="auto">
          <a:xfrm>
            <a:off x="2667000" y="1371600"/>
            <a:ext cx="0" cy="3810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198" name="Line 6"/>
          <p:cNvSpPr>
            <a:spLocks noChangeShapeType="1"/>
          </p:cNvSpPr>
          <p:nvPr/>
        </p:nvSpPr>
        <p:spPr bwMode="auto">
          <a:xfrm>
            <a:off x="4495800" y="1371600"/>
            <a:ext cx="0" cy="3810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199" name="Line 7"/>
          <p:cNvSpPr>
            <a:spLocks noChangeShapeType="1"/>
          </p:cNvSpPr>
          <p:nvPr/>
        </p:nvSpPr>
        <p:spPr bwMode="auto">
          <a:xfrm>
            <a:off x="6248400" y="1371600"/>
            <a:ext cx="0" cy="3810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200" name="Text Box 8"/>
          <p:cNvSpPr txBox="1">
            <a:spLocks noChangeArrowheads="1"/>
          </p:cNvSpPr>
          <p:nvPr/>
        </p:nvSpPr>
        <p:spPr bwMode="auto">
          <a:xfrm>
            <a:off x="1066800" y="1828800"/>
            <a:ext cx="243840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2000" dirty="0">
                <a:latin typeface="Arial" charset="0"/>
                <a:cs typeface="+mn-cs"/>
              </a:rPr>
              <a:t>Due to acute illness</a:t>
            </a:r>
            <a:endParaRPr lang="en-GB" sz="2000" dirty="0">
              <a:cs typeface="+mn-cs"/>
            </a:endParaRPr>
          </a:p>
        </p:txBody>
      </p:sp>
      <p:sp>
        <p:nvSpPr>
          <p:cNvPr id="8201" name="Text Box 9"/>
          <p:cNvSpPr txBox="1">
            <a:spLocks noChangeArrowheads="1"/>
          </p:cNvSpPr>
          <p:nvPr/>
        </p:nvSpPr>
        <p:spPr bwMode="auto">
          <a:xfrm>
            <a:off x="3657600" y="1828800"/>
            <a:ext cx="167640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2000" dirty="0">
                <a:latin typeface="Arial" charset="0"/>
                <a:cs typeface="+mn-cs"/>
              </a:rPr>
              <a:t>Single fall</a:t>
            </a:r>
            <a:endParaRPr lang="en-GB" sz="2000" dirty="0">
              <a:cs typeface="+mn-cs"/>
            </a:endParaRPr>
          </a:p>
        </p:txBody>
      </p:sp>
      <p:sp>
        <p:nvSpPr>
          <p:cNvPr id="8202" name="Text Box 10"/>
          <p:cNvSpPr txBox="1">
            <a:spLocks noChangeArrowheads="1"/>
          </p:cNvSpPr>
          <p:nvPr/>
        </p:nvSpPr>
        <p:spPr bwMode="auto">
          <a:xfrm>
            <a:off x="5791200" y="1828800"/>
            <a:ext cx="2597150"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ja-JP" altLang="en-GB" sz="2000">
                <a:latin typeface="Arial"/>
                <a:cs typeface="+mn-cs"/>
              </a:rPr>
              <a:t>‘</a:t>
            </a:r>
            <a:r>
              <a:rPr lang="en-GB" sz="2000">
                <a:latin typeface="Arial" charset="0"/>
                <a:cs typeface="+mn-cs"/>
              </a:rPr>
              <a:t>Faller</a:t>
            </a:r>
            <a:r>
              <a:rPr lang="ja-JP" altLang="en-GB" sz="2000">
                <a:latin typeface="Arial"/>
                <a:cs typeface="+mn-cs"/>
              </a:rPr>
              <a:t>’</a:t>
            </a:r>
            <a:endParaRPr lang="en-GB" sz="2000">
              <a:latin typeface="Arial" charset="0"/>
              <a:cs typeface="+mn-cs"/>
            </a:endParaRPr>
          </a:p>
          <a:p>
            <a:pPr>
              <a:defRPr/>
            </a:pPr>
            <a:r>
              <a:rPr lang="en-GB" sz="2000">
                <a:latin typeface="Arial" charset="0"/>
                <a:cs typeface="+mn-cs"/>
              </a:rPr>
              <a:t>(2 or more falls)</a:t>
            </a:r>
          </a:p>
        </p:txBody>
      </p:sp>
      <p:sp>
        <p:nvSpPr>
          <p:cNvPr id="8204" name="Text Box 12"/>
          <p:cNvSpPr txBox="1">
            <a:spLocks noChangeArrowheads="1"/>
          </p:cNvSpPr>
          <p:nvPr/>
        </p:nvSpPr>
        <p:spPr bwMode="auto">
          <a:xfrm>
            <a:off x="3733800" y="3505200"/>
            <a:ext cx="4648200" cy="2895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GB" sz="2000" u="sng" dirty="0">
                <a:latin typeface="Arial" charset="0"/>
                <a:cs typeface="+mn-cs"/>
              </a:rPr>
              <a:t>Multifactorial falls assessment </a:t>
            </a:r>
          </a:p>
          <a:p>
            <a:pPr>
              <a:buFontTx/>
              <a:buChar char="•"/>
              <a:defRPr/>
            </a:pPr>
            <a:r>
              <a:rPr lang="en-GB" sz="2000" dirty="0">
                <a:latin typeface="Arial" charset="0"/>
                <a:cs typeface="+mn-cs"/>
              </a:rPr>
              <a:t>History</a:t>
            </a:r>
          </a:p>
          <a:p>
            <a:pPr>
              <a:buFontTx/>
              <a:buChar char="•"/>
              <a:defRPr/>
            </a:pPr>
            <a:r>
              <a:rPr lang="en-GB" sz="2000" dirty="0">
                <a:latin typeface="Arial" charset="0"/>
                <a:cs typeface="+mn-cs"/>
              </a:rPr>
              <a:t>Vision</a:t>
            </a:r>
          </a:p>
          <a:p>
            <a:pPr>
              <a:buFontTx/>
              <a:buChar char="•"/>
              <a:defRPr/>
            </a:pPr>
            <a:r>
              <a:rPr lang="en-GB" sz="2000" dirty="0">
                <a:latin typeface="Arial" charset="0"/>
                <a:cs typeface="+mn-cs"/>
              </a:rPr>
              <a:t>L+S BP and medication review</a:t>
            </a:r>
          </a:p>
          <a:p>
            <a:pPr>
              <a:buFontTx/>
              <a:buChar char="•"/>
              <a:defRPr/>
            </a:pPr>
            <a:r>
              <a:rPr lang="en-GB" sz="2000" dirty="0">
                <a:latin typeface="Arial" charset="0"/>
                <a:cs typeface="+mn-cs"/>
              </a:rPr>
              <a:t>12-lead ECG and cardiovascular</a:t>
            </a:r>
          </a:p>
          <a:p>
            <a:pPr>
              <a:buFontTx/>
              <a:buChar char="•"/>
              <a:defRPr/>
            </a:pPr>
            <a:r>
              <a:rPr lang="en-GB" sz="2000" dirty="0">
                <a:latin typeface="Arial" charset="0"/>
                <a:cs typeface="+mn-cs"/>
              </a:rPr>
              <a:t>Get-up-and-go-test (</a:t>
            </a:r>
            <a:r>
              <a:rPr lang="en-GB" sz="2000" dirty="0">
                <a:latin typeface="Arial" charset="0"/>
              </a:rPr>
              <a:t>+/-</a:t>
            </a:r>
            <a:r>
              <a:rPr lang="en-GB" sz="2000" dirty="0">
                <a:latin typeface="Arial" charset="0"/>
                <a:cs typeface="+mn-cs"/>
              </a:rPr>
              <a:t> neurological)</a:t>
            </a:r>
          </a:p>
          <a:p>
            <a:pPr>
              <a:buFontTx/>
              <a:buChar char="•"/>
              <a:defRPr/>
            </a:pPr>
            <a:r>
              <a:rPr lang="en-GB" sz="2000" dirty="0">
                <a:latin typeface="Arial" charset="0"/>
                <a:cs typeface="+mn-cs"/>
              </a:rPr>
              <a:t>Refer PT + OT</a:t>
            </a:r>
          </a:p>
          <a:p>
            <a:pPr>
              <a:buFontTx/>
              <a:buChar char="•"/>
              <a:defRPr/>
            </a:pPr>
            <a:r>
              <a:rPr lang="en-GB" sz="2000" dirty="0">
                <a:latin typeface="Arial" charset="0"/>
                <a:cs typeface="+mn-cs"/>
              </a:rPr>
              <a:t>Bones</a:t>
            </a:r>
          </a:p>
          <a:p>
            <a:pPr>
              <a:spcBef>
                <a:spcPct val="20000"/>
              </a:spcBef>
              <a:buFontTx/>
              <a:buChar char="•"/>
              <a:defRPr/>
            </a:pPr>
            <a:endParaRPr lang="en-GB" sz="2000" dirty="0">
              <a:latin typeface="Arial" charset="0"/>
              <a:cs typeface="+mn-cs"/>
            </a:endParaRPr>
          </a:p>
        </p:txBody>
      </p:sp>
      <p:sp>
        <p:nvSpPr>
          <p:cNvPr id="8205" name="Line 13"/>
          <p:cNvSpPr>
            <a:spLocks noChangeShapeType="1"/>
          </p:cNvSpPr>
          <p:nvPr/>
        </p:nvSpPr>
        <p:spPr bwMode="auto">
          <a:xfrm flipH="1">
            <a:off x="3048000" y="4038600"/>
            <a:ext cx="609600" cy="0"/>
          </a:xfrm>
          <a:prstGeom prst="line">
            <a:avLst/>
          </a:prstGeom>
          <a:noFill/>
          <a:ln w="38100">
            <a:solidFill>
              <a:srgbClr val="4F81BD"/>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207" name="Text Box 15"/>
          <p:cNvSpPr txBox="1">
            <a:spLocks noChangeArrowheads="1"/>
          </p:cNvSpPr>
          <p:nvPr/>
        </p:nvSpPr>
        <p:spPr bwMode="auto">
          <a:xfrm>
            <a:off x="1295400" y="3810000"/>
            <a:ext cx="1752600" cy="11695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2000" dirty="0">
                <a:solidFill>
                  <a:srgbClr val="1F497D"/>
                </a:solidFill>
                <a:latin typeface="Arial" charset="0"/>
                <a:cs typeface="+mn-cs"/>
              </a:rPr>
              <a:t>Unexplained falls </a:t>
            </a:r>
          </a:p>
          <a:p>
            <a:pPr>
              <a:spcBef>
                <a:spcPct val="50000"/>
              </a:spcBef>
              <a:defRPr/>
            </a:pPr>
            <a:r>
              <a:rPr lang="en-GB" sz="2000" dirty="0">
                <a:solidFill>
                  <a:srgbClr val="1F497D"/>
                </a:solidFill>
                <a:latin typeface="Arial" charset="0"/>
                <a:cs typeface="+mn-cs"/>
              </a:rPr>
              <a:t>Dizziness</a:t>
            </a:r>
            <a:endParaRPr lang="en-GB" sz="2000" dirty="0">
              <a:solidFill>
                <a:srgbClr val="1F497D"/>
              </a:solidFill>
              <a:cs typeface="+mn-cs"/>
            </a:endParaRPr>
          </a:p>
        </p:txBody>
      </p:sp>
      <p:pic>
        <p:nvPicPr>
          <p:cNvPr id="8208"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175" y="3857549"/>
            <a:ext cx="1004225" cy="9477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8209" name="Line 17"/>
          <p:cNvSpPr>
            <a:spLocks noChangeShapeType="1"/>
          </p:cNvSpPr>
          <p:nvPr/>
        </p:nvSpPr>
        <p:spPr bwMode="auto">
          <a:xfrm>
            <a:off x="6227763" y="2636838"/>
            <a:ext cx="0" cy="792162"/>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8210" name="Text Box 18"/>
          <p:cNvSpPr txBox="1">
            <a:spLocks noChangeArrowheads="1"/>
          </p:cNvSpPr>
          <p:nvPr/>
        </p:nvSpPr>
        <p:spPr bwMode="auto">
          <a:xfrm>
            <a:off x="6443663" y="5677533"/>
            <a:ext cx="1800225"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b="1" dirty="0">
                <a:solidFill>
                  <a:srgbClr val="FF6600"/>
                </a:solidFill>
                <a:latin typeface="Arial" charset="0"/>
                <a:cs typeface="+mn-cs"/>
              </a:rPr>
              <a:t>ACTION!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51047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subTitle" idx="1"/>
          </p:nvPr>
        </p:nvSpPr>
        <p:spPr>
          <a:xfrm>
            <a:off x="827088" y="2420938"/>
            <a:ext cx="7461250" cy="2133600"/>
          </a:xfrm>
        </p:spPr>
        <p:txBody>
          <a:bodyPr>
            <a:normAutofit lnSpcReduction="10000"/>
          </a:bodyPr>
          <a:lstStyle/>
          <a:p>
            <a:pPr>
              <a:defRPr/>
            </a:pPr>
            <a:r>
              <a:rPr lang="en-GB" dirty="0">
                <a:cs typeface="+mn-cs"/>
              </a:rPr>
              <a:t>There is no such thing as a </a:t>
            </a:r>
            <a:r>
              <a:rPr lang="ja-JP" altLang="en-GB" dirty="0">
                <a:latin typeface="Arial"/>
                <a:cs typeface="+mn-cs"/>
              </a:rPr>
              <a:t>‘</a:t>
            </a:r>
            <a:r>
              <a:rPr lang="en-GB" dirty="0">
                <a:cs typeface="+mn-cs"/>
              </a:rPr>
              <a:t>mechanical /simple fall</a:t>
            </a:r>
            <a:r>
              <a:rPr lang="ja-JP" altLang="en-GB" dirty="0">
                <a:latin typeface="Arial"/>
                <a:cs typeface="+mn-cs"/>
              </a:rPr>
              <a:t>’</a:t>
            </a:r>
            <a:r>
              <a:rPr lang="en-GB" dirty="0">
                <a:cs typeface="+mn-cs"/>
              </a:rPr>
              <a:t> in older people</a:t>
            </a:r>
          </a:p>
          <a:p>
            <a:pPr>
              <a:defRPr/>
            </a:pPr>
            <a:endParaRPr lang="en-GB" dirty="0">
              <a:cs typeface="+mn-cs"/>
            </a:endParaRPr>
          </a:p>
          <a:p>
            <a:pPr>
              <a:defRPr/>
            </a:pPr>
            <a:r>
              <a:rPr lang="en-GB" sz="2800" dirty="0">
                <a:cs typeface="+mn-cs"/>
              </a:rPr>
              <a:t>(or at least, it is very uncommon)</a:t>
            </a:r>
            <a:endParaRPr lang="en-GB" dirty="0">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Oval 2"/>
          <p:cNvSpPr>
            <a:spLocks noChangeArrowheads="1"/>
          </p:cNvSpPr>
          <p:nvPr/>
        </p:nvSpPr>
        <p:spPr bwMode="auto">
          <a:xfrm>
            <a:off x="3657600" y="2895600"/>
            <a:ext cx="1752600" cy="1143000"/>
          </a:xfrm>
          <a:prstGeom prst="ellipse">
            <a:avLst/>
          </a:prstGeom>
          <a:noFill/>
          <a:ln w="1905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9459" name="Text Box 3"/>
          <p:cNvSpPr txBox="1">
            <a:spLocks noChangeArrowheads="1"/>
          </p:cNvSpPr>
          <p:nvPr/>
        </p:nvSpPr>
        <p:spPr bwMode="auto">
          <a:xfrm>
            <a:off x="4038600" y="3200400"/>
            <a:ext cx="1066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b="1">
                <a:latin typeface="Lucida Sans" charset="0"/>
                <a:cs typeface="+mn-cs"/>
              </a:rPr>
              <a:t>falls</a:t>
            </a:r>
            <a:endParaRPr lang="en-GB">
              <a:cs typeface="+mn-cs"/>
            </a:endParaRPr>
          </a:p>
        </p:txBody>
      </p:sp>
      <p:sp>
        <p:nvSpPr>
          <p:cNvPr id="19460" name="Line 4"/>
          <p:cNvSpPr>
            <a:spLocks noChangeShapeType="1"/>
          </p:cNvSpPr>
          <p:nvPr/>
        </p:nvSpPr>
        <p:spPr bwMode="auto">
          <a:xfrm flipH="1">
            <a:off x="5105400" y="2209800"/>
            <a:ext cx="762000" cy="6858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9462" name="Text Box 6"/>
          <p:cNvSpPr txBox="1">
            <a:spLocks noChangeArrowheads="1"/>
          </p:cNvSpPr>
          <p:nvPr/>
        </p:nvSpPr>
        <p:spPr bwMode="auto">
          <a:xfrm>
            <a:off x="5292725" y="1773238"/>
            <a:ext cx="32004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2000">
                <a:latin typeface="Lucida Sans" charset="0"/>
                <a:cs typeface="+mn-cs"/>
              </a:rPr>
              <a:t>medication causing OH</a:t>
            </a:r>
          </a:p>
        </p:txBody>
      </p:sp>
      <p:sp>
        <p:nvSpPr>
          <p:cNvPr id="19463" name="Text Box 7"/>
          <p:cNvSpPr txBox="1">
            <a:spLocks noChangeArrowheads="1"/>
          </p:cNvSpPr>
          <p:nvPr/>
        </p:nvSpPr>
        <p:spPr bwMode="auto">
          <a:xfrm>
            <a:off x="5580063" y="4581525"/>
            <a:ext cx="3124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a:latin typeface="Lucida Sans" charset="0"/>
                <a:cs typeface="+mn-cs"/>
              </a:rPr>
              <a:t>OA /quads wasting</a:t>
            </a:r>
          </a:p>
        </p:txBody>
      </p:sp>
      <p:sp>
        <p:nvSpPr>
          <p:cNvPr id="19464" name="Line 8"/>
          <p:cNvSpPr>
            <a:spLocks noChangeShapeType="1"/>
          </p:cNvSpPr>
          <p:nvPr/>
        </p:nvSpPr>
        <p:spPr bwMode="auto">
          <a:xfrm flipH="1" flipV="1">
            <a:off x="5364163" y="3789363"/>
            <a:ext cx="685800" cy="7620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9465" name="Text Box 9"/>
          <p:cNvSpPr txBox="1">
            <a:spLocks noChangeArrowheads="1"/>
          </p:cNvSpPr>
          <p:nvPr/>
        </p:nvSpPr>
        <p:spPr bwMode="auto">
          <a:xfrm>
            <a:off x="2057400" y="1371600"/>
            <a:ext cx="2057400"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GB">
                <a:latin typeface="Lucida Sans" charset="0"/>
                <a:cs typeface="+mn-cs"/>
              </a:rPr>
              <a:t>poor vision</a:t>
            </a:r>
          </a:p>
          <a:p>
            <a:pPr>
              <a:defRPr/>
            </a:pPr>
            <a:r>
              <a:rPr lang="en-GB">
                <a:latin typeface="Lucida Sans" charset="0"/>
                <a:cs typeface="+mn-cs"/>
              </a:rPr>
              <a:t>bifocals</a:t>
            </a:r>
            <a:endParaRPr lang="en-GB">
              <a:cs typeface="+mn-cs"/>
            </a:endParaRPr>
          </a:p>
        </p:txBody>
      </p:sp>
      <p:sp>
        <p:nvSpPr>
          <p:cNvPr id="19466" name="Line 10"/>
          <p:cNvSpPr>
            <a:spLocks noChangeShapeType="1"/>
          </p:cNvSpPr>
          <p:nvPr/>
        </p:nvSpPr>
        <p:spPr bwMode="auto">
          <a:xfrm>
            <a:off x="3276600" y="2286000"/>
            <a:ext cx="533400" cy="6858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9467" name="Text Box 11"/>
          <p:cNvSpPr txBox="1">
            <a:spLocks noChangeArrowheads="1"/>
          </p:cNvSpPr>
          <p:nvPr/>
        </p:nvSpPr>
        <p:spPr bwMode="auto">
          <a:xfrm>
            <a:off x="533400" y="3733800"/>
            <a:ext cx="3200400"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a:latin typeface="Lucida Sans" charset="0"/>
                <a:cs typeface="+mn-cs"/>
              </a:rPr>
              <a:t>diabetic peripheral neuropathy</a:t>
            </a:r>
          </a:p>
        </p:txBody>
      </p:sp>
      <p:sp>
        <p:nvSpPr>
          <p:cNvPr id="19468" name="Line 12"/>
          <p:cNvSpPr>
            <a:spLocks noChangeShapeType="1"/>
          </p:cNvSpPr>
          <p:nvPr/>
        </p:nvSpPr>
        <p:spPr bwMode="auto">
          <a:xfrm flipV="1">
            <a:off x="2819400" y="3505200"/>
            <a:ext cx="762000" cy="2286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9469" name="Text Box 13"/>
          <p:cNvSpPr txBox="1">
            <a:spLocks noChangeArrowheads="1"/>
          </p:cNvSpPr>
          <p:nvPr/>
        </p:nvSpPr>
        <p:spPr bwMode="auto">
          <a:xfrm>
            <a:off x="1828800" y="5181600"/>
            <a:ext cx="3505200" cy="830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dirty="0">
                <a:latin typeface="Lucida Sans" charset="0"/>
                <a:cs typeface="+mn-cs"/>
              </a:rPr>
              <a:t>unsteady on turning due to old stroke</a:t>
            </a:r>
          </a:p>
        </p:txBody>
      </p:sp>
      <p:sp>
        <p:nvSpPr>
          <p:cNvPr id="19470" name="Line 14"/>
          <p:cNvSpPr>
            <a:spLocks noChangeShapeType="1"/>
          </p:cNvSpPr>
          <p:nvPr/>
        </p:nvSpPr>
        <p:spPr bwMode="auto">
          <a:xfrm flipV="1">
            <a:off x="3657600" y="4191000"/>
            <a:ext cx="533400" cy="9906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ChangeArrowheads="1"/>
          </p:cNvSpPr>
          <p:nvPr>
            <p:ph type="title"/>
          </p:nvPr>
        </p:nvSpPr>
        <p:spPr/>
        <p:txBody>
          <a:bodyPr/>
          <a:lstStyle/>
          <a:p>
            <a:r>
              <a:rPr lang="en-GB" sz="3200" dirty="0"/>
              <a:t>What tests should I do in an older person who has fallen?</a:t>
            </a:r>
          </a:p>
        </p:txBody>
      </p:sp>
      <p:sp>
        <p:nvSpPr>
          <p:cNvPr id="364547" name="Rectangle 3"/>
          <p:cNvSpPr>
            <a:spLocks noGrp="1" noChangeArrowheads="1"/>
          </p:cNvSpPr>
          <p:nvPr>
            <p:ph type="body" idx="1"/>
          </p:nvPr>
        </p:nvSpPr>
        <p:spPr>
          <a:xfrm>
            <a:off x="685800" y="2041229"/>
            <a:ext cx="7772400" cy="3533377"/>
          </a:xfrm>
        </p:spPr>
        <p:txBody>
          <a:bodyPr>
            <a:normAutofit/>
          </a:bodyPr>
          <a:lstStyle/>
          <a:p>
            <a:r>
              <a:rPr lang="en-GB" dirty="0"/>
              <a:t>FBC, U&amp;E, CRP*, glucose</a:t>
            </a:r>
          </a:p>
          <a:p>
            <a:r>
              <a:rPr lang="en-GB" dirty="0"/>
              <a:t>12-lead ECG</a:t>
            </a:r>
          </a:p>
          <a:p>
            <a:r>
              <a:rPr lang="en-GB" dirty="0"/>
              <a:t>Imaging of any injuries </a:t>
            </a:r>
            <a:r>
              <a:rPr lang="en-GB" sz="2400" dirty="0"/>
              <a:t>(e.g. NICE head injuries)</a:t>
            </a:r>
          </a:p>
          <a:p>
            <a:r>
              <a:rPr lang="en-GB" dirty="0"/>
              <a:t>Do NOT do a troponin in a fall with no chest pain or ECG changes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When to admit a patient who has fallen</a:t>
            </a:r>
          </a:p>
        </p:txBody>
      </p:sp>
      <p:sp>
        <p:nvSpPr>
          <p:cNvPr id="3" name="Content Placeholder 2"/>
          <p:cNvSpPr>
            <a:spLocks noGrp="1"/>
          </p:cNvSpPr>
          <p:nvPr>
            <p:ph idx="1"/>
          </p:nvPr>
        </p:nvSpPr>
        <p:spPr>
          <a:xfrm>
            <a:off x="457200" y="1847176"/>
            <a:ext cx="8229600" cy="2986501"/>
          </a:xfrm>
        </p:spPr>
        <p:txBody>
          <a:bodyPr/>
          <a:lstStyle/>
          <a:p>
            <a:r>
              <a:rPr lang="en-GB" dirty="0"/>
              <a:t>Acute illness</a:t>
            </a:r>
          </a:p>
          <a:p>
            <a:r>
              <a:rPr lang="en-GB" dirty="0"/>
              <a:t>Serious injury</a:t>
            </a:r>
          </a:p>
          <a:p>
            <a:r>
              <a:rPr lang="en-GB" dirty="0"/>
              <a:t>New onset frequent falls (this is always a medical problem)</a:t>
            </a:r>
          </a:p>
        </p:txBody>
      </p:sp>
    </p:spTree>
    <p:extLst>
      <p:ext uri="{BB962C8B-B14F-4D97-AF65-F5344CB8AC3E}">
        <p14:creationId xmlns:p14="http://schemas.microsoft.com/office/powerpoint/2010/main" val="494750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p:cNvSpPr>
            <a:spLocks noGrp="1" noChangeArrowheads="1"/>
          </p:cNvSpPr>
          <p:nvPr>
            <p:ph type="title"/>
          </p:nvPr>
        </p:nvSpPr>
        <p:spPr>
          <a:xfrm>
            <a:off x="684213" y="188913"/>
            <a:ext cx="7772400" cy="838200"/>
          </a:xfrm>
        </p:spPr>
        <p:txBody>
          <a:bodyPr/>
          <a:lstStyle/>
          <a:p>
            <a:pPr>
              <a:defRPr/>
            </a:pPr>
            <a:r>
              <a:rPr lang="en-US" sz="2800">
                <a:cs typeface="+mj-cs"/>
              </a:rPr>
              <a:t>Assessment of recurrent fallers by doctors</a:t>
            </a:r>
          </a:p>
        </p:txBody>
      </p:sp>
      <p:graphicFrame>
        <p:nvGraphicFramePr>
          <p:cNvPr id="19458" name="Object 8"/>
          <p:cNvGraphicFramePr>
            <a:graphicFrameLocks noGrp="1" noChangeAspect="1"/>
          </p:cNvGraphicFramePr>
          <p:nvPr>
            <p:ph idx="1"/>
          </p:nvPr>
        </p:nvGraphicFramePr>
        <p:xfrm>
          <a:off x="685800" y="1066800"/>
          <a:ext cx="7848600" cy="5472113"/>
        </p:xfrm>
        <a:graphic>
          <a:graphicData uri="http://schemas.openxmlformats.org/presentationml/2006/ole">
            <mc:AlternateContent xmlns:mc="http://schemas.openxmlformats.org/markup-compatibility/2006">
              <mc:Choice xmlns:v="urn:schemas-microsoft-com:vml" Requires="v">
                <p:oleObj name="Chart" r:id="rId2" imgW="6731000" imgH="4178300" progId="Excel.Chart.8">
                  <p:embed/>
                </p:oleObj>
              </mc:Choice>
              <mc:Fallback>
                <p:oleObj name="Chart" r:id="rId2" imgW="6731000" imgH="4178300" progId="Excel.Chart.8">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066800"/>
                        <a:ext cx="7848600" cy="5472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ctrTitle"/>
          </p:nvPr>
        </p:nvSpPr>
        <p:spPr>
          <a:xfrm>
            <a:off x="2896461" y="2770014"/>
            <a:ext cx="4084638" cy="1143000"/>
          </a:xfrm>
        </p:spPr>
        <p:txBody>
          <a:bodyPr rtlCol="0">
            <a:normAutofit fontScale="90000"/>
          </a:bodyPr>
          <a:lstStyle/>
          <a:p>
            <a:pPr eaLnBrk="1" fontAlgn="auto" hangingPunct="1">
              <a:spcAft>
                <a:spcPts val="0"/>
              </a:spcAft>
              <a:defRPr/>
            </a:pPr>
            <a:r>
              <a:rPr lang="en-GB" sz="4800" dirty="0"/>
              <a:t>Any questions at this point?</a:t>
            </a:r>
          </a:p>
        </p:txBody>
      </p:sp>
      <p:graphicFrame>
        <p:nvGraphicFramePr>
          <p:cNvPr id="1056" name="Object 32"/>
          <p:cNvGraphicFramePr>
            <a:graphicFrameLocks noChangeAspect="1"/>
          </p:cNvGraphicFramePr>
          <p:nvPr>
            <p:extLst>
              <p:ext uri="{D42A27DB-BD31-4B8C-83A1-F6EECF244321}">
                <p14:modId xmlns:p14="http://schemas.microsoft.com/office/powerpoint/2010/main" val="547898676"/>
              </p:ext>
            </p:extLst>
          </p:nvPr>
        </p:nvGraphicFramePr>
        <p:xfrm>
          <a:off x="1713831" y="1412875"/>
          <a:ext cx="1295400" cy="3933825"/>
        </p:xfrm>
        <a:graphic>
          <a:graphicData uri="http://schemas.openxmlformats.org/presentationml/2006/ole">
            <mc:AlternateContent xmlns:mc="http://schemas.openxmlformats.org/markup-compatibility/2006">
              <mc:Choice xmlns:v="urn:schemas-microsoft-com:vml" Requires="v">
                <p:oleObj name="Clip" r:id="rId4" imgW="1296504" imgH="3933687" progId="">
                  <p:embed/>
                </p:oleObj>
              </mc:Choice>
              <mc:Fallback>
                <p:oleObj name="Clip" r:id="rId4" imgW="1296504" imgH="3933687"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3831" y="1412875"/>
                        <a:ext cx="1295400" cy="39338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custDataLst>
      <p:tags r:id="rId1"/>
    </p:custDataLst>
    <p:extLst>
      <p:ext uri="{BB962C8B-B14F-4D97-AF65-F5344CB8AC3E}">
        <p14:creationId xmlns:p14="http://schemas.microsoft.com/office/powerpoint/2010/main" val="172723119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8530"/>
            <a:ext cx="7772400" cy="1470025"/>
          </a:xfrm>
        </p:spPr>
        <p:txBody>
          <a:bodyPr/>
          <a:lstStyle/>
          <a:p>
            <a:r>
              <a:rPr lang="en-GB" dirty="0"/>
              <a:t>Dizziness and ‘unexplained falls’</a:t>
            </a:r>
          </a:p>
        </p:txBody>
      </p:sp>
    </p:spTree>
    <p:extLst>
      <p:ext uri="{BB962C8B-B14F-4D97-AF65-F5344CB8AC3E}">
        <p14:creationId xmlns:p14="http://schemas.microsoft.com/office/powerpoint/2010/main" val="2561432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511" y="274638"/>
            <a:ext cx="8229600" cy="752120"/>
          </a:xfrm>
        </p:spPr>
        <p:txBody>
          <a:bodyPr>
            <a:normAutofit/>
          </a:bodyPr>
          <a:lstStyle/>
          <a:p>
            <a:r>
              <a:rPr lang="en-US" sz="3600" dirty="0"/>
              <a:t>Simplified dizzy tree</a:t>
            </a:r>
          </a:p>
        </p:txBody>
      </p:sp>
      <p:cxnSp>
        <p:nvCxnSpPr>
          <p:cNvPr id="7" name="Straight Connector 6"/>
          <p:cNvCxnSpPr/>
          <p:nvPr/>
        </p:nvCxnSpPr>
        <p:spPr>
          <a:xfrm>
            <a:off x="2283466" y="1418548"/>
            <a:ext cx="459395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2283466" y="1418548"/>
            <a:ext cx="0" cy="3917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6863912" y="1418548"/>
            <a:ext cx="0" cy="3917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4882767" y="1026758"/>
            <a:ext cx="8445" cy="78357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563971" y="1829035"/>
            <a:ext cx="1520060" cy="400110"/>
          </a:xfrm>
          <a:prstGeom prst="rect">
            <a:avLst/>
          </a:prstGeom>
          <a:noFill/>
          <a:ln>
            <a:solidFill>
              <a:srgbClr val="4F81BD"/>
            </a:solidFill>
          </a:ln>
        </p:spPr>
        <p:txBody>
          <a:bodyPr wrap="square" rtlCol="0">
            <a:spAutoFit/>
          </a:bodyPr>
          <a:lstStyle/>
          <a:p>
            <a:pPr algn="ctr"/>
            <a:r>
              <a:rPr lang="en-US" sz="2000" dirty="0"/>
              <a:t>Lightheaded</a:t>
            </a:r>
          </a:p>
        </p:txBody>
      </p:sp>
      <p:sp>
        <p:nvSpPr>
          <p:cNvPr id="13" name="TextBox 12"/>
          <p:cNvSpPr txBox="1"/>
          <p:nvPr/>
        </p:nvSpPr>
        <p:spPr>
          <a:xfrm>
            <a:off x="4123583" y="1829035"/>
            <a:ext cx="1221114" cy="400110"/>
          </a:xfrm>
          <a:prstGeom prst="rect">
            <a:avLst/>
          </a:prstGeom>
          <a:noFill/>
          <a:ln>
            <a:solidFill>
              <a:srgbClr val="4F81BD"/>
            </a:solidFill>
          </a:ln>
        </p:spPr>
        <p:txBody>
          <a:bodyPr wrap="square" rtlCol="0">
            <a:spAutoFit/>
          </a:bodyPr>
          <a:lstStyle/>
          <a:p>
            <a:pPr algn="ctr"/>
            <a:r>
              <a:rPr lang="en-US" sz="2000" dirty="0"/>
              <a:t>Vertigo</a:t>
            </a:r>
          </a:p>
        </p:txBody>
      </p:sp>
      <p:sp>
        <p:nvSpPr>
          <p:cNvPr id="14" name="TextBox 13"/>
          <p:cNvSpPr txBox="1"/>
          <p:nvPr/>
        </p:nvSpPr>
        <p:spPr>
          <a:xfrm>
            <a:off x="6404516" y="1810336"/>
            <a:ext cx="1702466" cy="400110"/>
          </a:xfrm>
          <a:prstGeom prst="rect">
            <a:avLst/>
          </a:prstGeom>
          <a:noFill/>
          <a:ln w="38100" cmpd="sng">
            <a:solidFill>
              <a:srgbClr val="FF0000"/>
            </a:solidFill>
          </a:ln>
        </p:spPr>
        <p:txBody>
          <a:bodyPr wrap="square" rtlCol="0">
            <a:spAutoFit/>
          </a:bodyPr>
          <a:lstStyle/>
          <a:p>
            <a:pPr algn="ctr"/>
            <a:r>
              <a:rPr lang="en-US" sz="2000" dirty="0"/>
              <a:t>Disequilibrium</a:t>
            </a:r>
          </a:p>
        </p:txBody>
      </p:sp>
      <p:sp>
        <p:nvSpPr>
          <p:cNvPr id="17" name="TextBox 16"/>
          <p:cNvSpPr txBox="1"/>
          <p:nvPr/>
        </p:nvSpPr>
        <p:spPr>
          <a:xfrm>
            <a:off x="594511" y="2805914"/>
            <a:ext cx="1290362" cy="646331"/>
          </a:xfrm>
          <a:prstGeom prst="rect">
            <a:avLst/>
          </a:prstGeom>
          <a:noFill/>
          <a:ln>
            <a:solidFill>
              <a:srgbClr val="4F81BD"/>
            </a:solidFill>
          </a:ln>
        </p:spPr>
        <p:txBody>
          <a:bodyPr wrap="square" rtlCol="0">
            <a:spAutoFit/>
          </a:bodyPr>
          <a:lstStyle/>
          <a:p>
            <a:r>
              <a:rPr lang="en-US" sz="2000" dirty="0"/>
              <a:t>Postural</a:t>
            </a:r>
          </a:p>
          <a:p>
            <a:r>
              <a:rPr lang="en-US" sz="1600" dirty="0"/>
              <a:t>1 OH</a:t>
            </a:r>
          </a:p>
        </p:txBody>
      </p:sp>
      <p:cxnSp>
        <p:nvCxnSpPr>
          <p:cNvPr id="19" name="Straight Arrow Connector 18"/>
          <p:cNvCxnSpPr/>
          <p:nvPr/>
        </p:nvCxnSpPr>
        <p:spPr>
          <a:xfrm>
            <a:off x="6890935" y="2210446"/>
            <a:ext cx="0" cy="621819"/>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5958631" y="2832265"/>
            <a:ext cx="2621258" cy="1323439"/>
          </a:xfrm>
          <a:prstGeom prst="rect">
            <a:avLst/>
          </a:prstGeom>
          <a:noFill/>
          <a:ln w="38100" cmpd="sng">
            <a:solidFill>
              <a:srgbClr val="FF0000"/>
            </a:solidFill>
          </a:ln>
        </p:spPr>
        <p:txBody>
          <a:bodyPr wrap="square" rtlCol="0">
            <a:spAutoFit/>
          </a:bodyPr>
          <a:lstStyle/>
          <a:p>
            <a:r>
              <a:rPr lang="en-US" sz="1600" dirty="0"/>
              <a:t>1 Uncompensated vestibular disorder</a:t>
            </a:r>
          </a:p>
          <a:p>
            <a:r>
              <a:rPr lang="en-US" sz="1600" dirty="0"/>
              <a:t>2 BPPV</a:t>
            </a:r>
          </a:p>
          <a:p>
            <a:r>
              <a:rPr lang="en-US" sz="1600" dirty="0"/>
              <a:t>3 MFDE</a:t>
            </a:r>
          </a:p>
          <a:p>
            <a:r>
              <a:rPr lang="en-US" sz="1600" dirty="0"/>
              <a:t>4 Neurological disorders</a:t>
            </a:r>
          </a:p>
        </p:txBody>
      </p:sp>
      <p:cxnSp>
        <p:nvCxnSpPr>
          <p:cNvPr id="24" name="Straight Connector 23"/>
          <p:cNvCxnSpPr/>
          <p:nvPr/>
        </p:nvCxnSpPr>
        <p:spPr>
          <a:xfrm>
            <a:off x="4891212" y="2229145"/>
            <a:ext cx="0" cy="2099234"/>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2986072" y="4328379"/>
            <a:ext cx="246919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2986072" y="4328379"/>
            <a:ext cx="0" cy="6484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5455267" y="4328379"/>
            <a:ext cx="0" cy="6484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594511" y="4976858"/>
            <a:ext cx="3723245" cy="892552"/>
          </a:xfrm>
          <a:prstGeom prst="rect">
            <a:avLst/>
          </a:prstGeom>
          <a:noFill/>
          <a:ln>
            <a:solidFill>
              <a:srgbClr val="4F81BD"/>
            </a:solidFill>
          </a:ln>
        </p:spPr>
        <p:txBody>
          <a:bodyPr wrap="square" rtlCol="0">
            <a:spAutoFit/>
          </a:bodyPr>
          <a:lstStyle/>
          <a:p>
            <a:r>
              <a:rPr lang="en-US" sz="2000" dirty="0"/>
              <a:t>Single attack of prolonged vertigo</a:t>
            </a:r>
          </a:p>
          <a:p>
            <a:r>
              <a:rPr lang="en-US" sz="1600" dirty="0"/>
              <a:t>1 Vestibular neuritis</a:t>
            </a:r>
          </a:p>
          <a:p>
            <a:r>
              <a:rPr lang="en-US" sz="1600" dirty="0"/>
              <a:t>2 Stroke</a:t>
            </a:r>
          </a:p>
        </p:txBody>
      </p:sp>
      <p:sp>
        <p:nvSpPr>
          <p:cNvPr id="34" name="TextBox 33"/>
          <p:cNvSpPr txBox="1"/>
          <p:nvPr/>
        </p:nvSpPr>
        <p:spPr>
          <a:xfrm>
            <a:off x="4756096" y="4976858"/>
            <a:ext cx="2161862" cy="1138773"/>
          </a:xfrm>
          <a:prstGeom prst="rect">
            <a:avLst/>
          </a:prstGeom>
          <a:noFill/>
          <a:ln>
            <a:solidFill>
              <a:srgbClr val="4F81BD"/>
            </a:solidFill>
          </a:ln>
        </p:spPr>
        <p:txBody>
          <a:bodyPr wrap="square" rtlCol="0">
            <a:spAutoFit/>
          </a:bodyPr>
          <a:lstStyle/>
          <a:p>
            <a:r>
              <a:rPr lang="en-US" sz="2000" dirty="0"/>
              <a:t>Recurrent attacks</a:t>
            </a:r>
          </a:p>
          <a:p>
            <a:r>
              <a:rPr lang="en-US" sz="1600" dirty="0"/>
              <a:t>1 BPPV</a:t>
            </a:r>
          </a:p>
          <a:p>
            <a:r>
              <a:rPr lang="en-US" sz="1600" dirty="0"/>
              <a:t>2 Migraine</a:t>
            </a:r>
          </a:p>
          <a:p>
            <a:r>
              <a:rPr lang="en-US" sz="1600" dirty="0"/>
              <a:t>3 Meniere’s</a:t>
            </a:r>
          </a:p>
        </p:txBody>
      </p:sp>
      <p:cxnSp>
        <p:nvCxnSpPr>
          <p:cNvPr id="53" name="Straight Connector 52"/>
          <p:cNvCxnSpPr/>
          <p:nvPr/>
        </p:nvCxnSpPr>
        <p:spPr>
          <a:xfrm>
            <a:off x="2269954" y="2229145"/>
            <a:ext cx="1" cy="310730"/>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1202536" y="2553385"/>
            <a:ext cx="154032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a:off x="1216048" y="2544035"/>
            <a:ext cx="0" cy="2618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a:off x="2742862" y="2539875"/>
            <a:ext cx="3772" cy="26603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3" name="TextBox 62"/>
          <p:cNvSpPr txBox="1"/>
          <p:nvPr/>
        </p:nvSpPr>
        <p:spPr>
          <a:xfrm>
            <a:off x="2175372" y="2805544"/>
            <a:ext cx="2396627" cy="892552"/>
          </a:xfrm>
          <a:prstGeom prst="rect">
            <a:avLst/>
          </a:prstGeom>
          <a:noFill/>
          <a:ln>
            <a:solidFill>
              <a:srgbClr val="4F81BD"/>
            </a:solidFill>
          </a:ln>
        </p:spPr>
        <p:txBody>
          <a:bodyPr wrap="square" rtlCol="0">
            <a:spAutoFit/>
          </a:bodyPr>
          <a:lstStyle/>
          <a:p>
            <a:r>
              <a:rPr lang="en-US" sz="2000" dirty="0"/>
              <a:t>Unrelated to posture</a:t>
            </a:r>
          </a:p>
          <a:p>
            <a:r>
              <a:rPr lang="en-US" sz="1600" dirty="0"/>
              <a:t>1 Cardiac</a:t>
            </a:r>
          </a:p>
          <a:p>
            <a:r>
              <a:rPr lang="en-US" sz="1600" dirty="0"/>
              <a:t>2 Anxiety or stress</a:t>
            </a:r>
          </a:p>
        </p:txBody>
      </p:sp>
    </p:spTree>
    <p:extLst>
      <p:ext uri="{BB962C8B-B14F-4D97-AF65-F5344CB8AC3E}">
        <p14:creationId xmlns:p14="http://schemas.microsoft.com/office/powerpoint/2010/main" val="820947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Learning objectives </a:t>
            </a:r>
          </a:p>
        </p:txBody>
      </p:sp>
      <p:sp>
        <p:nvSpPr>
          <p:cNvPr id="4" name="Content Placeholder 3"/>
          <p:cNvSpPr>
            <a:spLocks noGrp="1"/>
          </p:cNvSpPr>
          <p:nvPr>
            <p:ph idx="1"/>
          </p:nvPr>
        </p:nvSpPr>
        <p:spPr>
          <a:xfrm>
            <a:off x="457200" y="1434167"/>
            <a:ext cx="8229600" cy="4525963"/>
          </a:xfrm>
        </p:spPr>
        <p:txBody>
          <a:bodyPr>
            <a:normAutofit/>
          </a:bodyPr>
          <a:lstStyle/>
          <a:p>
            <a:r>
              <a:rPr lang="en-GB" dirty="0"/>
              <a:t>Gain organised knowledge in the subject area falls in older people</a:t>
            </a:r>
          </a:p>
          <a:p>
            <a:r>
              <a:rPr lang="en-GB" dirty="0"/>
              <a:t>Be able to perform a basic falls assessment</a:t>
            </a:r>
          </a:p>
          <a:p>
            <a:r>
              <a:rPr lang="en-GB" dirty="0"/>
              <a:t>Know and apply the relevant evidence and/or guidelines </a:t>
            </a:r>
          </a:p>
          <a:p>
            <a:r>
              <a:rPr lang="en-GB" dirty="0"/>
              <a:t>Be aware of common pitfalls in the diagnosis and management of falls in older people</a:t>
            </a:r>
          </a:p>
          <a:p>
            <a:endParaRPr lang="en-GB" dirty="0"/>
          </a:p>
        </p:txBody>
      </p:sp>
    </p:spTree>
    <p:extLst>
      <p:ext uri="{BB962C8B-B14F-4D97-AF65-F5344CB8AC3E}">
        <p14:creationId xmlns:p14="http://schemas.microsoft.com/office/powerpoint/2010/main" val="3031802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a:defRPr/>
            </a:pPr>
            <a:r>
              <a:rPr lang="en-GB">
                <a:cs typeface="+mj-cs"/>
              </a:rPr>
              <a:t>Poor vestibular compensation</a:t>
            </a:r>
          </a:p>
        </p:txBody>
      </p:sp>
      <p:sp>
        <p:nvSpPr>
          <p:cNvPr id="90115" name="Line 3"/>
          <p:cNvSpPr>
            <a:spLocks noChangeShapeType="1"/>
          </p:cNvSpPr>
          <p:nvPr/>
        </p:nvSpPr>
        <p:spPr bwMode="auto">
          <a:xfrm>
            <a:off x="1403350" y="2133600"/>
            <a:ext cx="0" cy="3527425"/>
          </a:xfrm>
          <a:prstGeom prst="line">
            <a:avLst/>
          </a:prstGeom>
          <a:noFill/>
          <a:ln w="28575">
            <a:solidFill>
              <a:schemeClr val="tx1"/>
            </a:solidFill>
            <a:round/>
            <a:headEnd type="arrow"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90116" name="Line 4"/>
          <p:cNvSpPr>
            <a:spLocks noChangeShapeType="1"/>
          </p:cNvSpPr>
          <p:nvPr/>
        </p:nvSpPr>
        <p:spPr bwMode="auto">
          <a:xfrm>
            <a:off x="1403350" y="5661025"/>
            <a:ext cx="59055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90117" name="Text Box 5"/>
          <p:cNvSpPr txBox="1">
            <a:spLocks noChangeArrowheads="1"/>
          </p:cNvSpPr>
          <p:nvPr/>
        </p:nvSpPr>
        <p:spPr bwMode="auto">
          <a:xfrm>
            <a:off x="684213" y="1628775"/>
            <a:ext cx="251936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a:latin typeface="Arial" charset="0"/>
                <a:cs typeface="+mn-cs"/>
              </a:rPr>
              <a:t>100% balance</a:t>
            </a:r>
          </a:p>
        </p:txBody>
      </p:sp>
      <p:sp>
        <p:nvSpPr>
          <p:cNvPr id="90118" name="Line 6"/>
          <p:cNvSpPr>
            <a:spLocks noChangeShapeType="1"/>
          </p:cNvSpPr>
          <p:nvPr/>
        </p:nvSpPr>
        <p:spPr bwMode="auto">
          <a:xfrm>
            <a:off x="1403350" y="2420938"/>
            <a:ext cx="720725" cy="0"/>
          </a:xfrm>
          <a:prstGeom prst="line">
            <a:avLst/>
          </a:prstGeom>
          <a:noFill/>
          <a:ln w="28575">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90119" name="Freeform 7"/>
          <p:cNvSpPr>
            <a:spLocks/>
          </p:cNvSpPr>
          <p:nvPr/>
        </p:nvSpPr>
        <p:spPr bwMode="auto">
          <a:xfrm>
            <a:off x="2124075" y="2420938"/>
            <a:ext cx="4968875" cy="3216275"/>
          </a:xfrm>
          <a:custGeom>
            <a:avLst/>
            <a:gdLst>
              <a:gd name="T0" fmla="*/ 0 w 3130"/>
              <a:gd name="T1" fmla="*/ 0 h 2026"/>
              <a:gd name="T2" fmla="*/ 317 w 3130"/>
              <a:gd name="T3" fmla="*/ 1724 h 2026"/>
              <a:gd name="T4" fmla="*/ 635 w 3130"/>
              <a:gd name="T5" fmla="*/ 1814 h 2026"/>
              <a:gd name="T6" fmla="*/ 816 w 3130"/>
              <a:gd name="T7" fmla="*/ 1724 h 2026"/>
              <a:gd name="T8" fmla="*/ 1134 w 3130"/>
              <a:gd name="T9" fmla="*/ 1905 h 2026"/>
              <a:gd name="T10" fmla="*/ 1451 w 3130"/>
              <a:gd name="T11" fmla="*/ 1406 h 2026"/>
              <a:gd name="T12" fmla="*/ 1769 w 3130"/>
              <a:gd name="T13" fmla="*/ 1633 h 2026"/>
              <a:gd name="T14" fmla="*/ 2132 w 3130"/>
              <a:gd name="T15" fmla="*/ 1270 h 2026"/>
              <a:gd name="T16" fmla="*/ 2404 w 3130"/>
              <a:gd name="T17" fmla="*/ 1542 h 2026"/>
              <a:gd name="T18" fmla="*/ 2676 w 3130"/>
              <a:gd name="T19" fmla="*/ 1179 h 2026"/>
              <a:gd name="T20" fmla="*/ 2812 w 3130"/>
              <a:gd name="T21" fmla="*/ 1270 h 2026"/>
              <a:gd name="T22" fmla="*/ 3130 w 3130"/>
              <a:gd name="T23" fmla="*/ 1043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30" h="2026">
                <a:moveTo>
                  <a:pt x="0" y="0"/>
                </a:moveTo>
                <a:cubicBezTo>
                  <a:pt x="105" y="711"/>
                  <a:pt x="211" y="1422"/>
                  <a:pt x="317" y="1724"/>
                </a:cubicBezTo>
                <a:cubicBezTo>
                  <a:pt x="423" y="2026"/>
                  <a:pt x="552" y="1814"/>
                  <a:pt x="635" y="1814"/>
                </a:cubicBezTo>
                <a:cubicBezTo>
                  <a:pt x="718" y="1814"/>
                  <a:pt x="733" y="1709"/>
                  <a:pt x="816" y="1724"/>
                </a:cubicBezTo>
                <a:cubicBezTo>
                  <a:pt x="899" y="1739"/>
                  <a:pt x="1028" y="1958"/>
                  <a:pt x="1134" y="1905"/>
                </a:cubicBezTo>
                <a:cubicBezTo>
                  <a:pt x="1240" y="1852"/>
                  <a:pt x="1345" y="1451"/>
                  <a:pt x="1451" y="1406"/>
                </a:cubicBezTo>
                <a:cubicBezTo>
                  <a:pt x="1557" y="1361"/>
                  <a:pt x="1656" y="1656"/>
                  <a:pt x="1769" y="1633"/>
                </a:cubicBezTo>
                <a:cubicBezTo>
                  <a:pt x="1882" y="1610"/>
                  <a:pt x="2026" y="1285"/>
                  <a:pt x="2132" y="1270"/>
                </a:cubicBezTo>
                <a:cubicBezTo>
                  <a:pt x="2238" y="1255"/>
                  <a:pt x="2313" y="1557"/>
                  <a:pt x="2404" y="1542"/>
                </a:cubicBezTo>
                <a:cubicBezTo>
                  <a:pt x="2495" y="1527"/>
                  <a:pt x="2608" y="1224"/>
                  <a:pt x="2676" y="1179"/>
                </a:cubicBezTo>
                <a:cubicBezTo>
                  <a:pt x="2744" y="1134"/>
                  <a:pt x="2736" y="1293"/>
                  <a:pt x="2812" y="1270"/>
                </a:cubicBezTo>
                <a:cubicBezTo>
                  <a:pt x="2888" y="1247"/>
                  <a:pt x="3009" y="1145"/>
                  <a:pt x="3130" y="1043"/>
                </a:cubicBezTo>
              </a:path>
            </a:pathLst>
          </a:custGeom>
          <a:noFill/>
          <a:ln w="28575" cmpd="sng">
            <a:solidFill>
              <a:schemeClr val="tx2"/>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90120" name="Text Box 8"/>
          <p:cNvSpPr txBox="1">
            <a:spLocks noChangeArrowheads="1"/>
          </p:cNvSpPr>
          <p:nvPr/>
        </p:nvSpPr>
        <p:spPr bwMode="auto">
          <a:xfrm>
            <a:off x="5940425" y="5876925"/>
            <a:ext cx="208915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a:latin typeface="Arial" charset="0"/>
                <a:cs typeface="+mn-cs"/>
              </a:rPr>
              <a:t>Time (days)</a:t>
            </a:r>
          </a:p>
        </p:txBody>
      </p:sp>
      <p:sp>
        <p:nvSpPr>
          <p:cNvPr id="90121" name="Text Box 9"/>
          <p:cNvSpPr txBox="1">
            <a:spLocks noChangeArrowheads="1"/>
          </p:cNvSpPr>
          <p:nvPr/>
        </p:nvSpPr>
        <p:spPr bwMode="auto">
          <a:xfrm>
            <a:off x="1331913" y="6021388"/>
            <a:ext cx="2808287"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a:latin typeface="Arial" charset="0"/>
                <a:cs typeface="+mn-cs"/>
              </a:rPr>
              <a:t>Labyrinthine insult</a:t>
            </a:r>
          </a:p>
        </p:txBody>
      </p:sp>
      <p:sp>
        <p:nvSpPr>
          <p:cNvPr id="90122" name="Line 10"/>
          <p:cNvSpPr>
            <a:spLocks noChangeShapeType="1"/>
          </p:cNvSpPr>
          <p:nvPr/>
        </p:nvSpPr>
        <p:spPr bwMode="auto">
          <a:xfrm flipV="1">
            <a:off x="2339975" y="5734050"/>
            <a:ext cx="0" cy="35877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90123" name="Text Box 11"/>
          <p:cNvSpPr txBox="1">
            <a:spLocks noChangeArrowheads="1"/>
          </p:cNvSpPr>
          <p:nvPr/>
        </p:nvSpPr>
        <p:spPr bwMode="auto">
          <a:xfrm>
            <a:off x="5795963" y="3644900"/>
            <a:ext cx="2808287"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ja-JP" altLang="en-GB">
                <a:latin typeface="Arial"/>
                <a:cs typeface="+mn-cs"/>
              </a:rPr>
              <a:t>‘</a:t>
            </a:r>
            <a:r>
              <a:rPr lang="en-GB">
                <a:latin typeface="Arial" charset="0"/>
                <a:cs typeface="+mn-cs"/>
              </a:rPr>
              <a:t>Decompensated</a:t>
            </a:r>
            <a:r>
              <a:rPr lang="ja-JP" altLang="en-GB">
                <a:latin typeface="Arial"/>
                <a:cs typeface="+mn-cs"/>
              </a:rPr>
              <a:t>’</a:t>
            </a:r>
            <a:endParaRPr lang="en-GB">
              <a:latin typeface="Arial" charset="0"/>
              <a:cs typeface="+mn-cs"/>
            </a:endParaRPr>
          </a:p>
        </p:txBody>
      </p:sp>
      <p:sp>
        <p:nvSpPr>
          <p:cNvPr id="90124" name="Freeform 12"/>
          <p:cNvSpPr>
            <a:spLocks/>
          </p:cNvSpPr>
          <p:nvPr/>
        </p:nvSpPr>
        <p:spPr bwMode="auto">
          <a:xfrm>
            <a:off x="2700338" y="4292600"/>
            <a:ext cx="4464050" cy="1128713"/>
          </a:xfrm>
          <a:custGeom>
            <a:avLst/>
            <a:gdLst>
              <a:gd name="T0" fmla="*/ 0 w 2812"/>
              <a:gd name="T1" fmla="*/ 635 h 711"/>
              <a:gd name="T2" fmla="*/ 363 w 2812"/>
              <a:gd name="T3" fmla="*/ 681 h 711"/>
              <a:gd name="T4" fmla="*/ 998 w 2812"/>
              <a:gd name="T5" fmla="*/ 454 h 711"/>
              <a:gd name="T6" fmla="*/ 1995 w 2812"/>
              <a:gd name="T7" fmla="*/ 182 h 711"/>
              <a:gd name="T8" fmla="*/ 2812 w 2812"/>
              <a:gd name="T9" fmla="*/ 0 h 711"/>
            </a:gdLst>
            <a:ahLst/>
            <a:cxnLst>
              <a:cxn ang="0">
                <a:pos x="T0" y="T1"/>
              </a:cxn>
              <a:cxn ang="0">
                <a:pos x="T2" y="T3"/>
              </a:cxn>
              <a:cxn ang="0">
                <a:pos x="T4" y="T5"/>
              </a:cxn>
              <a:cxn ang="0">
                <a:pos x="T6" y="T7"/>
              </a:cxn>
              <a:cxn ang="0">
                <a:pos x="T8" y="T9"/>
              </a:cxn>
            </a:cxnLst>
            <a:rect l="0" t="0" r="r" b="b"/>
            <a:pathLst>
              <a:path w="2812" h="711">
                <a:moveTo>
                  <a:pt x="0" y="635"/>
                </a:moveTo>
                <a:cubicBezTo>
                  <a:pt x="98" y="673"/>
                  <a:pt x="197" y="711"/>
                  <a:pt x="363" y="681"/>
                </a:cubicBezTo>
                <a:cubicBezTo>
                  <a:pt x="529" y="651"/>
                  <a:pt x="726" y="537"/>
                  <a:pt x="998" y="454"/>
                </a:cubicBezTo>
                <a:cubicBezTo>
                  <a:pt x="1270" y="371"/>
                  <a:pt x="1693" y="258"/>
                  <a:pt x="1995" y="182"/>
                </a:cubicBezTo>
                <a:cubicBezTo>
                  <a:pt x="2297" y="106"/>
                  <a:pt x="2554" y="53"/>
                  <a:pt x="2812" y="0"/>
                </a:cubicBezTo>
              </a:path>
            </a:pathLst>
          </a:custGeom>
          <a:noFill/>
          <a:ln w="28575" cap="flat" cmpd="sng">
            <a:solidFill>
              <a:schemeClr val="tx2"/>
            </a:solidFill>
            <a:prstDash val="lgDash"/>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90125" name="Freeform 13"/>
          <p:cNvSpPr>
            <a:spLocks/>
          </p:cNvSpPr>
          <p:nvPr/>
        </p:nvSpPr>
        <p:spPr bwMode="auto">
          <a:xfrm>
            <a:off x="2700338" y="2397125"/>
            <a:ext cx="4176712" cy="2951163"/>
          </a:xfrm>
          <a:custGeom>
            <a:avLst/>
            <a:gdLst>
              <a:gd name="T0" fmla="*/ 0 w 2631"/>
              <a:gd name="T1" fmla="*/ 1829 h 1859"/>
              <a:gd name="T2" fmla="*/ 226 w 2631"/>
              <a:gd name="T3" fmla="*/ 1784 h 1859"/>
              <a:gd name="T4" fmla="*/ 725 w 2631"/>
              <a:gd name="T5" fmla="*/ 1376 h 1859"/>
              <a:gd name="T6" fmla="*/ 1315 w 2631"/>
              <a:gd name="T7" fmla="*/ 559 h 1859"/>
              <a:gd name="T8" fmla="*/ 1859 w 2631"/>
              <a:gd name="T9" fmla="*/ 106 h 1859"/>
              <a:gd name="T10" fmla="*/ 2177 w 2631"/>
              <a:gd name="T11" fmla="*/ 15 h 1859"/>
              <a:gd name="T12" fmla="*/ 2631 w 2631"/>
              <a:gd name="T13" fmla="*/ 15 h 1859"/>
            </a:gdLst>
            <a:ahLst/>
            <a:cxnLst>
              <a:cxn ang="0">
                <a:pos x="T0" y="T1"/>
              </a:cxn>
              <a:cxn ang="0">
                <a:pos x="T2" y="T3"/>
              </a:cxn>
              <a:cxn ang="0">
                <a:pos x="T4" y="T5"/>
              </a:cxn>
              <a:cxn ang="0">
                <a:pos x="T6" y="T7"/>
              </a:cxn>
              <a:cxn ang="0">
                <a:pos x="T8" y="T9"/>
              </a:cxn>
              <a:cxn ang="0">
                <a:pos x="T10" y="T11"/>
              </a:cxn>
              <a:cxn ang="0">
                <a:pos x="T12" y="T13"/>
              </a:cxn>
            </a:cxnLst>
            <a:rect l="0" t="0" r="r" b="b"/>
            <a:pathLst>
              <a:path w="2631" h="1859">
                <a:moveTo>
                  <a:pt x="0" y="1829"/>
                </a:moveTo>
                <a:cubicBezTo>
                  <a:pt x="52" y="1844"/>
                  <a:pt x="105" y="1859"/>
                  <a:pt x="226" y="1784"/>
                </a:cubicBezTo>
                <a:cubicBezTo>
                  <a:pt x="347" y="1709"/>
                  <a:pt x="544" y="1580"/>
                  <a:pt x="725" y="1376"/>
                </a:cubicBezTo>
                <a:cubicBezTo>
                  <a:pt x="906" y="1172"/>
                  <a:pt x="1126" y="771"/>
                  <a:pt x="1315" y="559"/>
                </a:cubicBezTo>
                <a:cubicBezTo>
                  <a:pt x="1504" y="347"/>
                  <a:pt x="1715" y="197"/>
                  <a:pt x="1859" y="106"/>
                </a:cubicBezTo>
                <a:cubicBezTo>
                  <a:pt x="2003" y="15"/>
                  <a:pt x="2048" y="30"/>
                  <a:pt x="2177" y="15"/>
                </a:cubicBezTo>
                <a:cubicBezTo>
                  <a:pt x="2306" y="0"/>
                  <a:pt x="2468" y="7"/>
                  <a:pt x="2631" y="15"/>
                </a:cubicBezTo>
              </a:path>
            </a:pathLst>
          </a:custGeom>
          <a:noFill/>
          <a:ln w="28575" cmpd="sng">
            <a:solidFill>
              <a:schemeClr val="tx2"/>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90126" name="Text Box 14"/>
          <p:cNvSpPr txBox="1">
            <a:spLocks noChangeArrowheads="1"/>
          </p:cNvSpPr>
          <p:nvPr/>
        </p:nvSpPr>
        <p:spPr bwMode="auto">
          <a:xfrm>
            <a:off x="5940425" y="1916113"/>
            <a:ext cx="15843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a:latin typeface="Arial" charset="0"/>
                <a:cs typeface="+mn-cs"/>
              </a:rPr>
              <a:t>Normal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a:defRPr/>
            </a:pPr>
            <a:r>
              <a:rPr lang="en-GB">
                <a:cs typeface="+mj-cs"/>
              </a:rPr>
              <a:t>Causes of decompensation</a:t>
            </a:r>
          </a:p>
        </p:txBody>
      </p:sp>
      <p:sp>
        <p:nvSpPr>
          <p:cNvPr id="83971" name="Oval 3"/>
          <p:cNvSpPr>
            <a:spLocks noChangeArrowheads="1"/>
          </p:cNvSpPr>
          <p:nvPr/>
        </p:nvSpPr>
        <p:spPr bwMode="auto">
          <a:xfrm>
            <a:off x="3203575" y="2781300"/>
            <a:ext cx="2663825" cy="18002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3972" name="Text Box 4"/>
          <p:cNvSpPr txBox="1">
            <a:spLocks noChangeArrowheads="1"/>
          </p:cNvSpPr>
          <p:nvPr/>
        </p:nvSpPr>
        <p:spPr bwMode="auto">
          <a:xfrm>
            <a:off x="3492500" y="3213100"/>
            <a:ext cx="2089150"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GB">
                <a:latin typeface="Arial" charset="0"/>
                <a:cs typeface="+mn-cs"/>
              </a:rPr>
              <a:t>Poor compensation</a:t>
            </a:r>
          </a:p>
        </p:txBody>
      </p:sp>
      <p:sp>
        <p:nvSpPr>
          <p:cNvPr id="83973" name="Text Box 5"/>
          <p:cNvSpPr txBox="1">
            <a:spLocks noChangeArrowheads="1"/>
          </p:cNvSpPr>
          <p:nvPr/>
        </p:nvSpPr>
        <p:spPr bwMode="auto">
          <a:xfrm>
            <a:off x="3276600" y="1484313"/>
            <a:ext cx="2592388"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GB">
                <a:latin typeface="Arial" charset="0"/>
                <a:cs typeface="+mn-cs"/>
              </a:rPr>
              <a:t>Cerebrovascular disease</a:t>
            </a:r>
          </a:p>
        </p:txBody>
      </p:sp>
      <p:sp>
        <p:nvSpPr>
          <p:cNvPr id="83974" name="Text Box 6"/>
          <p:cNvSpPr txBox="1">
            <a:spLocks noChangeArrowheads="1"/>
          </p:cNvSpPr>
          <p:nvPr/>
        </p:nvSpPr>
        <p:spPr bwMode="auto">
          <a:xfrm>
            <a:off x="5867400" y="2276475"/>
            <a:ext cx="2519363"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GB">
                <a:latin typeface="Arial" charset="0"/>
                <a:cs typeface="+mn-cs"/>
              </a:rPr>
              <a:t>Psychological dysfunction</a:t>
            </a:r>
          </a:p>
        </p:txBody>
      </p:sp>
      <p:sp>
        <p:nvSpPr>
          <p:cNvPr id="83975" name="Text Box 7"/>
          <p:cNvSpPr txBox="1">
            <a:spLocks noChangeArrowheads="1"/>
          </p:cNvSpPr>
          <p:nvPr/>
        </p:nvSpPr>
        <p:spPr bwMode="auto">
          <a:xfrm>
            <a:off x="5795963" y="4221163"/>
            <a:ext cx="2808287"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GB">
                <a:latin typeface="Arial" charset="0"/>
                <a:cs typeface="+mn-cs"/>
              </a:rPr>
              <a:t>Musculoskeletal disorder</a:t>
            </a:r>
          </a:p>
        </p:txBody>
      </p:sp>
      <p:sp>
        <p:nvSpPr>
          <p:cNvPr id="83976" name="Text Box 8"/>
          <p:cNvSpPr txBox="1">
            <a:spLocks noChangeArrowheads="1"/>
          </p:cNvSpPr>
          <p:nvPr/>
        </p:nvSpPr>
        <p:spPr bwMode="auto">
          <a:xfrm>
            <a:off x="3132138" y="5229225"/>
            <a:ext cx="288131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a:latin typeface="Arial" charset="0"/>
                <a:cs typeface="+mn-cs"/>
              </a:rPr>
              <a:t>Poor sensory inputs</a:t>
            </a:r>
          </a:p>
        </p:txBody>
      </p:sp>
      <p:sp>
        <p:nvSpPr>
          <p:cNvPr id="83977" name="Text Box 9"/>
          <p:cNvSpPr txBox="1">
            <a:spLocks noChangeArrowheads="1"/>
          </p:cNvSpPr>
          <p:nvPr/>
        </p:nvSpPr>
        <p:spPr bwMode="auto">
          <a:xfrm>
            <a:off x="539750" y="2276475"/>
            <a:ext cx="2736850"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GB">
                <a:latin typeface="Arial" charset="0"/>
                <a:cs typeface="+mn-cs"/>
              </a:rPr>
              <a:t>Fluctuating vestibular activity</a:t>
            </a:r>
          </a:p>
        </p:txBody>
      </p:sp>
      <p:sp>
        <p:nvSpPr>
          <p:cNvPr id="83978" name="Text Box 10"/>
          <p:cNvSpPr txBox="1">
            <a:spLocks noChangeArrowheads="1"/>
          </p:cNvSpPr>
          <p:nvPr/>
        </p:nvSpPr>
        <p:spPr bwMode="auto">
          <a:xfrm>
            <a:off x="250825" y="3860800"/>
            <a:ext cx="2952750" cy="1187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GB">
                <a:latin typeface="Arial" charset="0"/>
                <a:cs typeface="+mn-cs"/>
              </a:rPr>
              <a:t>Impaired / inappropriate balance strategies</a:t>
            </a:r>
          </a:p>
        </p:txBody>
      </p:sp>
      <p:sp>
        <p:nvSpPr>
          <p:cNvPr id="83979" name="Line 11"/>
          <p:cNvSpPr>
            <a:spLocks noChangeShapeType="1"/>
          </p:cNvSpPr>
          <p:nvPr/>
        </p:nvSpPr>
        <p:spPr bwMode="auto">
          <a:xfrm flipH="1">
            <a:off x="5795963" y="2852738"/>
            <a:ext cx="360362" cy="2159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83980" name="Line 12"/>
          <p:cNvSpPr>
            <a:spLocks noChangeShapeType="1"/>
          </p:cNvSpPr>
          <p:nvPr/>
        </p:nvSpPr>
        <p:spPr bwMode="auto">
          <a:xfrm flipH="1" flipV="1">
            <a:off x="5940425" y="4005263"/>
            <a:ext cx="287338" cy="14446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83981" name="Line 13"/>
          <p:cNvSpPr>
            <a:spLocks noChangeShapeType="1"/>
          </p:cNvSpPr>
          <p:nvPr/>
        </p:nvSpPr>
        <p:spPr bwMode="auto">
          <a:xfrm flipV="1">
            <a:off x="4427538" y="4724400"/>
            <a:ext cx="0" cy="5048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83982" name="Line 14"/>
          <p:cNvSpPr>
            <a:spLocks noChangeShapeType="1"/>
          </p:cNvSpPr>
          <p:nvPr/>
        </p:nvSpPr>
        <p:spPr bwMode="auto">
          <a:xfrm flipV="1">
            <a:off x="2843213" y="4149725"/>
            <a:ext cx="360362" cy="2159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83983" name="Line 15"/>
          <p:cNvSpPr>
            <a:spLocks noChangeShapeType="1"/>
          </p:cNvSpPr>
          <p:nvPr/>
        </p:nvSpPr>
        <p:spPr bwMode="auto">
          <a:xfrm>
            <a:off x="2627313" y="3141663"/>
            <a:ext cx="504825" cy="2159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83984" name="Line 16"/>
          <p:cNvSpPr>
            <a:spLocks noChangeShapeType="1"/>
          </p:cNvSpPr>
          <p:nvPr/>
        </p:nvSpPr>
        <p:spPr bwMode="auto">
          <a:xfrm>
            <a:off x="4427538" y="2276475"/>
            <a:ext cx="0" cy="36036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7" descr="inner_ear"/>
          <p:cNvPicPr>
            <a:picLocks noChangeAspect="1" noChangeArrowheads="1"/>
          </p:cNvPicPr>
          <p:nvPr/>
        </p:nvPicPr>
        <p:blipFill>
          <a:blip r:embed="rId3"/>
          <a:srcRect/>
          <a:stretch>
            <a:fillRect/>
          </a:stretch>
        </p:blipFill>
        <p:spPr bwMode="auto">
          <a:xfrm>
            <a:off x="4850928" y="1760936"/>
            <a:ext cx="4145339" cy="2993922"/>
          </a:xfrm>
          <a:prstGeom prst="rect">
            <a:avLst/>
          </a:prstGeom>
          <a:noFill/>
          <a:ln w="9525">
            <a:noFill/>
            <a:miter lim="800000"/>
            <a:headEnd/>
            <a:tailEnd/>
          </a:ln>
        </p:spPr>
      </p:pic>
      <p:sp>
        <p:nvSpPr>
          <p:cNvPr id="32770" name="Title 4"/>
          <p:cNvSpPr>
            <a:spLocks noGrp="1"/>
          </p:cNvSpPr>
          <p:nvPr>
            <p:ph type="title"/>
          </p:nvPr>
        </p:nvSpPr>
        <p:spPr/>
        <p:txBody>
          <a:bodyPr/>
          <a:lstStyle/>
          <a:p>
            <a:pPr eaLnBrk="1" hangingPunct="1"/>
            <a:r>
              <a:rPr lang="en-GB" sz="2800"/>
              <a:t>Benign Paroxysmal Positional Vertigo</a:t>
            </a:r>
          </a:p>
        </p:txBody>
      </p:sp>
      <p:sp>
        <p:nvSpPr>
          <p:cNvPr id="2" name="TextBox 1"/>
          <p:cNvSpPr txBox="1"/>
          <p:nvPr/>
        </p:nvSpPr>
        <p:spPr>
          <a:xfrm>
            <a:off x="7293260" y="4012811"/>
            <a:ext cx="1252422" cy="400110"/>
          </a:xfrm>
          <a:prstGeom prst="rect">
            <a:avLst/>
          </a:prstGeom>
          <a:solidFill>
            <a:schemeClr val="bg1"/>
          </a:solidFill>
          <a:ln>
            <a:solidFill>
              <a:schemeClr val="bg1"/>
            </a:solidFill>
          </a:ln>
        </p:spPr>
        <p:txBody>
          <a:bodyPr wrap="square" rtlCol="0">
            <a:spAutoFit/>
          </a:bodyPr>
          <a:lstStyle/>
          <a:p>
            <a:r>
              <a:rPr lang="en-US" sz="2000" dirty="0"/>
              <a:t>cochlea</a:t>
            </a:r>
          </a:p>
        </p:txBody>
      </p:sp>
      <p:sp>
        <p:nvSpPr>
          <p:cNvPr id="5" name="Content Placeholder 2"/>
          <p:cNvSpPr txBox="1">
            <a:spLocks/>
          </p:cNvSpPr>
          <p:nvPr/>
        </p:nvSpPr>
        <p:spPr>
          <a:xfrm>
            <a:off x="457200" y="1417638"/>
            <a:ext cx="4785315" cy="4774408"/>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Affects almost 1:10 older people, women twice as much as men</a:t>
            </a:r>
          </a:p>
          <a:p>
            <a:r>
              <a:rPr lang="en-US" sz="2400" dirty="0"/>
              <a:t>A range of symptoms:</a:t>
            </a:r>
          </a:p>
          <a:p>
            <a:pPr lvl="1"/>
            <a:r>
              <a:rPr lang="en-US" sz="2000" dirty="0"/>
              <a:t>Brief vertigo with </a:t>
            </a:r>
            <a:r>
              <a:rPr lang="en-US" sz="2000" u="sng" dirty="0"/>
              <a:t>certain</a:t>
            </a:r>
            <a:r>
              <a:rPr lang="en-US" sz="2000" dirty="0"/>
              <a:t> head movements</a:t>
            </a:r>
          </a:p>
          <a:p>
            <a:pPr lvl="1"/>
            <a:r>
              <a:rPr lang="en-US" sz="2000" dirty="0"/>
              <a:t>Disequilibrium: ‘My balance is wrong.’</a:t>
            </a:r>
          </a:p>
          <a:p>
            <a:pPr lvl="1"/>
            <a:r>
              <a:rPr lang="en-US" sz="2000" dirty="0"/>
              <a:t>More prolonged dizziness can occur</a:t>
            </a:r>
          </a:p>
          <a:p>
            <a:r>
              <a:rPr lang="en-US" sz="2400" dirty="0"/>
              <a:t>A range of consequences:</a:t>
            </a:r>
          </a:p>
          <a:p>
            <a:pPr lvl="1"/>
            <a:r>
              <a:rPr lang="en-US" sz="2000" dirty="0"/>
              <a:t>Falls, fractures </a:t>
            </a:r>
          </a:p>
          <a:p>
            <a:pPr lvl="1"/>
            <a:r>
              <a:rPr lang="en-US" sz="2000" dirty="0"/>
              <a:t>Loss of independence</a:t>
            </a:r>
          </a:p>
          <a:p>
            <a:r>
              <a:rPr lang="en-US" sz="2400" dirty="0"/>
              <a:t>Very treatable!</a:t>
            </a:r>
          </a:p>
          <a:p>
            <a:endParaRPr lang="en-US" sz="2400" dirty="0"/>
          </a:p>
          <a:p>
            <a:endParaRPr lang="en-US"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p:txBody>
          <a:bodyPr/>
          <a:lstStyle/>
          <a:p>
            <a:r>
              <a:rPr lang="en-GB" sz="2800"/>
              <a:t>BP responses in different types of syncope</a:t>
            </a:r>
          </a:p>
        </p:txBody>
      </p:sp>
      <p:sp>
        <p:nvSpPr>
          <p:cNvPr id="366596" name="Line 4"/>
          <p:cNvSpPr>
            <a:spLocks noChangeShapeType="1"/>
          </p:cNvSpPr>
          <p:nvPr/>
        </p:nvSpPr>
        <p:spPr bwMode="auto">
          <a:xfrm>
            <a:off x="990600" y="1752600"/>
            <a:ext cx="0" cy="3886200"/>
          </a:xfrm>
          <a:prstGeom prst="line">
            <a:avLst/>
          </a:prstGeom>
          <a:noFill/>
          <a:ln w="28575">
            <a:solidFill>
              <a:srgbClr val="FFFFFF"/>
            </a:solidFill>
            <a:round/>
            <a:headEnd type="arrow" w="med" len="med"/>
            <a:tailEnd/>
          </a:ln>
          <a:effectLst/>
        </p:spPr>
        <p:txBody>
          <a:bodyPr wrap="none" anchor="ctr"/>
          <a:lstStyle/>
          <a:p>
            <a:pPr algn="ctr" defTabSz="914400" fontAlgn="base">
              <a:spcBef>
                <a:spcPct val="0"/>
              </a:spcBef>
              <a:spcAft>
                <a:spcPct val="0"/>
              </a:spcAft>
            </a:pPr>
            <a:endParaRPr lang="en-GB" sz="2800">
              <a:solidFill>
                <a:srgbClr val="FFFF00"/>
              </a:solidFill>
              <a:latin typeface="Times New Roman" pitchFamily="18" charset="0"/>
            </a:endParaRPr>
          </a:p>
        </p:txBody>
      </p:sp>
      <p:sp>
        <p:nvSpPr>
          <p:cNvPr id="366597" name="Line 5"/>
          <p:cNvSpPr>
            <a:spLocks noChangeShapeType="1"/>
          </p:cNvSpPr>
          <p:nvPr/>
        </p:nvSpPr>
        <p:spPr bwMode="auto">
          <a:xfrm>
            <a:off x="990600" y="5638800"/>
            <a:ext cx="7086600" cy="0"/>
          </a:xfrm>
          <a:prstGeom prst="line">
            <a:avLst/>
          </a:prstGeom>
          <a:noFill/>
          <a:ln w="28575">
            <a:solidFill>
              <a:srgbClr val="FFFFFF"/>
            </a:solidFill>
            <a:round/>
            <a:headEnd/>
            <a:tailEnd type="arrow" w="med" len="med"/>
          </a:ln>
          <a:effectLst/>
        </p:spPr>
        <p:txBody>
          <a:bodyPr wrap="none" anchor="ctr"/>
          <a:lstStyle/>
          <a:p>
            <a:pPr algn="ctr" defTabSz="914400" fontAlgn="base">
              <a:spcBef>
                <a:spcPct val="0"/>
              </a:spcBef>
              <a:spcAft>
                <a:spcPct val="0"/>
              </a:spcAft>
            </a:pPr>
            <a:endParaRPr lang="en-GB" sz="2800">
              <a:solidFill>
                <a:srgbClr val="FFFF00"/>
              </a:solidFill>
              <a:latin typeface="Times New Roman" pitchFamily="18" charset="0"/>
            </a:endParaRPr>
          </a:p>
        </p:txBody>
      </p:sp>
      <p:sp>
        <p:nvSpPr>
          <p:cNvPr id="366599" name="Line 7"/>
          <p:cNvSpPr>
            <a:spLocks noChangeShapeType="1"/>
          </p:cNvSpPr>
          <p:nvPr/>
        </p:nvSpPr>
        <p:spPr bwMode="auto">
          <a:xfrm>
            <a:off x="1219200" y="2514600"/>
            <a:ext cx="2590800" cy="0"/>
          </a:xfrm>
          <a:prstGeom prst="line">
            <a:avLst/>
          </a:prstGeom>
          <a:noFill/>
          <a:ln w="28575">
            <a:solidFill>
              <a:srgbClr val="72EEEA"/>
            </a:solidFill>
            <a:round/>
            <a:headEnd/>
            <a:tailEnd/>
          </a:ln>
          <a:effectLst/>
        </p:spPr>
        <p:txBody>
          <a:bodyPr wrap="none" anchor="ctr"/>
          <a:lstStyle/>
          <a:p>
            <a:pPr algn="ctr" defTabSz="914400" fontAlgn="base">
              <a:spcBef>
                <a:spcPct val="0"/>
              </a:spcBef>
              <a:spcAft>
                <a:spcPct val="0"/>
              </a:spcAft>
            </a:pPr>
            <a:endParaRPr lang="en-GB" sz="2800">
              <a:solidFill>
                <a:srgbClr val="FFFF00"/>
              </a:solidFill>
              <a:latin typeface="Times New Roman" pitchFamily="18" charset="0"/>
            </a:endParaRPr>
          </a:p>
        </p:txBody>
      </p:sp>
      <p:sp>
        <p:nvSpPr>
          <p:cNvPr id="366602" name="Freeform 10"/>
          <p:cNvSpPr>
            <a:spLocks/>
          </p:cNvSpPr>
          <p:nvPr/>
        </p:nvSpPr>
        <p:spPr bwMode="auto">
          <a:xfrm>
            <a:off x="3810000" y="2514600"/>
            <a:ext cx="2590800" cy="1701800"/>
          </a:xfrm>
          <a:custGeom>
            <a:avLst/>
            <a:gdLst/>
            <a:ahLst/>
            <a:cxnLst>
              <a:cxn ang="0">
                <a:pos x="0" y="0"/>
              </a:cxn>
              <a:cxn ang="0">
                <a:pos x="288" y="960"/>
              </a:cxn>
              <a:cxn ang="0">
                <a:pos x="576" y="672"/>
              </a:cxn>
              <a:cxn ang="0">
                <a:pos x="1104" y="288"/>
              </a:cxn>
              <a:cxn ang="0">
                <a:pos x="1632" y="48"/>
              </a:cxn>
            </a:cxnLst>
            <a:rect l="0" t="0" r="r" b="b"/>
            <a:pathLst>
              <a:path w="1632" h="1072">
                <a:moveTo>
                  <a:pt x="0" y="0"/>
                </a:moveTo>
                <a:cubicBezTo>
                  <a:pt x="96" y="424"/>
                  <a:pt x="192" y="848"/>
                  <a:pt x="288" y="960"/>
                </a:cubicBezTo>
                <a:cubicBezTo>
                  <a:pt x="384" y="1072"/>
                  <a:pt x="440" y="784"/>
                  <a:pt x="576" y="672"/>
                </a:cubicBezTo>
                <a:cubicBezTo>
                  <a:pt x="712" y="560"/>
                  <a:pt x="928" y="392"/>
                  <a:pt x="1104" y="288"/>
                </a:cubicBezTo>
                <a:cubicBezTo>
                  <a:pt x="1280" y="184"/>
                  <a:pt x="1456" y="116"/>
                  <a:pt x="1632" y="48"/>
                </a:cubicBezTo>
              </a:path>
            </a:pathLst>
          </a:custGeom>
          <a:noFill/>
          <a:ln w="28575" cap="flat" cmpd="sng">
            <a:solidFill>
              <a:srgbClr val="72EEEA"/>
            </a:solidFill>
            <a:prstDash val="solid"/>
            <a:round/>
            <a:headEnd/>
            <a:tailEnd/>
          </a:ln>
          <a:effectLst/>
        </p:spPr>
        <p:txBody>
          <a:bodyPr wrap="none" anchor="ctr"/>
          <a:lstStyle/>
          <a:p>
            <a:pPr algn="ctr" defTabSz="914400" fontAlgn="base">
              <a:spcBef>
                <a:spcPct val="0"/>
              </a:spcBef>
              <a:spcAft>
                <a:spcPct val="0"/>
              </a:spcAft>
            </a:pPr>
            <a:endParaRPr lang="en-GB" sz="2800">
              <a:solidFill>
                <a:srgbClr val="FFFF00"/>
              </a:solidFill>
              <a:latin typeface="Times New Roman" pitchFamily="18" charset="0"/>
            </a:endParaRPr>
          </a:p>
        </p:txBody>
      </p:sp>
      <p:sp>
        <p:nvSpPr>
          <p:cNvPr id="366603" name="Line 11"/>
          <p:cNvSpPr>
            <a:spLocks noChangeShapeType="1"/>
          </p:cNvSpPr>
          <p:nvPr/>
        </p:nvSpPr>
        <p:spPr bwMode="auto">
          <a:xfrm>
            <a:off x="6400800" y="2590800"/>
            <a:ext cx="1219200" cy="0"/>
          </a:xfrm>
          <a:prstGeom prst="line">
            <a:avLst/>
          </a:prstGeom>
          <a:noFill/>
          <a:ln w="28575">
            <a:solidFill>
              <a:srgbClr val="72EEEA"/>
            </a:solidFill>
            <a:round/>
            <a:headEnd/>
            <a:tailEnd/>
          </a:ln>
          <a:effectLst/>
        </p:spPr>
        <p:txBody>
          <a:bodyPr wrap="none" anchor="ctr"/>
          <a:lstStyle/>
          <a:p>
            <a:pPr algn="ctr" defTabSz="914400" fontAlgn="base">
              <a:spcBef>
                <a:spcPct val="0"/>
              </a:spcBef>
              <a:spcAft>
                <a:spcPct val="0"/>
              </a:spcAft>
            </a:pPr>
            <a:endParaRPr lang="en-GB" sz="2800">
              <a:solidFill>
                <a:srgbClr val="FFFF00"/>
              </a:solidFill>
              <a:latin typeface="Times New Roman" pitchFamily="18" charset="0"/>
            </a:endParaRPr>
          </a:p>
        </p:txBody>
      </p:sp>
      <p:sp>
        <p:nvSpPr>
          <p:cNvPr id="366604" name="Text Box 12"/>
          <p:cNvSpPr txBox="1">
            <a:spLocks noChangeArrowheads="1"/>
          </p:cNvSpPr>
          <p:nvPr/>
        </p:nvSpPr>
        <p:spPr bwMode="auto">
          <a:xfrm>
            <a:off x="7391400" y="2362200"/>
            <a:ext cx="1219200" cy="457200"/>
          </a:xfrm>
          <a:prstGeom prst="rect">
            <a:avLst/>
          </a:prstGeom>
          <a:noFill/>
          <a:ln w="6350" algn="ctr">
            <a:noFill/>
            <a:miter lim="800000"/>
            <a:headEnd/>
            <a:tailEnd/>
          </a:ln>
          <a:effectLst/>
        </p:spPr>
        <p:txBody>
          <a:bodyPr>
            <a:spAutoFit/>
          </a:bodyPr>
          <a:lstStyle/>
          <a:p>
            <a:pPr algn="ctr" defTabSz="914400" fontAlgn="base">
              <a:spcBef>
                <a:spcPct val="50000"/>
              </a:spcBef>
              <a:spcAft>
                <a:spcPct val="0"/>
              </a:spcAft>
            </a:pPr>
            <a:r>
              <a:rPr lang="en-GB" sz="2400" dirty="0">
                <a:solidFill>
                  <a:srgbClr val="72EEEA"/>
                </a:solidFill>
                <a:latin typeface="Arial" charset="0"/>
              </a:rPr>
              <a:t>VVS</a:t>
            </a:r>
          </a:p>
        </p:txBody>
      </p:sp>
      <p:sp>
        <p:nvSpPr>
          <p:cNvPr id="366608" name="Text Box 16"/>
          <p:cNvSpPr txBox="1">
            <a:spLocks noChangeArrowheads="1"/>
          </p:cNvSpPr>
          <p:nvPr/>
        </p:nvSpPr>
        <p:spPr bwMode="auto">
          <a:xfrm>
            <a:off x="381000" y="2514600"/>
            <a:ext cx="609600" cy="396875"/>
          </a:xfrm>
          <a:prstGeom prst="rect">
            <a:avLst/>
          </a:prstGeom>
          <a:noFill/>
          <a:ln w="6350" algn="ctr">
            <a:noFill/>
            <a:miter lim="800000"/>
            <a:headEnd/>
            <a:tailEnd/>
          </a:ln>
          <a:effectLst/>
        </p:spPr>
        <p:txBody>
          <a:bodyPr>
            <a:spAutoFit/>
          </a:bodyPr>
          <a:lstStyle/>
          <a:p>
            <a:pPr algn="ctr" defTabSz="914400" fontAlgn="base">
              <a:spcBef>
                <a:spcPct val="50000"/>
              </a:spcBef>
              <a:spcAft>
                <a:spcPct val="0"/>
              </a:spcAft>
            </a:pPr>
            <a:r>
              <a:rPr lang="en-GB" sz="2000" dirty="0">
                <a:solidFill>
                  <a:srgbClr val="FFFFFF"/>
                </a:solidFill>
                <a:latin typeface="Arial" charset="0"/>
              </a:rPr>
              <a:t>120</a:t>
            </a:r>
          </a:p>
        </p:txBody>
      </p:sp>
      <p:sp>
        <p:nvSpPr>
          <p:cNvPr id="366609" name="Text Box 17"/>
          <p:cNvSpPr txBox="1">
            <a:spLocks noChangeArrowheads="1"/>
          </p:cNvSpPr>
          <p:nvPr/>
        </p:nvSpPr>
        <p:spPr bwMode="auto">
          <a:xfrm>
            <a:off x="457200" y="3962400"/>
            <a:ext cx="609600" cy="396875"/>
          </a:xfrm>
          <a:prstGeom prst="rect">
            <a:avLst/>
          </a:prstGeom>
          <a:noFill/>
          <a:ln w="6350" algn="ctr">
            <a:noFill/>
            <a:miter lim="800000"/>
            <a:headEnd/>
            <a:tailEnd/>
          </a:ln>
          <a:effectLst/>
        </p:spPr>
        <p:txBody>
          <a:bodyPr>
            <a:spAutoFit/>
          </a:bodyPr>
          <a:lstStyle/>
          <a:p>
            <a:pPr algn="ctr" defTabSz="914400" fontAlgn="base">
              <a:spcBef>
                <a:spcPct val="50000"/>
              </a:spcBef>
              <a:spcAft>
                <a:spcPct val="0"/>
              </a:spcAft>
            </a:pPr>
            <a:r>
              <a:rPr lang="en-GB" sz="2000" dirty="0">
                <a:solidFill>
                  <a:srgbClr val="FFFFFF"/>
                </a:solidFill>
                <a:latin typeface="Arial" charset="0"/>
              </a:rPr>
              <a:t>60</a:t>
            </a:r>
          </a:p>
        </p:txBody>
      </p:sp>
      <p:sp>
        <p:nvSpPr>
          <p:cNvPr id="366610" name="Line 18"/>
          <p:cNvSpPr>
            <a:spLocks noChangeShapeType="1"/>
          </p:cNvSpPr>
          <p:nvPr/>
        </p:nvSpPr>
        <p:spPr bwMode="auto">
          <a:xfrm>
            <a:off x="2057400" y="1905000"/>
            <a:ext cx="0" cy="457200"/>
          </a:xfrm>
          <a:prstGeom prst="line">
            <a:avLst/>
          </a:prstGeom>
          <a:noFill/>
          <a:ln w="57150">
            <a:solidFill>
              <a:srgbClr val="FFFFFF"/>
            </a:solidFill>
            <a:round/>
            <a:headEnd/>
            <a:tailEnd type="triangle" w="med" len="med"/>
          </a:ln>
          <a:effectLst/>
        </p:spPr>
        <p:txBody>
          <a:bodyPr wrap="none" anchor="ctr"/>
          <a:lstStyle/>
          <a:p>
            <a:pPr algn="ctr" defTabSz="914400" fontAlgn="base">
              <a:spcBef>
                <a:spcPct val="0"/>
              </a:spcBef>
              <a:spcAft>
                <a:spcPct val="0"/>
              </a:spcAft>
            </a:pPr>
            <a:endParaRPr lang="en-GB" sz="2800">
              <a:solidFill>
                <a:srgbClr val="FFFF00"/>
              </a:solidFill>
              <a:latin typeface="Times New Roman" pitchFamily="18" charset="0"/>
            </a:endParaRPr>
          </a:p>
        </p:txBody>
      </p:sp>
      <p:sp>
        <p:nvSpPr>
          <p:cNvPr id="366612" name="Line 20"/>
          <p:cNvSpPr>
            <a:spLocks noChangeShapeType="1"/>
          </p:cNvSpPr>
          <p:nvPr/>
        </p:nvSpPr>
        <p:spPr bwMode="auto">
          <a:xfrm>
            <a:off x="1219200" y="2743200"/>
            <a:ext cx="838200" cy="0"/>
          </a:xfrm>
          <a:prstGeom prst="line">
            <a:avLst/>
          </a:prstGeom>
          <a:noFill/>
          <a:ln w="28575">
            <a:solidFill>
              <a:schemeClr val="folHlink"/>
            </a:solidFill>
            <a:round/>
            <a:headEnd/>
            <a:tailEnd/>
          </a:ln>
          <a:effectLst/>
        </p:spPr>
        <p:txBody>
          <a:bodyPr wrap="none" anchor="ctr"/>
          <a:lstStyle/>
          <a:p>
            <a:pPr algn="ctr" defTabSz="914400" fontAlgn="base">
              <a:spcBef>
                <a:spcPct val="0"/>
              </a:spcBef>
              <a:spcAft>
                <a:spcPct val="0"/>
              </a:spcAft>
            </a:pPr>
            <a:endParaRPr lang="en-GB" sz="2800">
              <a:solidFill>
                <a:srgbClr val="FFFF00"/>
              </a:solidFill>
              <a:latin typeface="Times New Roman" pitchFamily="18" charset="0"/>
            </a:endParaRPr>
          </a:p>
        </p:txBody>
      </p:sp>
      <p:sp>
        <p:nvSpPr>
          <p:cNvPr id="366614" name="Text Box 22"/>
          <p:cNvSpPr txBox="1">
            <a:spLocks noChangeArrowheads="1"/>
          </p:cNvSpPr>
          <p:nvPr/>
        </p:nvSpPr>
        <p:spPr bwMode="auto">
          <a:xfrm>
            <a:off x="5791200" y="5791200"/>
            <a:ext cx="2133600" cy="457200"/>
          </a:xfrm>
          <a:prstGeom prst="rect">
            <a:avLst/>
          </a:prstGeom>
          <a:noFill/>
          <a:ln w="6350" algn="ctr">
            <a:noFill/>
            <a:miter lim="800000"/>
            <a:headEnd/>
            <a:tailEnd/>
          </a:ln>
          <a:effectLst/>
        </p:spPr>
        <p:txBody>
          <a:bodyPr>
            <a:spAutoFit/>
          </a:bodyPr>
          <a:lstStyle/>
          <a:p>
            <a:pPr algn="ctr" defTabSz="914400" fontAlgn="base">
              <a:spcBef>
                <a:spcPct val="50000"/>
              </a:spcBef>
              <a:spcAft>
                <a:spcPct val="0"/>
              </a:spcAft>
            </a:pPr>
            <a:r>
              <a:rPr lang="en-GB" sz="2400">
                <a:solidFill>
                  <a:srgbClr val="FFFFFF"/>
                </a:solidFill>
                <a:latin typeface="Arial" charset="0"/>
              </a:rPr>
              <a:t>Time (mins)</a:t>
            </a:r>
          </a:p>
        </p:txBody>
      </p:sp>
      <p:sp>
        <p:nvSpPr>
          <p:cNvPr id="366616" name="Text Box 24"/>
          <p:cNvSpPr txBox="1">
            <a:spLocks noChangeArrowheads="1"/>
          </p:cNvSpPr>
          <p:nvPr/>
        </p:nvSpPr>
        <p:spPr bwMode="auto">
          <a:xfrm>
            <a:off x="228600" y="1219200"/>
            <a:ext cx="2133600" cy="457200"/>
          </a:xfrm>
          <a:prstGeom prst="rect">
            <a:avLst/>
          </a:prstGeom>
          <a:noFill/>
          <a:ln w="6350" algn="ctr">
            <a:noFill/>
            <a:miter lim="800000"/>
            <a:headEnd/>
            <a:tailEnd/>
          </a:ln>
          <a:effectLst/>
        </p:spPr>
        <p:txBody>
          <a:bodyPr>
            <a:spAutoFit/>
          </a:bodyPr>
          <a:lstStyle/>
          <a:p>
            <a:pPr algn="ctr" defTabSz="914400" fontAlgn="base">
              <a:spcBef>
                <a:spcPct val="50000"/>
              </a:spcBef>
              <a:spcAft>
                <a:spcPct val="0"/>
              </a:spcAft>
            </a:pPr>
            <a:r>
              <a:rPr lang="en-GB" sz="2400">
                <a:solidFill>
                  <a:srgbClr val="FFFFFF"/>
                </a:solidFill>
                <a:latin typeface="Arial" charset="0"/>
              </a:rPr>
              <a:t>BP </a:t>
            </a:r>
            <a:r>
              <a:rPr lang="en-GB" sz="2000">
                <a:solidFill>
                  <a:srgbClr val="FFFFFF"/>
                </a:solidFill>
                <a:latin typeface="Arial" charset="0"/>
              </a:rPr>
              <a:t>(mmHg)</a:t>
            </a:r>
          </a:p>
        </p:txBody>
      </p:sp>
      <p:sp>
        <p:nvSpPr>
          <p:cNvPr id="366619" name="Freeform 27"/>
          <p:cNvSpPr>
            <a:spLocks/>
          </p:cNvSpPr>
          <p:nvPr/>
        </p:nvSpPr>
        <p:spPr bwMode="auto">
          <a:xfrm>
            <a:off x="2057400" y="2743200"/>
            <a:ext cx="3276600" cy="1092200"/>
          </a:xfrm>
          <a:custGeom>
            <a:avLst/>
            <a:gdLst/>
            <a:ahLst/>
            <a:cxnLst>
              <a:cxn ang="0">
                <a:pos x="0" y="0"/>
              </a:cxn>
              <a:cxn ang="0">
                <a:pos x="144" y="288"/>
              </a:cxn>
              <a:cxn ang="0">
                <a:pos x="480" y="576"/>
              </a:cxn>
              <a:cxn ang="0">
                <a:pos x="1248" y="672"/>
              </a:cxn>
              <a:cxn ang="0">
                <a:pos x="2064" y="672"/>
              </a:cxn>
            </a:cxnLst>
            <a:rect l="0" t="0" r="r" b="b"/>
            <a:pathLst>
              <a:path w="2064" h="688">
                <a:moveTo>
                  <a:pt x="0" y="0"/>
                </a:moveTo>
                <a:cubicBezTo>
                  <a:pt x="32" y="96"/>
                  <a:pt x="64" y="192"/>
                  <a:pt x="144" y="288"/>
                </a:cubicBezTo>
                <a:cubicBezTo>
                  <a:pt x="224" y="384"/>
                  <a:pt x="296" y="512"/>
                  <a:pt x="480" y="576"/>
                </a:cubicBezTo>
                <a:cubicBezTo>
                  <a:pt x="664" y="640"/>
                  <a:pt x="984" y="656"/>
                  <a:pt x="1248" y="672"/>
                </a:cubicBezTo>
                <a:cubicBezTo>
                  <a:pt x="1512" y="688"/>
                  <a:pt x="1788" y="680"/>
                  <a:pt x="2064" y="672"/>
                </a:cubicBezTo>
              </a:path>
            </a:pathLst>
          </a:custGeom>
          <a:noFill/>
          <a:ln w="28575" cap="flat" cmpd="sng">
            <a:solidFill>
              <a:schemeClr val="folHlink"/>
            </a:solidFill>
            <a:prstDash val="solid"/>
            <a:round/>
            <a:headEnd/>
            <a:tailEnd/>
          </a:ln>
          <a:effectLst/>
        </p:spPr>
        <p:txBody>
          <a:bodyPr wrap="none" anchor="ctr"/>
          <a:lstStyle/>
          <a:p>
            <a:pPr algn="ctr" defTabSz="914400" fontAlgn="base">
              <a:spcBef>
                <a:spcPct val="0"/>
              </a:spcBef>
              <a:spcAft>
                <a:spcPct val="0"/>
              </a:spcAft>
            </a:pPr>
            <a:endParaRPr lang="en-GB" sz="2800">
              <a:solidFill>
                <a:srgbClr val="FFFF00"/>
              </a:solidFill>
              <a:latin typeface="Times New Roman" pitchFamily="18" charset="0"/>
            </a:endParaRPr>
          </a:p>
        </p:txBody>
      </p:sp>
      <p:sp>
        <p:nvSpPr>
          <p:cNvPr id="366620" name="Text Box 28"/>
          <p:cNvSpPr txBox="1">
            <a:spLocks noChangeArrowheads="1"/>
          </p:cNvSpPr>
          <p:nvPr/>
        </p:nvSpPr>
        <p:spPr bwMode="auto">
          <a:xfrm>
            <a:off x="5181600" y="3581400"/>
            <a:ext cx="914400" cy="457200"/>
          </a:xfrm>
          <a:prstGeom prst="rect">
            <a:avLst/>
          </a:prstGeom>
          <a:noFill/>
          <a:ln w="6350" algn="ctr">
            <a:noFill/>
            <a:miter lim="800000"/>
            <a:headEnd/>
            <a:tailEnd/>
          </a:ln>
          <a:effectLst/>
        </p:spPr>
        <p:txBody>
          <a:bodyPr>
            <a:spAutoFit/>
          </a:bodyPr>
          <a:lstStyle/>
          <a:p>
            <a:pPr algn="ctr" defTabSz="914400" fontAlgn="base">
              <a:spcBef>
                <a:spcPct val="50000"/>
              </a:spcBef>
              <a:spcAft>
                <a:spcPct val="0"/>
              </a:spcAft>
            </a:pPr>
            <a:r>
              <a:rPr lang="en-GB" sz="2400">
                <a:solidFill>
                  <a:srgbClr val="B2B2B2"/>
                </a:solidFill>
                <a:latin typeface="Arial" charset="0"/>
              </a:rPr>
              <a:t>OH</a:t>
            </a:r>
          </a:p>
        </p:txBody>
      </p:sp>
      <p:sp>
        <p:nvSpPr>
          <p:cNvPr id="366621" name="Line 29"/>
          <p:cNvSpPr>
            <a:spLocks noChangeShapeType="1"/>
          </p:cNvSpPr>
          <p:nvPr/>
        </p:nvSpPr>
        <p:spPr bwMode="auto">
          <a:xfrm>
            <a:off x="1219200" y="2971800"/>
            <a:ext cx="838200" cy="0"/>
          </a:xfrm>
          <a:prstGeom prst="line">
            <a:avLst/>
          </a:prstGeom>
          <a:noFill/>
          <a:ln w="28575">
            <a:solidFill>
              <a:srgbClr val="FF3300"/>
            </a:solidFill>
            <a:round/>
            <a:headEnd/>
            <a:tailEnd/>
          </a:ln>
          <a:effectLst/>
        </p:spPr>
        <p:txBody>
          <a:bodyPr wrap="none" anchor="ctr"/>
          <a:lstStyle/>
          <a:p>
            <a:pPr algn="ctr" defTabSz="914400" fontAlgn="base">
              <a:spcBef>
                <a:spcPct val="0"/>
              </a:spcBef>
              <a:spcAft>
                <a:spcPct val="0"/>
              </a:spcAft>
            </a:pPr>
            <a:endParaRPr lang="en-GB" sz="2800">
              <a:solidFill>
                <a:srgbClr val="FFFF00"/>
              </a:solidFill>
              <a:latin typeface="Times New Roman" pitchFamily="18" charset="0"/>
            </a:endParaRPr>
          </a:p>
        </p:txBody>
      </p:sp>
      <p:sp>
        <p:nvSpPr>
          <p:cNvPr id="366622" name="Freeform 30"/>
          <p:cNvSpPr>
            <a:spLocks/>
          </p:cNvSpPr>
          <p:nvPr/>
        </p:nvSpPr>
        <p:spPr bwMode="auto">
          <a:xfrm>
            <a:off x="2057400" y="2971800"/>
            <a:ext cx="304800" cy="622300"/>
          </a:xfrm>
          <a:custGeom>
            <a:avLst/>
            <a:gdLst/>
            <a:ahLst/>
            <a:cxnLst>
              <a:cxn ang="0">
                <a:pos x="0" y="0"/>
              </a:cxn>
              <a:cxn ang="0">
                <a:pos x="96" y="384"/>
              </a:cxn>
              <a:cxn ang="0">
                <a:pos x="192" y="48"/>
              </a:cxn>
            </a:cxnLst>
            <a:rect l="0" t="0" r="r" b="b"/>
            <a:pathLst>
              <a:path w="192" h="392">
                <a:moveTo>
                  <a:pt x="0" y="0"/>
                </a:moveTo>
                <a:cubicBezTo>
                  <a:pt x="32" y="188"/>
                  <a:pt x="64" y="376"/>
                  <a:pt x="96" y="384"/>
                </a:cubicBezTo>
                <a:cubicBezTo>
                  <a:pt x="128" y="392"/>
                  <a:pt x="160" y="220"/>
                  <a:pt x="192" y="48"/>
                </a:cubicBezTo>
              </a:path>
            </a:pathLst>
          </a:custGeom>
          <a:noFill/>
          <a:ln w="28575" cap="flat" cmpd="sng">
            <a:solidFill>
              <a:srgbClr val="FF3300"/>
            </a:solidFill>
            <a:prstDash val="solid"/>
            <a:round/>
            <a:headEnd/>
            <a:tailEnd/>
          </a:ln>
          <a:effectLst/>
        </p:spPr>
        <p:txBody>
          <a:bodyPr wrap="none" anchor="ctr"/>
          <a:lstStyle/>
          <a:p>
            <a:pPr algn="ctr" defTabSz="914400" fontAlgn="base">
              <a:spcBef>
                <a:spcPct val="0"/>
              </a:spcBef>
              <a:spcAft>
                <a:spcPct val="0"/>
              </a:spcAft>
            </a:pPr>
            <a:endParaRPr lang="en-GB" sz="2800">
              <a:solidFill>
                <a:srgbClr val="FFFF00"/>
              </a:solidFill>
              <a:latin typeface="Times New Roman" pitchFamily="18" charset="0"/>
            </a:endParaRPr>
          </a:p>
        </p:txBody>
      </p:sp>
      <p:sp>
        <p:nvSpPr>
          <p:cNvPr id="366623" name="Line 31"/>
          <p:cNvSpPr>
            <a:spLocks noChangeShapeType="1"/>
          </p:cNvSpPr>
          <p:nvPr/>
        </p:nvSpPr>
        <p:spPr bwMode="auto">
          <a:xfrm>
            <a:off x="2362200" y="3048000"/>
            <a:ext cx="685800" cy="0"/>
          </a:xfrm>
          <a:prstGeom prst="line">
            <a:avLst/>
          </a:prstGeom>
          <a:noFill/>
          <a:ln w="28575">
            <a:solidFill>
              <a:srgbClr val="FF3300"/>
            </a:solidFill>
            <a:round/>
            <a:headEnd/>
            <a:tailEnd/>
          </a:ln>
          <a:effectLst/>
        </p:spPr>
        <p:txBody>
          <a:bodyPr wrap="none" anchor="ctr"/>
          <a:lstStyle/>
          <a:p>
            <a:pPr algn="ctr" defTabSz="914400" fontAlgn="base">
              <a:spcBef>
                <a:spcPct val="0"/>
              </a:spcBef>
              <a:spcAft>
                <a:spcPct val="0"/>
              </a:spcAft>
            </a:pPr>
            <a:endParaRPr lang="en-GB" sz="2800">
              <a:solidFill>
                <a:srgbClr val="FFFF00"/>
              </a:solidFill>
              <a:latin typeface="Times New Roman" pitchFamily="18" charset="0"/>
            </a:endParaRPr>
          </a:p>
        </p:txBody>
      </p:sp>
      <p:sp>
        <p:nvSpPr>
          <p:cNvPr id="366624" name="Line 32"/>
          <p:cNvSpPr>
            <a:spLocks noChangeShapeType="1"/>
          </p:cNvSpPr>
          <p:nvPr/>
        </p:nvSpPr>
        <p:spPr bwMode="auto">
          <a:xfrm>
            <a:off x="3048000" y="3048000"/>
            <a:ext cx="4800600" cy="914400"/>
          </a:xfrm>
          <a:prstGeom prst="line">
            <a:avLst/>
          </a:prstGeom>
          <a:noFill/>
          <a:ln w="28575">
            <a:solidFill>
              <a:srgbClr val="FF3300"/>
            </a:solidFill>
            <a:round/>
            <a:headEnd/>
            <a:tailEnd/>
          </a:ln>
          <a:effectLst/>
        </p:spPr>
        <p:txBody>
          <a:bodyPr wrap="none" anchor="ctr"/>
          <a:lstStyle/>
          <a:p>
            <a:pPr algn="ctr" defTabSz="914400" fontAlgn="base">
              <a:spcBef>
                <a:spcPct val="0"/>
              </a:spcBef>
              <a:spcAft>
                <a:spcPct val="0"/>
              </a:spcAft>
            </a:pPr>
            <a:endParaRPr lang="en-GB" sz="2800">
              <a:solidFill>
                <a:srgbClr val="FFFF00"/>
              </a:solidFill>
              <a:latin typeface="Times New Roman" pitchFamily="18" charset="0"/>
            </a:endParaRPr>
          </a:p>
        </p:txBody>
      </p:sp>
      <p:sp>
        <p:nvSpPr>
          <p:cNvPr id="366625" name="Text Box 33"/>
          <p:cNvSpPr txBox="1">
            <a:spLocks noChangeArrowheads="1"/>
          </p:cNvSpPr>
          <p:nvPr/>
        </p:nvSpPr>
        <p:spPr bwMode="auto">
          <a:xfrm>
            <a:off x="6858000" y="3962400"/>
            <a:ext cx="1905000" cy="1006475"/>
          </a:xfrm>
          <a:prstGeom prst="rect">
            <a:avLst/>
          </a:prstGeom>
          <a:noFill/>
          <a:ln w="6350" algn="ctr">
            <a:noFill/>
            <a:miter lim="800000"/>
            <a:headEnd/>
            <a:tailEnd/>
          </a:ln>
          <a:effectLst/>
        </p:spPr>
        <p:txBody>
          <a:bodyPr>
            <a:spAutoFit/>
          </a:bodyPr>
          <a:lstStyle/>
          <a:p>
            <a:pPr algn="ctr" defTabSz="914400" fontAlgn="base">
              <a:spcBef>
                <a:spcPct val="50000"/>
              </a:spcBef>
              <a:spcAft>
                <a:spcPct val="0"/>
              </a:spcAft>
            </a:pPr>
            <a:r>
              <a:rPr lang="en-GB" sz="2000">
                <a:solidFill>
                  <a:srgbClr val="FF3300"/>
                </a:solidFill>
                <a:latin typeface="Arial" charset="0"/>
              </a:rPr>
              <a:t>Elderly dysautonomic pattern</a:t>
            </a:r>
          </a:p>
        </p:txBody>
      </p:sp>
      <p:sp>
        <p:nvSpPr>
          <p:cNvPr id="366626" name="Line 34"/>
          <p:cNvSpPr>
            <a:spLocks noChangeShapeType="1"/>
          </p:cNvSpPr>
          <p:nvPr/>
        </p:nvSpPr>
        <p:spPr bwMode="auto">
          <a:xfrm>
            <a:off x="2819400" y="2057400"/>
            <a:ext cx="0" cy="3810000"/>
          </a:xfrm>
          <a:prstGeom prst="line">
            <a:avLst/>
          </a:prstGeom>
          <a:noFill/>
          <a:ln w="28575">
            <a:solidFill>
              <a:srgbClr val="FFFFFF"/>
            </a:solidFill>
            <a:prstDash val="lgDash"/>
            <a:round/>
            <a:headEnd/>
            <a:tailEnd/>
          </a:ln>
          <a:effectLst/>
        </p:spPr>
        <p:txBody>
          <a:bodyPr wrap="none" anchor="ctr"/>
          <a:lstStyle/>
          <a:p>
            <a:pPr algn="ctr" defTabSz="914400" fontAlgn="base">
              <a:spcBef>
                <a:spcPct val="0"/>
              </a:spcBef>
              <a:spcAft>
                <a:spcPct val="0"/>
              </a:spcAft>
            </a:pPr>
            <a:endParaRPr lang="en-GB" sz="2800">
              <a:solidFill>
                <a:srgbClr val="FFFF00"/>
              </a:solidFill>
              <a:latin typeface="Times New Roman" pitchFamily="18" charset="0"/>
            </a:endParaRPr>
          </a:p>
        </p:txBody>
      </p:sp>
      <p:sp>
        <p:nvSpPr>
          <p:cNvPr id="366627" name="Text Box 35"/>
          <p:cNvSpPr txBox="1">
            <a:spLocks noChangeArrowheads="1"/>
          </p:cNvSpPr>
          <p:nvPr/>
        </p:nvSpPr>
        <p:spPr bwMode="auto">
          <a:xfrm>
            <a:off x="1447800" y="5867400"/>
            <a:ext cx="3124200" cy="396875"/>
          </a:xfrm>
          <a:prstGeom prst="rect">
            <a:avLst/>
          </a:prstGeom>
          <a:noFill/>
          <a:ln w="6350" algn="ctr">
            <a:noFill/>
            <a:miter lim="800000"/>
            <a:headEnd/>
            <a:tailEnd/>
          </a:ln>
          <a:effectLst/>
        </p:spPr>
        <p:txBody>
          <a:bodyPr>
            <a:spAutoFit/>
          </a:bodyPr>
          <a:lstStyle/>
          <a:p>
            <a:pPr algn="ctr" defTabSz="914400" fontAlgn="base">
              <a:spcBef>
                <a:spcPct val="50000"/>
              </a:spcBef>
              <a:spcAft>
                <a:spcPct val="0"/>
              </a:spcAft>
            </a:pPr>
            <a:r>
              <a:rPr lang="en-GB" sz="2000">
                <a:solidFill>
                  <a:srgbClr val="FFFFFF"/>
                </a:solidFill>
                <a:latin typeface="Arial" charset="0"/>
              </a:rPr>
              <a:t>BP after standing</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3829" name="Picture 1029" descr="Fig 6"/>
          <p:cNvPicPr>
            <a:picLocks noChangeAspect="1" noChangeArrowheads="1"/>
          </p:cNvPicPr>
          <p:nvPr/>
        </p:nvPicPr>
        <p:blipFill>
          <a:blip r:embed="rId3" cstate="print"/>
          <a:srcRect/>
          <a:stretch>
            <a:fillRect/>
          </a:stretch>
        </p:blipFill>
        <p:spPr bwMode="auto">
          <a:xfrm>
            <a:off x="685800" y="304800"/>
            <a:ext cx="7772400" cy="5829300"/>
          </a:xfrm>
          <a:prstGeom prst="rect">
            <a:avLst/>
          </a:prstGeom>
          <a:noFill/>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9" name="Rectangle 1027"/>
          <p:cNvSpPr>
            <a:spLocks noChangeArrowheads="1"/>
          </p:cNvSpPr>
          <p:nvPr/>
        </p:nvSpPr>
        <p:spPr bwMode="auto">
          <a:xfrm>
            <a:off x="2209800" y="5943600"/>
            <a:ext cx="4267200" cy="457200"/>
          </a:xfrm>
          <a:prstGeom prst="rect">
            <a:avLst/>
          </a:prstGeom>
          <a:noFill/>
          <a:ln w="9525">
            <a:noFill/>
            <a:miter lim="800000"/>
            <a:headEnd/>
            <a:tailEnd/>
          </a:ln>
          <a:effectLst/>
        </p:spPr>
        <p:txBody>
          <a:bodyPr>
            <a:spAutoFit/>
          </a:bodyPr>
          <a:lstStyle/>
          <a:p>
            <a:pPr lvl="2">
              <a:spcBef>
                <a:spcPts val="500"/>
              </a:spcBef>
              <a:spcAft>
                <a:spcPts val="500"/>
              </a:spcAft>
            </a:pPr>
            <a:r>
              <a:rPr lang="en-GB" sz="2400">
                <a:solidFill>
                  <a:srgbClr val="FFFFFF"/>
                </a:solidFill>
                <a:latin typeface="Arial" charset="0"/>
              </a:rPr>
              <a:t>Vasodepressor VVS</a:t>
            </a:r>
            <a:endParaRPr lang="en-GB" sz="1600" b="1">
              <a:solidFill>
                <a:srgbClr val="00FFFF"/>
              </a:solidFill>
            </a:endParaRPr>
          </a:p>
        </p:txBody>
      </p:sp>
      <p:pic>
        <p:nvPicPr>
          <p:cNvPr id="331781" name="Picture 1029" descr="Fig 6"/>
          <p:cNvPicPr>
            <a:picLocks noChangeAspect="1" noChangeArrowheads="1"/>
          </p:cNvPicPr>
          <p:nvPr/>
        </p:nvPicPr>
        <p:blipFill>
          <a:blip r:embed="rId3" cstate="print"/>
          <a:srcRect/>
          <a:stretch>
            <a:fillRect/>
          </a:stretch>
        </p:blipFill>
        <p:spPr bwMode="auto">
          <a:xfrm>
            <a:off x="838200" y="304800"/>
            <a:ext cx="7696200" cy="5473700"/>
          </a:xfrm>
          <a:prstGeom prst="rect">
            <a:avLst/>
          </a:prstGeom>
          <a:noFill/>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2802" name="Picture 2"/>
          <p:cNvPicPr>
            <a:picLocks noChangeAspect="1" noChangeArrowheads="1"/>
          </p:cNvPicPr>
          <p:nvPr/>
        </p:nvPicPr>
        <p:blipFill>
          <a:blip r:embed="rId3" cstate="print"/>
          <a:srcRect/>
          <a:stretch>
            <a:fillRect/>
          </a:stretch>
        </p:blipFill>
        <p:spPr bwMode="auto">
          <a:xfrm>
            <a:off x="228600" y="609600"/>
            <a:ext cx="8439150" cy="4991100"/>
          </a:xfrm>
          <a:prstGeom prst="rect">
            <a:avLst/>
          </a:prstGeom>
          <a:noFill/>
          <a:ln w="9525">
            <a:noFill/>
            <a:miter lim="800000"/>
            <a:headEnd/>
            <a:tailEnd/>
          </a:ln>
          <a:effectLst/>
        </p:spPr>
      </p:pic>
      <p:sp>
        <p:nvSpPr>
          <p:cNvPr id="332803" name="AutoShape 3"/>
          <p:cNvSpPr>
            <a:spLocks noChangeArrowheads="1"/>
          </p:cNvSpPr>
          <p:nvPr/>
        </p:nvSpPr>
        <p:spPr bwMode="auto">
          <a:xfrm rot="5382433">
            <a:off x="552450" y="819150"/>
            <a:ext cx="1028700" cy="1524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3300"/>
          </a:solidFill>
          <a:ln w="6350">
            <a:solidFill>
              <a:srgbClr val="FF3300"/>
            </a:solidFill>
            <a:miter lim="800000"/>
            <a:headEnd/>
            <a:tailEnd/>
          </a:ln>
          <a:effectLst/>
        </p:spPr>
        <p:txBody>
          <a:bodyPr wrap="none" anchor="ctr"/>
          <a:lstStyle/>
          <a:p>
            <a:endParaRPr lang="en-GB"/>
          </a:p>
        </p:txBody>
      </p:sp>
      <p:sp>
        <p:nvSpPr>
          <p:cNvPr id="332804" name="Text Box 4"/>
          <p:cNvSpPr txBox="1">
            <a:spLocks noChangeArrowheads="1"/>
          </p:cNvSpPr>
          <p:nvPr/>
        </p:nvSpPr>
        <p:spPr bwMode="auto">
          <a:xfrm>
            <a:off x="3019425" y="5867400"/>
            <a:ext cx="3136900" cy="457200"/>
          </a:xfrm>
          <a:prstGeom prst="rect">
            <a:avLst/>
          </a:prstGeom>
          <a:noFill/>
          <a:ln w="6350">
            <a:noFill/>
            <a:miter lim="800000"/>
            <a:headEnd/>
            <a:tailEnd/>
          </a:ln>
          <a:effectLst/>
        </p:spPr>
        <p:txBody>
          <a:bodyPr wrap="none" anchor="ctr">
            <a:spAutoFit/>
          </a:bodyPr>
          <a:lstStyle/>
          <a:p>
            <a:pPr>
              <a:spcBef>
                <a:spcPct val="50000"/>
              </a:spcBef>
            </a:pPr>
            <a:r>
              <a:rPr lang="en-GB" sz="2400">
                <a:solidFill>
                  <a:srgbClr val="FFFFFF"/>
                </a:solidFill>
                <a:latin typeface="Arial" charset="0"/>
              </a:rPr>
              <a:t>Cardio-inhibitory CSH</a:t>
            </a:r>
            <a:endParaRPr lang="en-GB"/>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95412"/>
            <a:ext cx="7772400" cy="1470025"/>
          </a:xfrm>
        </p:spPr>
        <p:txBody>
          <a:bodyPr/>
          <a:lstStyle/>
          <a:p>
            <a:r>
              <a:rPr lang="en-GB" dirty="0"/>
              <a:t>Summary of NICE Guidelines </a:t>
            </a:r>
          </a:p>
        </p:txBody>
      </p:sp>
      <p:pic>
        <p:nvPicPr>
          <p:cNvPr id="4" name="Picture 3" descr="syncop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8650" y="3035299"/>
            <a:ext cx="3895982" cy="2468741"/>
          </a:xfrm>
          <a:prstGeom prst="rect">
            <a:avLst/>
          </a:prstGeom>
        </p:spPr>
      </p:pic>
    </p:spTree>
    <p:extLst>
      <p:ext uri="{BB962C8B-B14F-4D97-AF65-F5344CB8AC3E}">
        <p14:creationId xmlns:p14="http://schemas.microsoft.com/office/powerpoint/2010/main" val="16609984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Prevention</a:t>
            </a:r>
          </a:p>
        </p:txBody>
      </p:sp>
      <p:sp>
        <p:nvSpPr>
          <p:cNvPr id="4" name="Content Placeholder 3"/>
          <p:cNvSpPr>
            <a:spLocks noGrp="1"/>
          </p:cNvSpPr>
          <p:nvPr>
            <p:ph idx="1"/>
          </p:nvPr>
        </p:nvSpPr>
        <p:spPr/>
        <p:txBody>
          <a:bodyPr/>
          <a:lstStyle/>
          <a:p>
            <a:r>
              <a:rPr lang="en-GB" dirty="0"/>
              <a:t>Older people admitted to hospital (incl. ED) should be routinely asked whether they have fallen in the last 12 months</a:t>
            </a:r>
          </a:p>
          <a:p>
            <a:r>
              <a:rPr lang="en-GB" dirty="0"/>
              <a:t>People admitted to hospital or who report recurrent falls should be offered a multi-factorial risk assessment (normally in the setting of a falls service)</a:t>
            </a:r>
          </a:p>
        </p:txBody>
      </p:sp>
    </p:spTree>
    <p:extLst>
      <p:ext uri="{BB962C8B-B14F-4D97-AF65-F5344CB8AC3E}">
        <p14:creationId xmlns:p14="http://schemas.microsoft.com/office/powerpoint/2010/main" val="520772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Multi-factorial assessment</a:t>
            </a:r>
          </a:p>
        </p:txBody>
      </p:sp>
      <p:sp>
        <p:nvSpPr>
          <p:cNvPr id="3" name="Content Placeholder 2"/>
          <p:cNvSpPr>
            <a:spLocks noGrp="1"/>
          </p:cNvSpPr>
          <p:nvPr>
            <p:ph idx="1"/>
          </p:nvPr>
        </p:nvSpPr>
        <p:spPr>
          <a:xfrm>
            <a:off x="580679" y="1454120"/>
            <a:ext cx="8229600" cy="4525963"/>
          </a:xfrm>
        </p:spPr>
        <p:txBody>
          <a:bodyPr>
            <a:normAutofit fontScale="92500" lnSpcReduction="10000"/>
          </a:bodyPr>
          <a:lstStyle/>
          <a:p>
            <a:r>
              <a:rPr lang="en-GB" dirty="0"/>
              <a:t>Falls history </a:t>
            </a:r>
          </a:p>
          <a:p>
            <a:r>
              <a:rPr lang="en-GB" dirty="0"/>
              <a:t>Gait and balance </a:t>
            </a:r>
          </a:p>
          <a:p>
            <a:r>
              <a:rPr lang="en-GB" dirty="0"/>
              <a:t>Vision</a:t>
            </a:r>
          </a:p>
          <a:p>
            <a:r>
              <a:rPr lang="en-GB" dirty="0"/>
              <a:t>Cognitive impairment</a:t>
            </a:r>
          </a:p>
          <a:p>
            <a:r>
              <a:rPr lang="en-GB" dirty="0"/>
              <a:t>Urinary incontinence</a:t>
            </a:r>
          </a:p>
          <a:p>
            <a:r>
              <a:rPr lang="en-GB" dirty="0"/>
              <a:t>Home hazards</a:t>
            </a:r>
          </a:p>
          <a:p>
            <a:r>
              <a:rPr lang="en-GB" dirty="0"/>
              <a:t>Cardiovascular examination and medication review</a:t>
            </a:r>
          </a:p>
          <a:p>
            <a:r>
              <a:rPr lang="en-GB" dirty="0"/>
              <a:t>Osteoporosis risk</a:t>
            </a:r>
          </a:p>
          <a:p>
            <a:endParaRPr lang="en-GB" dirty="0"/>
          </a:p>
          <a:p>
            <a:endParaRPr lang="en-GB" dirty="0"/>
          </a:p>
        </p:txBody>
      </p:sp>
    </p:spTree>
    <p:extLst>
      <p:ext uri="{BB962C8B-B14F-4D97-AF65-F5344CB8AC3E}">
        <p14:creationId xmlns:p14="http://schemas.microsoft.com/office/powerpoint/2010/main" val="327974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type="body" idx="1"/>
          </p:nvPr>
        </p:nvSpPr>
        <p:spPr>
          <a:xfrm>
            <a:off x="685800" y="838200"/>
            <a:ext cx="7772400" cy="4876800"/>
          </a:xfrm>
        </p:spPr>
        <p:txBody>
          <a:bodyPr/>
          <a:lstStyle/>
          <a:p>
            <a:pPr>
              <a:buFontTx/>
              <a:buNone/>
              <a:defRPr/>
            </a:pPr>
            <a:r>
              <a:rPr lang="ja-JP" altLang="en-GB" sz="2800" dirty="0">
                <a:latin typeface="Arial"/>
                <a:cs typeface="+mn-cs"/>
              </a:rPr>
              <a:t>‘</a:t>
            </a:r>
            <a:r>
              <a:rPr lang="en-GB" sz="2800" dirty="0">
                <a:cs typeface="+mn-cs"/>
              </a:rPr>
              <a:t>At the core of geriatric medicine as a specialty is the recognition that older people with serious medical problems do not present in a textbook fashion, but with falls…yet are perceived as in need of social care. This misperception leads to a prosthetic approach, replacing those tasks they cannot do themselves rather than making a </a:t>
            </a:r>
            <a:r>
              <a:rPr lang="en-GB" sz="2800" u="sng" dirty="0">
                <a:cs typeface="+mn-cs"/>
              </a:rPr>
              <a:t>medical diagnosis</a:t>
            </a:r>
            <a:r>
              <a:rPr lang="en-GB" sz="2800" dirty="0">
                <a:cs typeface="+mn-cs"/>
              </a:rPr>
              <a:t>. Thus the opportunity for treatment and rehabilitation is lost, a major criticism of some current services for older people</a:t>
            </a:r>
            <a:r>
              <a:rPr lang="ja-JP" altLang="en-GB" sz="2800" dirty="0">
                <a:latin typeface="Arial"/>
                <a:cs typeface="+mn-cs"/>
              </a:rPr>
              <a:t>’</a:t>
            </a:r>
            <a:r>
              <a:rPr lang="en-GB" sz="2800" dirty="0">
                <a:cs typeface="+mn-cs"/>
              </a:rPr>
              <a:t>.</a:t>
            </a:r>
          </a:p>
        </p:txBody>
      </p:sp>
      <p:sp>
        <p:nvSpPr>
          <p:cNvPr id="51204" name="Text Box 4"/>
          <p:cNvSpPr txBox="1">
            <a:spLocks noChangeArrowheads="1"/>
          </p:cNvSpPr>
          <p:nvPr/>
        </p:nvSpPr>
        <p:spPr bwMode="auto">
          <a:xfrm>
            <a:off x="2267744" y="5877272"/>
            <a:ext cx="64008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2000" dirty="0">
                <a:solidFill>
                  <a:srgbClr val="1F497D"/>
                </a:solidFill>
                <a:latin typeface="Arial" charset="0"/>
                <a:cs typeface="+mn-cs"/>
              </a:rPr>
              <a:t>RCP/BGS role of the specialist in Intermediate Care</a:t>
            </a:r>
            <a:endParaRPr lang="en-GB" dirty="0">
              <a:solidFill>
                <a:srgbClr val="1F497D"/>
              </a:solidFill>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Multi-factorial interventions</a:t>
            </a:r>
          </a:p>
        </p:txBody>
      </p:sp>
      <p:sp>
        <p:nvSpPr>
          <p:cNvPr id="3" name="Content Placeholder 2"/>
          <p:cNvSpPr>
            <a:spLocks noGrp="1"/>
          </p:cNvSpPr>
          <p:nvPr>
            <p:ph idx="1"/>
          </p:nvPr>
        </p:nvSpPr>
        <p:spPr/>
        <p:txBody>
          <a:bodyPr/>
          <a:lstStyle/>
          <a:p>
            <a:r>
              <a:rPr lang="en-GB" dirty="0"/>
              <a:t>Strength and balance training</a:t>
            </a:r>
          </a:p>
          <a:p>
            <a:r>
              <a:rPr lang="en-GB" dirty="0"/>
              <a:t>Vision assessment and referral</a:t>
            </a:r>
          </a:p>
          <a:p>
            <a:pPr lvl="1"/>
            <a:r>
              <a:rPr lang="en-GB" dirty="0"/>
              <a:t>Bifocals</a:t>
            </a:r>
          </a:p>
          <a:p>
            <a:r>
              <a:rPr lang="en-GB" dirty="0"/>
              <a:t>Medication review / modification</a:t>
            </a:r>
          </a:p>
          <a:p>
            <a:r>
              <a:rPr lang="en-GB" dirty="0"/>
              <a:t>Home hazard assessment and intervention</a:t>
            </a:r>
          </a:p>
          <a:p>
            <a:r>
              <a:rPr lang="en-GB" dirty="0"/>
              <a:t>Education</a:t>
            </a:r>
          </a:p>
        </p:txBody>
      </p:sp>
    </p:spTree>
    <p:extLst>
      <p:ext uri="{BB962C8B-B14F-4D97-AF65-F5344CB8AC3E}">
        <p14:creationId xmlns:p14="http://schemas.microsoft.com/office/powerpoint/2010/main" val="27187398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333375"/>
            <a:ext cx="6610350" cy="6134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ctrTitle"/>
          </p:nvPr>
        </p:nvSpPr>
        <p:spPr>
          <a:xfrm>
            <a:off x="2896461" y="2770014"/>
            <a:ext cx="4084638" cy="1143000"/>
          </a:xfrm>
        </p:spPr>
        <p:txBody>
          <a:bodyPr rtlCol="0">
            <a:normAutofit/>
          </a:bodyPr>
          <a:lstStyle/>
          <a:p>
            <a:pPr eaLnBrk="1" fontAlgn="auto" hangingPunct="1">
              <a:spcAft>
                <a:spcPts val="0"/>
              </a:spcAft>
              <a:defRPr/>
            </a:pPr>
            <a:r>
              <a:rPr lang="en-GB" sz="4800" dirty="0"/>
              <a:t>Any questions?</a:t>
            </a:r>
          </a:p>
        </p:txBody>
      </p:sp>
      <p:graphicFrame>
        <p:nvGraphicFramePr>
          <p:cNvPr id="1056" name="Object 32"/>
          <p:cNvGraphicFramePr>
            <a:graphicFrameLocks noChangeAspect="1"/>
          </p:cNvGraphicFramePr>
          <p:nvPr>
            <p:extLst>
              <p:ext uri="{D42A27DB-BD31-4B8C-83A1-F6EECF244321}">
                <p14:modId xmlns:p14="http://schemas.microsoft.com/office/powerpoint/2010/main" val="3951156168"/>
              </p:ext>
            </p:extLst>
          </p:nvPr>
        </p:nvGraphicFramePr>
        <p:xfrm>
          <a:off x="1713831" y="1412875"/>
          <a:ext cx="1295400" cy="3933825"/>
        </p:xfrm>
        <a:graphic>
          <a:graphicData uri="http://schemas.openxmlformats.org/presentationml/2006/ole">
            <mc:AlternateContent xmlns:mc="http://schemas.openxmlformats.org/markup-compatibility/2006">
              <mc:Choice xmlns:v="urn:schemas-microsoft-com:vml" Requires="v">
                <p:oleObj name="Clip" r:id="rId4" imgW="1296504" imgH="3933687" progId="">
                  <p:embed/>
                </p:oleObj>
              </mc:Choice>
              <mc:Fallback>
                <p:oleObj name="Clip" r:id="rId4" imgW="1296504" imgH="3933687"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3831" y="1412875"/>
                        <a:ext cx="1295400" cy="39338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custDataLst>
      <p:tags r:id="rId1"/>
    </p:custDataLst>
    <p:extLst>
      <p:ext uri="{BB962C8B-B14F-4D97-AF65-F5344CB8AC3E}">
        <p14:creationId xmlns:p14="http://schemas.microsoft.com/office/powerpoint/2010/main" val="157581552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609600" y="304800"/>
            <a:ext cx="7772400" cy="838200"/>
          </a:xfrm>
        </p:spPr>
        <p:txBody>
          <a:bodyPr/>
          <a:lstStyle/>
          <a:p>
            <a:pPr>
              <a:defRPr/>
            </a:pPr>
            <a:r>
              <a:rPr lang="en-GB">
                <a:cs typeface="+mj-cs"/>
              </a:rPr>
              <a:t>Further resources</a:t>
            </a:r>
          </a:p>
        </p:txBody>
      </p:sp>
      <p:sp>
        <p:nvSpPr>
          <p:cNvPr id="72707" name="Rectangle 3"/>
          <p:cNvSpPr>
            <a:spLocks noGrp="1" noChangeArrowheads="1"/>
          </p:cNvSpPr>
          <p:nvPr>
            <p:ph type="body" idx="1"/>
          </p:nvPr>
        </p:nvSpPr>
        <p:spPr>
          <a:xfrm>
            <a:off x="684213" y="1837137"/>
            <a:ext cx="7772400" cy="2978900"/>
          </a:xfrm>
        </p:spPr>
        <p:txBody>
          <a:bodyPr/>
          <a:lstStyle/>
          <a:p>
            <a:pPr>
              <a:defRPr/>
            </a:pPr>
            <a:r>
              <a:rPr lang="en-GB" sz="2800" dirty="0">
                <a:cs typeface="+mn-cs"/>
              </a:rPr>
              <a:t>NICE guideline</a:t>
            </a:r>
          </a:p>
          <a:p>
            <a:pPr>
              <a:defRPr/>
            </a:pPr>
            <a:r>
              <a:rPr lang="en-GB" sz="2800" dirty="0">
                <a:cs typeface="+mn-cs"/>
              </a:rPr>
              <a:t>AGS/BGS/AAOS guidelines for the prevention of falls in older persons. JAGS 2001; 49: 664 – 72</a:t>
            </a:r>
          </a:p>
          <a:p>
            <a:pPr>
              <a:defRPr/>
            </a:pPr>
            <a:r>
              <a:rPr lang="en-GB" sz="2800" dirty="0">
                <a:cs typeface="+mn-cs"/>
              </a:rPr>
              <a:t>Lord SR, Sherrington C and </a:t>
            </a:r>
            <a:r>
              <a:rPr lang="en-GB" sz="2800" dirty="0" err="1">
                <a:cs typeface="+mn-cs"/>
              </a:rPr>
              <a:t>Menz</a:t>
            </a:r>
            <a:r>
              <a:rPr lang="en-GB" sz="2800" dirty="0">
                <a:cs typeface="+mn-cs"/>
              </a:rPr>
              <a:t> HB. Falls in older people. Cambridge University Press 2001</a:t>
            </a:r>
            <a:endParaRPr lang="en-GB" dirty="0">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Scenario</a:t>
            </a:r>
          </a:p>
        </p:txBody>
      </p:sp>
      <p:sp>
        <p:nvSpPr>
          <p:cNvPr id="3" name="Content Placeholder 2"/>
          <p:cNvSpPr>
            <a:spLocks noGrp="1"/>
          </p:cNvSpPr>
          <p:nvPr>
            <p:ph idx="1"/>
          </p:nvPr>
        </p:nvSpPr>
        <p:spPr>
          <a:xfrm>
            <a:off x="465248" y="1252522"/>
            <a:ext cx="8229600" cy="4904242"/>
          </a:xfrm>
        </p:spPr>
        <p:txBody>
          <a:bodyPr>
            <a:normAutofit fontScale="92500" lnSpcReduction="20000"/>
          </a:bodyPr>
          <a:lstStyle/>
          <a:p>
            <a:pPr marL="0" indent="0">
              <a:buNone/>
            </a:pPr>
            <a:r>
              <a:rPr lang="en-GB" dirty="0"/>
              <a:t>A 70-year-old woman was admitted to the Acute Medical Unit following a fall at home. She said she lost her balance while rushing to the telephone. She has had 6 falls in the last 12 months, sustaining a Colles’ fracture last time. She stated her balance does not seem quite right. </a:t>
            </a:r>
          </a:p>
          <a:p>
            <a:pPr marL="0" indent="0">
              <a:buNone/>
            </a:pPr>
            <a:r>
              <a:rPr lang="en-GB" dirty="0"/>
              <a:t>Her only PMH was hypertension and OA and she was taking bendroflumethiazide, amlodipine and amitriptyline.</a:t>
            </a:r>
          </a:p>
          <a:p>
            <a:pPr marL="0" indent="0">
              <a:buNone/>
            </a:pPr>
            <a:r>
              <a:rPr lang="en-GB" dirty="0"/>
              <a:t>Her vital signs, blood results and 12-lead ECG were normal.</a:t>
            </a:r>
          </a:p>
          <a:p>
            <a:pPr marL="0" indent="0">
              <a:buNone/>
            </a:pPr>
            <a:r>
              <a:rPr lang="en-GB" dirty="0"/>
              <a:t>She was waiting to see the therapy team.</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4015546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72156"/>
            <a:ext cx="7772400" cy="2615047"/>
          </a:xfrm>
        </p:spPr>
        <p:txBody>
          <a:bodyPr>
            <a:normAutofit/>
          </a:bodyPr>
          <a:lstStyle/>
          <a:p>
            <a:r>
              <a:rPr lang="en-GB" dirty="0"/>
              <a:t>In small groups </a:t>
            </a:r>
            <a:br>
              <a:rPr lang="en-GB" dirty="0"/>
            </a:br>
            <a:r>
              <a:rPr lang="en-GB" sz="2800" dirty="0"/>
              <a:t>– how would you assess this patient from a medical point of view?</a:t>
            </a:r>
          </a:p>
        </p:txBody>
      </p:sp>
      <p:pic>
        <p:nvPicPr>
          <p:cNvPr id="3" name="Content Placeholder 3" descr="team.jpg"/>
          <p:cNvPicPr>
            <a:picLocks noChangeAspect="1"/>
          </p:cNvPicPr>
          <p:nvPr/>
        </p:nvPicPr>
        <p:blipFill rotWithShape="1">
          <a:blip r:embed="rId3">
            <a:extLst>
              <a:ext uri="{28A0092B-C50C-407E-A947-70E740481C1C}">
                <a14:useLocalDpi xmlns:a14="http://schemas.microsoft.com/office/drawing/2010/main" val="0"/>
              </a:ext>
            </a:extLst>
          </a:blip>
          <a:srcRect l="-1131" r="186"/>
          <a:stretch/>
        </p:blipFill>
        <p:spPr>
          <a:xfrm>
            <a:off x="2839997" y="2587449"/>
            <a:ext cx="3280991" cy="3250305"/>
          </a:xfrm>
          <a:prstGeom prst="rect">
            <a:avLst/>
          </a:prstGeom>
        </p:spPr>
      </p:pic>
    </p:spTree>
    <p:extLst>
      <p:ext uri="{BB962C8B-B14F-4D97-AF65-F5344CB8AC3E}">
        <p14:creationId xmlns:p14="http://schemas.microsoft.com/office/powerpoint/2010/main" val="3860100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defRPr/>
            </a:pPr>
            <a:r>
              <a:rPr lang="en-GB">
                <a:cs typeface="+mj-cs"/>
              </a:rPr>
              <a:t>Why are falls important?</a:t>
            </a:r>
          </a:p>
        </p:txBody>
      </p:sp>
      <p:sp>
        <p:nvSpPr>
          <p:cNvPr id="27651" name="Rectangle 3"/>
          <p:cNvSpPr>
            <a:spLocks noGrp="1" noChangeArrowheads="1"/>
          </p:cNvSpPr>
          <p:nvPr>
            <p:ph type="body" idx="1"/>
          </p:nvPr>
        </p:nvSpPr>
        <p:spPr>
          <a:xfrm>
            <a:off x="755650" y="1844675"/>
            <a:ext cx="7772400" cy="4038600"/>
          </a:xfrm>
        </p:spPr>
        <p:txBody>
          <a:bodyPr/>
          <a:lstStyle/>
          <a:p>
            <a:pPr>
              <a:defRPr/>
            </a:pPr>
            <a:r>
              <a:rPr lang="en-GB" sz="2800" dirty="0">
                <a:cs typeface="+mn-cs"/>
              </a:rPr>
              <a:t>One third of over 65s, and half of </a:t>
            </a:r>
            <a:r>
              <a:rPr lang="en-GB" sz="2800" dirty="0"/>
              <a:t>over 80s fall each year</a:t>
            </a:r>
            <a:endParaRPr lang="en-GB" sz="2800" dirty="0">
              <a:cs typeface="+mn-cs"/>
            </a:endParaRPr>
          </a:p>
          <a:p>
            <a:pPr>
              <a:defRPr/>
            </a:pPr>
            <a:r>
              <a:rPr lang="en-US" sz="2800" dirty="0">
                <a:cs typeface="+mn-cs"/>
              </a:rPr>
              <a:t>In 1999 there were 647,721 A&amp;E attendances and 204,424 admissions for fall-related injuries</a:t>
            </a:r>
          </a:p>
          <a:p>
            <a:pPr>
              <a:defRPr/>
            </a:pPr>
            <a:r>
              <a:rPr lang="en-US" sz="2800" dirty="0">
                <a:cs typeface="+mn-cs"/>
              </a:rPr>
              <a:t>Estimated cost £2.3 </a:t>
            </a:r>
            <a:r>
              <a:rPr lang="en-US" sz="2800" dirty="0"/>
              <a:t>b</a:t>
            </a:r>
            <a:r>
              <a:rPr lang="en-US" sz="2800" dirty="0">
                <a:cs typeface="+mn-cs"/>
              </a:rPr>
              <a:t>illion a year </a:t>
            </a:r>
            <a:r>
              <a:rPr lang="en-US" sz="2000" dirty="0">
                <a:cs typeface="+mn-cs"/>
              </a:rPr>
              <a:t>(NICE, 2013)</a:t>
            </a:r>
          </a:p>
          <a:p>
            <a:pPr>
              <a:defRPr/>
            </a:pPr>
            <a:r>
              <a:rPr lang="en-US" sz="2800" dirty="0">
                <a:cs typeface="+mn-cs"/>
              </a:rPr>
              <a:t>Osteoporotic hip fracture - up to 14,000 deaths annually in UK</a:t>
            </a:r>
            <a:endParaRPr lang="en-GB" sz="2800" dirty="0">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395288" y="333375"/>
            <a:ext cx="7772400" cy="838200"/>
          </a:xfrm>
        </p:spPr>
        <p:txBody>
          <a:bodyPr/>
          <a:lstStyle/>
          <a:p>
            <a:pPr>
              <a:defRPr/>
            </a:pPr>
            <a:r>
              <a:rPr lang="en-GB">
                <a:cs typeface="+mj-cs"/>
              </a:rPr>
              <a:t>Balance</a:t>
            </a:r>
          </a:p>
        </p:txBody>
      </p:sp>
      <p:pic>
        <p:nvPicPr>
          <p:cNvPr id="27650" name="Picture 3" descr="MCHM00350_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113" y="2133600"/>
            <a:ext cx="2068512" cy="236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51" name="Picture 4" descr="MCj0403893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6200" y="1052512"/>
            <a:ext cx="1182687" cy="1223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52" name="Picture 5" descr="MCHM00383_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163" y="1125538"/>
            <a:ext cx="2076450" cy="145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53" name="Picture 6" descr="inner_ea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888" y="2565400"/>
            <a:ext cx="2736850" cy="189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54" name="Picture 7" descr="MCj029350200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7313" y="4652963"/>
            <a:ext cx="1517650" cy="181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55" name="Picture 8" descr="MCj039748400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3800" y="5013325"/>
            <a:ext cx="1825625" cy="1566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56" name="Picture 9" descr="vest_ocu"/>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288" y="2852738"/>
            <a:ext cx="1690687" cy="2592387"/>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82954" name="Line 10"/>
          <p:cNvSpPr>
            <a:spLocks noChangeShapeType="1"/>
          </p:cNvSpPr>
          <p:nvPr/>
        </p:nvSpPr>
        <p:spPr bwMode="auto">
          <a:xfrm>
            <a:off x="2627313" y="2276474"/>
            <a:ext cx="649287" cy="36036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82955" name="Line 11"/>
          <p:cNvSpPr>
            <a:spLocks noChangeShapeType="1"/>
          </p:cNvSpPr>
          <p:nvPr/>
        </p:nvSpPr>
        <p:spPr bwMode="auto">
          <a:xfrm flipH="1">
            <a:off x="5127624" y="3496232"/>
            <a:ext cx="816967"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82956" name="Line 12"/>
          <p:cNvSpPr>
            <a:spLocks noChangeShapeType="1"/>
          </p:cNvSpPr>
          <p:nvPr/>
        </p:nvSpPr>
        <p:spPr bwMode="auto">
          <a:xfrm flipH="1">
            <a:off x="4716463" y="2024857"/>
            <a:ext cx="574675" cy="360362"/>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82957" name="Line 13"/>
          <p:cNvSpPr>
            <a:spLocks noChangeShapeType="1"/>
          </p:cNvSpPr>
          <p:nvPr/>
        </p:nvSpPr>
        <p:spPr bwMode="auto">
          <a:xfrm flipH="1">
            <a:off x="2268538" y="3860800"/>
            <a:ext cx="719137" cy="2159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82958" name="Line 14"/>
          <p:cNvSpPr>
            <a:spLocks noChangeShapeType="1"/>
          </p:cNvSpPr>
          <p:nvPr/>
        </p:nvSpPr>
        <p:spPr bwMode="auto">
          <a:xfrm>
            <a:off x="4932363" y="4292600"/>
            <a:ext cx="720725" cy="50323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82959" name="Line 15"/>
          <p:cNvSpPr>
            <a:spLocks noChangeShapeType="1"/>
          </p:cNvSpPr>
          <p:nvPr/>
        </p:nvSpPr>
        <p:spPr bwMode="auto">
          <a:xfrm flipH="1">
            <a:off x="3851275" y="4508500"/>
            <a:ext cx="73025" cy="36036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82960" name="Text Box 16"/>
          <p:cNvSpPr txBox="1">
            <a:spLocks noChangeArrowheads="1"/>
          </p:cNvSpPr>
          <p:nvPr/>
        </p:nvSpPr>
        <p:spPr bwMode="auto">
          <a:xfrm>
            <a:off x="501012" y="2408238"/>
            <a:ext cx="86518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dirty="0">
                <a:latin typeface="Arial" charset="0"/>
                <a:cs typeface="+mn-cs"/>
              </a:rPr>
              <a:t>VOR</a:t>
            </a:r>
          </a:p>
        </p:txBody>
      </p:sp>
      <p:sp>
        <p:nvSpPr>
          <p:cNvPr id="82961" name="Text Box 17"/>
          <p:cNvSpPr txBox="1">
            <a:spLocks noChangeArrowheads="1"/>
          </p:cNvSpPr>
          <p:nvPr/>
        </p:nvSpPr>
        <p:spPr bwMode="auto">
          <a:xfrm>
            <a:off x="1727994" y="5973763"/>
            <a:ext cx="165576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a:latin typeface="Arial" charset="0"/>
                <a:cs typeface="+mn-cs"/>
              </a:rPr>
              <a:t>perception</a:t>
            </a:r>
          </a:p>
        </p:txBody>
      </p:sp>
      <p:sp>
        <p:nvSpPr>
          <p:cNvPr id="82962" name="Text Box 18"/>
          <p:cNvSpPr txBox="1">
            <a:spLocks noChangeArrowheads="1"/>
          </p:cNvSpPr>
          <p:nvPr/>
        </p:nvSpPr>
        <p:spPr bwMode="auto">
          <a:xfrm>
            <a:off x="6948488" y="5937250"/>
            <a:ext cx="1944687"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dirty="0">
                <a:latin typeface="Arial" charset="0"/>
                <a:cs typeface="+mn-cs"/>
              </a:rPr>
              <a:t>posture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2" name="Rectangle 4"/>
          <p:cNvSpPr>
            <a:spLocks noGrp="1" noChangeArrowheads="1"/>
          </p:cNvSpPr>
          <p:nvPr>
            <p:ph type="title"/>
          </p:nvPr>
        </p:nvSpPr>
        <p:spPr/>
        <p:txBody>
          <a:bodyPr/>
          <a:lstStyle/>
          <a:p>
            <a:pPr>
              <a:defRPr/>
            </a:pPr>
            <a:r>
              <a:rPr lang="en-GB" sz="3200">
                <a:cs typeface="+mj-cs"/>
              </a:rPr>
              <a:t>Stairs with a swirly-patterned carpet</a:t>
            </a:r>
          </a:p>
        </p:txBody>
      </p:sp>
      <p:pic>
        <p:nvPicPr>
          <p:cNvPr id="99334" name="Picture 6" descr="swirly patterned carpet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857500" y="1524000"/>
            <a:ext cx="3429000" cy="45720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3733800" y="457200"/>
            <a:ext cx="1447800" cy="538163"/>
          </a:xfrm>
          <a:prstGeom prst="rect">
            <a:avLst/>
          </a:prstGeom>
          <a:noFill/>
          <a:ln w="19050">
            <a:solidFill>
              <a:srgbClr val="4F81BD"/>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GB" sz="2800" b="1">
                <a:solidFill>
                  <a:schemeClr val="tx2"/>
                </a:solidFill>
                <a:latin typeface="Arial" charset="0"/>
                <a:cs typeface="+mn-cs"/>
              </a:rPr>
              <a:t>FALLS</a:t>
            </a:r>
            <a:endParaRPr lang="en-GB">
              <a:solidFill>
                <a:schemeClr val="tx2"/>
              </a:solidFill>
              <a:cs typeface="+mn-cs"/>
            </a:endParaRPr>
          </a:p>
        </p:txBody>
      </p:sp>
      <p:sp>
        <p:nvSpPr>
          <p:cNvPr id="69635" name="Line 3"/>
          <p:cNvSpPr>
            <a:spLocks noChangeShapeType="1"/>
          </p:cNvSpPr>
          <p:nvPr/>
        </p:nvSpPr>
        <p:spPr bwMode="auto">
          <a:xfrm>
            <a:off x="4495800" y="990600"/>
            <a:ext cx="0" cy="3810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9636" name="Line 4"/>
          <p:cNvSpPr>
            <a:spLocks noChangeShapeType="1"/>
          </p:cNvSpPr>
          <p:nvPr/>
        </p:nvSpPr>
        <p:spPr bwMode="auto">
          <a:xfrm>
            <a:off x="2667000" y="1371600"/>
            <a:ext cx="3581400" cy="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9637" name="Line 5"/>
          <p:cNvSpPr>
            <a:spLocks noChangeShapeType="1"/>
          </p:cNvSpPr>
          <p:nvPr/>
        </p:nvSpPr>
        <p:spPr bwMode="auto">
          <a:xfrm>
            <a:off x="2667000" y="1371600"/>
            <a:ext cx="0" cy="3810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9638" name="Line 6"/>
          <p:cNvSpPr>
            <a:spLocks noChangeShapeType="1"/>
          </p:cNvSpPr>
          <p:nvPr/>
        </p:nvSpPr>
        <p:spPr bwMode="auto">
          <a:xfrm>
            <a:off x="4495800" y="1371600"/>
            <a:ext cx="0" cy="3810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9639" name="Line 7"/>
          <p:cNvSpPr>
            <a:spLocks noChangeShapeType="1"/>
          </p:cNvSpPr>
          <p:nvPr/>
        </p:nvSpPr>
        <p:spPr bwMode="auto">
          <a:xfrm>
            <a:off x="6248400" y="1371600"/>
            <a:ext cx="0" cy="38100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9640" name="Text Box 8"/>
          <p:cNvSpPr txBox="1">
            <a:spLocks noChangeArrowheads="1"/>
          </p:cNvSpPr>
          <p:nvPr/>
        </p:nvSpPr>
        <p:spPr bwMode="auto">
          <a:xfrm>
            <a:off x="1066800" y="1828800"/>
            <a:ext cx="243840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2000" dirty="0">
                <a:latin typeface="Arial" charset="0"/>
                <a:cs typeface="+mn-cs"/>
              </a:rPr>
              <a:t>Due to acute illness</a:t>
            </a:r>
            <a:endParaRPr lang="en-GB" sz="2000" dirty="0">
              <a:cs typeface="+mn-cs"/>
            </a:endParaRPr>
          </a:p>
        </p:txBody>
      </p:sp>
      <p:sp>
        <p:nvSpPr>
          <p:cNvPr id="69641" name="Text Box 9"/>
          <p:cNvSpPr txBox="1">
            <a:spLocks noChangeArrowheads="1"/>
          </p:cNvSpPr>
          <p:nvPr/>
        </p:nvSpPr>
        <p:spPr bwMode="auto">
          <a:xfrm>
            <a:off x="3657600" y="1828800"/>
            <a:ext cx="167640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2000">
                <a:latin typeface="Arial" charset="0"/>
                <a:cs typeface="+mn-cs"/>
              </a:rPr>
              <a:t>Single fall</a:t>
            </a:r>
            <a:endParaRPr lang="en-GB" sz="2000">
              <a:cs typeface="+mn-cs"/>
            </a:endParaRPr>
          </a:p>
        </p:txBody>
      </p:sp>
      <p:sp>
        <p:nvSpPr>
          <p:cNvPr id="69642" name="Text Box 10"/>
          <p:cNvSpPr txBox="1">
            <a:spLocks noChangeArrowheads="1"/>
          </p:cNvSpPr>
          <p:nvPr/>
        </p:nvSpPr>
        <p:spPr bwMode="auto">
          <a:xfrm>
            <a:off x="5791200" y="1828800"/>
            <a:ext cx="2667000"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ja-JP" altLang="en-GB" sz="2000" dirty="0">
                <a:latin typeface="Arial"/>
                <a:cs typeface="+mn-cs"/>
              </a:rPr>
              <a:t>‘</a:t>
            </a:r>
            <a:r>
              <a:rPr lang="en-GB" sz="2000" dirty="0">
                <a:latin typeface="Arial" charset="0"/>
                <a:cs typeface="+mn-cs"/>
              </a:rPr>
              <a:t>Faller</a:t>
            </a:r>
            <a:r>
              <a:rPr lang="ja-JP" altLang="en-GB" sz="2000" dirty="0">
                <a:latin typeface="Arial"/>
                <a:cs typeface="+mn-cs"/>
              </a:rPr>
              <a:t>’</a:t>
            </a:r>
            <a:endParaRPr lang="en-GB" sz="2000" dirty="0">
              <a:latin typeface="Arial" charset="0"/>
              <a:cs typeface="+mn-cs"/>
            </a:endParaRPr>
          </a:p>
          <a:p>
            <a:pPr>
              <a:defRPr/>
            </a:pPr>
            <a:r>
              <a:rPr lang="en-GB" sz="2000" dirty="0">
                <a:latin typeface="Arial" charset="0"/>
                <a:cs typeface="+mn-cs"/>
              </a:rPr>
              <a:t>(2 or more falls)</a:t>
            </a:r>
            <a:endParaRPr lang="en-GB" sz="2000" dirty="0">
              <a:cs typeface="+mn-cs"/>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NAV" val="28"/>
</p:tagLst>
</file>

<file path=ppt/tags/tag2.xml><?xml version="1.0" encoding="utf-8"?>
<p:tagLst xmlns:a="http://schemas.openxmlformats.org/drawingml/2006/main" xmlns:r="http://schemas.openxmlformats.org/officeDocument/2006/relationships" xmlns:p="http://schemas.openxmlformats.org/presentationml/2006/main">
  <p:tag name="ARTICULATE_SLIDE_NAV" val="2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Struttura predefinita">
  <a:themeElements>
    <a:clrScheme name="Struttura predefinita 8">
      <a:dk1>
        <a:srgbClr val="808080"/>
      </a:dk1>
      <a:lt1>
        <a:srgbClr val="FFFF00"/>
      </a:lt1>
      <a:dk2>
        <a:srgbClr val="003366"/>
      </a:dk2>
      <a:lt2>
        <a:srgbClr val="FFFF00"/>
      </a:lt2>
      <a:accent1>
        <a:srgbClr val="00CC99"/>
      </a:accent1>
      <a:accent2>
        <a:srgbClr val="FFCC00"/>
      </a:accent2>
      <a:accent3>
        <a:srgbClr val="AAADB8"/>
      </a:accent3>
      <a:accent4>
        <a:srgbClr val="DADA00"/>
      </a:accent4>
      <a:accent5>
        <a:srgbClr val="AAE2CA"/>
      </a:accent5>
      <a:accent6>
        <a:srgbClr val="E7B900"/>
      </a:accent6>
      <a:hlink>
        <a:srgbClr val="CCCCFF"/>
      </a:hlink>
      <a:folHlink>
        <a:srgbClr val="B2B2B2"/>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6350" cap="flat" cmpd="sng" algn="ctr">
          <a:solidFill>
            <a:srgbClr val="B2B2B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6350" cap="flat" cmpd="sng" algn="ctr">
          <a:solidFill>
            <a:srgbClr val="B2B2B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8">
        <a:dk1>
          <a:srgbClr val="808080"/>
        </a:dk1>
        <a:lt1>
          <a:srgbClr val="FFFF00"/>
        </a:lt1>
        <a:dk2>
          <a:srgbClr val="003366"/>
        </a:dk2>
        <a:lt2>
          <a:srgbClr val="FFFF00"/>
        </a:lt2>
        <a:accent1>
          <a:srgbClr val="00CC99"/>
        </a:accent1>
        <a:accent2>
          <a:srgbClr val="FFCC00"/>
        </a:accent2>
        <a:accent3>
          <a:srgbClr val="AAADB8"/>
        </a:accent3>
        <a:accent4>
          <a:srgbClr val="DADA00"/>
        </a:accent4>
        <a:accent5>
          <a:srgbClr val="AAE2CA"/>
        </a:accent5>
        <a:accent6>
          <a:srgbClr val="E7B900"/>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7117</TotalTime>
  <Words>1693</Words>
  <Application>Microsoft Macintosh PowerPoint</Application>
  <PresentationFormat>On-screen Show (4:3)</PresentationFormat>
  <Paragraphs>186</Paragraphs>
  <Slides>33</Slides>
  <Notes>15</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2</vt:i4>
      </vt:variant>
      <vt:variant>
        <vt:lpstr>Slide Titles</vt:lpstr>
      </vt:variant>
      <vt:variant>
        <vt:i4>33</vt:i4>
      </vt:variant>
    </vt:vector>
  </HeadingPairs>
  <TitlesOfParts>
    <vt:vector size="41" baseType="lpstr">
      <vt:lpstr>Arial</vt:lpstr>
      <vt:lpstr>Calibri</vt:lpstr>
      <vt:lpstr>Lucida Sans</vt:lpstr>
      <vt:lpstr>Times New Roman</vt:lpstr>
      <vt:lpstr>Office Theme</vt:lpstr>
      <vt:lpstr>1_Struttura predefinita</vt:lpstr>
      <vt:lpstr>Chart</vt:lpstr>
      <vt:lpstr>Clip</vt:lpstr>
      <vt:lpstr>Falls in older people</vt:lpstr>
      <vt:lpstr>Learning objectives </vt:lpstr>
      <vt:lpstr>PowerPoint Presentation</vt:lpstr>
      <vt:lpstr>Scenario</vt:lpstr>
      <vt:lpstr>In small groups  – how would you assess this patient from a medical point of view?</vt:lpstr>
      <vt:lpstr>Why are falls important?</vt:lpstr>
      <vt:lpstr>Balance</vt:lpstr>
      <vt:lpstr>Stairs with a swirly-patterned carpet</vt:lpstr>
      <vt:lpstr>PowerPoint Presentation</vt:lpstr>
      <vt:lpstr>PowerPoint Presentation</vt:lpstr>
      <vt:lpstr>PowerPoint Presentation</vt:lpstr>
      <vt:lpstr>PowerPoint Presentation</vt:lpstr>
      <vt:lpstr>PowerPoint Presentation</vt:lpstr>
      <vt:lpstr>What tests should I do in an older person who has fallen?</vt:lpstr>
      <vt:lpstr>When to admit a patient who has fallen</vt:lpstr>
      <vt:lpstr>Assessment of recurrent fallers by doctors</vt:lpstr>
      <vt:lpstr>Any questions at this point?</vt:lpstr>
      <vt:lpstr>Dizziness and ‘unexplained falls’</vt:lpstr>
      <vt:lpstr>Simplified dizzy tree</vt:lpstr>
      <vt:lpstr>Poor vestibular compensation</vt:lpstr>
      <vt:lpstr>Causes of decompensation</vt:lpstr>
      <vt:lpstr>Benign Paroxysmal Positional Vertigo</vt:lpstr>
      <vt:lpstr>BP responses in different types of syncope</vt:lpstr>
      <vt:lpstr>PowerPoint Presentation</vt:lpstr>
      <vt:lpstr>PowerPoint Presentation</vt:lpstr>
      <vt:lpstr>PowerPoint Presentation</vt:lpstr>
      <vt:lpstr>Summary of NICE Guidelines </vt:lpstr>
      <vt:lpstr>Prevention</vt:lpstr>
      <vt:lpstr>Multi-factorial assessment</vt:lpstr>
      <vt:lpstr>Multi-factorial interventions</vt:lpstr>
      <vt:lpstr>PowerPoint Presentation</vt:lpstr>
      <vt:lpstr>Any questions?</vt:lpstr>
      <vt:lpstr>Further resources</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Nicola Cooper</dc:creator>
  <cp:lastModifiedBy>Nicola Cooper</cp:lastModifiedBy>
  <cp:revision>287</cp:revision>
  <cp:lastPrinted>2015-12-15T17:59:54Z</cp:lastPrinted>
  <dcterms:created xsi:type="dcterms:W3CDTF">2013-03-23T11:23:04Z</dcterms:created>
  <dcterms:modified xsi:type="dcterms:W3CDTF">2023-07-29T10:35:38Z</dcterms:modified>
</cp:coreProperties>
</file>