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emf" ContentType="image/x-emf"/>
  <Default Extension="tiff" ContentType="image/tiff"/>
  <Default Extension="rels" ContentType="application/vnd.openxmlformats-package.relationships+xml"/>
  <Default Extension="vml" ContentType="application/vnd.openxmlformats-officedocument.vmlDrawing"/>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tags/tag4.xml" ContentType="application/vnd.openxmlformats-officedocument.presentationml.tags+xml"/>
  <Override PartName="/ppt/notesSlides/notesSlide41.xml" ContentType="application/vnd.openxmlformats-officedocument.presentationml.notesSlide+xml"/>
  <Override PartName="/ppt/tags/tag5.xml" ContentType="application/vnd.openxmlformats-officedocument.presentationml.tags+xml"/>
  <Override PartName="/ppt/notesSlides/notesSlide42.xml" ContentType="application/vnd.openxmlformats-officedocument.presentationml.notesSlide+xml"/>
  <Override PartName="/ppt/tags/tag6.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7.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handoutMasterIdLst>
    <p:handoutMasterId r:id="rId73"/>
  </p:handoutMasterIdLst>
  <p:sldIdLst>
    <p:sldId id="404" r:id="rId2"/>
    <p:sldId id="376" r:id="rId3"/>
    <p:sldId id="572" r:id="rId4"/>
    <p:sldId id="573" r:id="rId5"/>
    <p:sldId id="439" r:id="rId6"/>
    <p:sldId id="531" r:id="rId7"/>
    <p:sldId id="533" r:id="rId8"/>
    <p:sldId id="539" r:id="rId9"/>
    <p:sldId id="537" r:id="rId10"/>
    <p:sldId id="556" r:id="rId11"/>
    <p:sldId id="468" r:id="rId12"/>
    <p:sldId id="469" r:id="rId13"/>
    <p:sldId id="569" r:id="rId14"/>
    <p:sldId id="541" r:id="rId15"/>
    <p:sldId id="480" r:id="rId16"/>
    <p:sldId id="482" r:id="rId17"/>
    <p:sldId id="483" r:id="rId18"/>
    <p:sldId id="484" r:id="rId19"/>
    <p:sldId id="485" r:id="rId20"/>
    <p:sldId id="487" r:id="rId21"/>
    <p:sldId id="553" r:id="rId22"/>
    <p:sldId id="574" r:id="rId23"/>
    <p:sldId id="571" r:id="rId24"/>
    <p:sldId id="575" r:id="rId25"/>
    <p:sldId id="576" r:id="rId26"/>
    <p:sldId id="577" r:id="rId27"/>
    <p:sldId id="578" r:id="rId28"/>
    <p:sldId id="579" r:id="rId29"/>
    <p:sldId id="552" r:id="rId30"/>
    <p:sldId id="563" r:id="rId31"/>
    <p:sldId id="581" r:id="rId32"/>
    <p:sldId id="580" r:id="rId33"/>
    <p:sldId id="582" r:id="rId34"/>
    <p:sldId id="583" r:id="rId35"/>
    <p:sldId id="405" r:id="rId36"/>
    <p:sldId id="471" r:id="rId37"/>
    <p:sldId id="410" r:id="rId38"/>
    <p:sldId id="559" r:id="rId39"/>
    <p:sldId id="594" r:id="rId40"/>
    <p:sldId id="545" r:id="rId41"/>
    <p:sldId id="400" r:id="rId42"/>
    <p:sldId id="437" r:id="rId43"/>
    <p:sldId id="544" r:id="rId44"/>
    <p:sldId id="585" r:id="rId45"/>
    <p:sldId id="558" r:id="rId46"/>
    <p:sldId id="543" r:id="rId47"/>
    <p:sldId id="586" r:id="rId48"/>
    <p:sldId id="560" r:id="rId49"/>
    <p:sldId id="588" r:id="rId50"/>
    <p:sldId id="557" r:id="rId51"/>
    <p:sldId id="495" r:id="rId52"/>
    <p:sldId id="591" r:id="rId53"/>
    <p:sldId id="589" r:id="rId54"/>
    <p:sldId id="590" r:id="rId55"/>
    <p:sldId id="564" r:id="rId56"/>
    <p:sldId id="555" r:id="rId57"/>
    <p:sldId id="551" r:id="rId58"/>
    <p:sldId id="442" r:id="rId59"/>
    <p:sldId id="592" r:id="rId60"/>
    <p:sldId id="412" r:id="rId61"/>
    <p:sldId id="446" r:id="rId62"/>
    <p:sldId id="431" r:id="rId63"/>
    <p:sldId id="432" r:id="rId64"/>
    <p:sldId id="422" r:id="rId65"/>
    <p:sldId id="419" r:id="rId66"/>
    <p:sldId id="426" r:id="rId67"/>
    <p:sldId id="427" r:id="rId68"/>
    <p:sldId id="518" r:id="rId69"/>
    <p:sldId id="341" r:id="rId70"/>
    <p:sldId id="593"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86"/>
    <p:restoredTop sz="82148" autoAdjust="0"/>
  </p:normalViewPr>
  <p:slideViewPr>
    <p:cSldViewPr snapToGrid="0" snapToObjects="1">
      <p:cViewPr>
        <p:scale>
          <a:sx n="85" d="100"/>
          <a:sy n="85" d="100"/>
        </p:scale>
        <p:origin x="904" y="520"/>
      </p:cViewPr>
      <p:guideLst>
        <p:guide orient="horz" pos="2160"/>
        <p:guide pos="2880"/>
      </p:guideLst>
    </p:cSldViewPr>
  </p:slideViewPr>
  <p:notesTextViewPr>
    <p:cViewPr>
      <p:scale>
        <a:sx n="100" d="100"/>
        <a:sy n="100" d="100"/>
      </p:scale>
      <p:origin x="0" y="0"/>
    </p:cViewPr>
  </p:notesTextViewPr>
  <p:sorterViewPr>
    <p:cViewPr>
      <p:scale>
        <a:sx n="123" d="100"/>
        <a:sy n="123" d="100"/>
      </p:scale>
      <p:origin x="0" y="196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handoutMaster" Target="handoutMasters/handoutMaster1.xml"/><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Users/nacooper/Documents/AIM%20SCE/control-chart-Cdiff.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nacooper/Documents/AIM%20SCE/control-chart-Cdiff.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ers/nacooper/Documents/AIM%20SCE/control-chart-Cdif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83073343402218"/>
          <c:y val="0.154633039381309"/>
          <c:w val="0.84024703618087"/>
          <c:h val="0.6751269035533"/>
        </c:manualLayout>
      </c:layout>
      <c:lineChart>
        <c:grouping val="standard"/>
        <c:varyColors val="0"/>
        <c:ser>
          <c:idx val="0"/>
          <c:order val="0"/>
          <c:tx>
            <c:strRef>
              <c:f>XbarR!$C$57</c:f>
              <c:strCache>
                <c:ptCount val="1"/>
                <c:pt idx="0">
                  <c:v>Range</c:v>
                </c:pt>
              </c:strCache>
            </c:strRef>
          </c:tx>
          <c:spPr>
            <a:ln w="22225">
              <a:solidFill>
                <a:srgbClr val="000080"/>
              </a:solidFill>
              <a:prstDash val="solid"/>
            </a:ln>
          </c:spPr>
          <c:marker>
            <c:symbol val="diamond"/>
            <c:size val="5"/>
            <c:spPr>
              <a:solidFill>
                <a:srgbClr val="000080"/>
              </a:solidFill>
              <a:ln>
                <a:solidFill>
                  <a:srgbClr val="000080"/>
                </a:solidFill>
                <a:prstDash val="solid"/>
              </a:ln>
            </c:spPr>
          </c:marker>
          <c:cat>
            <c:strRef>
              <c:f>XbarR!$A$58:$A$83</c:f>
              <c:strCache>
                <c:ptCount val="23"/>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strCache>
            </c:strRef>
          </c:cat>
          <c:val>
            <c:numRef>
              <c:f>XbarR!$C$58:$C$83</c:f>
              <c:numCache>
                <c:formatCode>General</c:formatCode>
                <c:ptCount val="26"/>
                <c:pt idx="0">
                  <c:v>2.0</c:v>
                </c:pt>
                <c:pt idx="1">
                  <c:v>4.0</c:v>
                </c:pt>
                <c:pt idx="2">
                  <c:v>3.0</c:v>
                </c:pt>
                <c:pt idx="3">
                  <c:v>6.0</c:v>
                </c:pt>
                <c:pt idx="4">
                  <c:v>4.0</c:v>
                </c:pt>
                <c:pt idx="5">
                  <c:v>2.0</c:v>
                </c:pt>
                <c:pt idx="6">
                  <c:v>5.0</c:v>
                </c:pt>
                <c:pt idx="7">
                  <c:v>3.0</c:v>
                </c:pt>
                <c:pt idx="8">
                  <c:v>2.0</c:v>
                </c:pt>
                <c:pt idx="9">
                  <c:v>4.0</c:v>
                </c:pt>
                <c:pt idx="10">
                  <c:v>5.0</c:v>
                </c:pt>
                <c:pt idx="11">
                  <c:v>3.0</c:v>
                </c:pt>
                <c:pt idx="12">
                  <c:v>2.0</c:v>
                </c:pt>
                <c:pt idx="13">
                  <c:v>4.0</c:v>
                </c:pt>
                <c:pt idx="14">
                  <c:v>2.0</c:v>
                </c:pt>
                <c:pt idx="15">
                  <c:v>3.0</c:v>
                </c:pt>
                <c:pt idx="16">
                  <c:v>5.0</c:v>
                </c:pt>
                <c:pt idx="17">
                  <c:v>4.0</c:v>
                </c:pt>
                <c:pt idx="18">
                  <c:v>5.0</c:v>
                </c:pt>
                <c:pt idx="19">
                  <c:v>4.0</c:v>
                </c:pt>
                <c:pt idx="20">
                  <c:v>4.0</c:v>
                </c:pt>
                <c:pt idx="21">
                  <c:v>7.0</c:v>
                </c:pt>
                <c:pt idx="22">
                  <c:v>8.0</c:v>
                </c:pt>
              </c:numCache>
            </c:numRef>
          </c:val>
          <c:smooth val="0"/>
          <c:extLst xmlns:c16r2="http://schemas.microsoft.com/office/drawing/2015/06/chart">
            <c:ext xmlns:c16="http://schemas.microsoft.com/office/drawing/2014/chart" uri="{C3380CC4-5D6E-409C-BE32-E72D297353CC}">
              <c16:uniqueId val="{00000000-C9E4-465F-AD4E-86F4F2597B00}"/>
            </c:ext>
          </c:extLst>
        </c:ser>
        <c:ser>
          <c:idx val="1"/>
          <c:order val="1"/>
          <c:tx>
            <c:strRef>
              <c:f>XbarR!$G$57</c:f>
              <c:strCache>
                <c:ptCount val="1"/>
                <c:pt idx="0">
                  <c:v>CL</c:v>
                </c:pt>
              </c:strCache>
            </c:strRef>
          </c:tx>
          <c:spPr>
            <a:ln w="12700">
              <a:solidFill>
                <a:srgbClr val="0000FF"/>
              </a:solidFill>
              <a:prstDash val="sysDash"/>
            </a:ln>
          </c:spPr>
          <c:marker>
            <c:symbol val="none"/>
          </c:marker>
          <c:dLbls>
            <c:dLbl>
              <c:idx val="24"/>
              <c:layout>
                <c:manualLayout>
                  <c:x val="0.03"/>
                  <c:y val="0.00282485875706204"/>
                </c:manualLayout>
              </c:layout>
              <c:tx>
                <c:rich>
                  <a:bodyPr/>
                  <a:lstStyle/>
                  <a:p>
                    <a:pPr>
                      <a:defRPr sz="1400" b="0" i="0" u="none" strike="noStrike" baseline="0">
                        <a:solidFill>
                          <a:srgbClr val="000000"/>
                        </a:solidFill>
                        <a:latin typeface="Arial"/>
                        <a:ea typeface="Arial"/>
                        <a:cs typeface="Arial"/>
                      </a:defRPr>
                    </a:pPr>
                    <a:r>
                      <a:rPr lang="en-US" sz="1400" baseline="0"/>
                      <a:t>CL</a:t>
                    </a:r>
                    <a:endParaRPr lang="en-US" sz="1400"/>
                  </a:p>
                </c:rich>
              </c:tx>
              <c:spPr>
                <a:noFill/>
                <a:ln w="25400">
                  <a:noFill/>
                </a:ln>
              </c:spPr>
              <c:showLegendKey val="0"/>
              <c:showVal val="1"/>
              <c:showCatName val="0"/>
              <c:showSerName val="1"/>
              <c:showPercent val="0"/>
              <c:showBubbleSize val="0"/>
              <c:extLst>
                <c:ext xmlns:c15="http://schemas.microsoft.com/office/drawing/2012/chart" uri="{CE6537A1-D6FC-4f65-9D91-7224C49458BB}">
                  <c15:layout>
                    <c:manualLayout>
                      <c:w val="0.0562625"/>
                      <c:h val="0.102669602740335"/>
                    </c:manualLayout>
                  </c15:layout>
                </c:ext>
              </c:extLst>
            </c:dLbl>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XbarR!$A$58:$A$83</c:f>
              <c:strCache>
                <c:ptCount val="23"/>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strCache>
            </c:strRef>
          </c:cat>
          <c:val>
            <c:numRef>
              <c:f>XbarR!$G$58:$G$83</c:f>
              <c:numCache>
                <c:formatCode>0.000</c:formatCode>
                <c:ptCount val="26"/>
                <c:pt idx="0">
                  <c:v>3.956521739130435</c:v>
                </c:pt>
                <c:pt idx="1">
                  <c:v>3.956521739130435</c:v>
                </c:pt>
                <c:pt idx="2">
                  <c:v>3.956521739130435</c:v>
                </c:pt>
                <c:pt idx="3">
                  <c:v>3.956521739130435</c:v>
                </c:pt>
                <c:pt idx="4">
                  <c:v>3.956521739130435</c:v>
                </c:pt>
                <c:pt idx="5">
                  <c:v>3.956521739130435</c:v>
                </c:pt>
                <c:pt idx="6">
                  <c:v>3.956521739130435</c:v>
                </c:pt>
                <c:pt idx="7">
                  <c:v>3.956521739130435</c:v>
                </c:pt>
                <c:pt idx="8">
                  <c:v>3.956521739130435</c:v>
                </c:pt>
                <c:pt idx="9">
                  <c:v>3.956521739130435</c:v>
                </c:pt>
                <c:pt idx="10">
                  <c:v>3.956521739130435</c:v>
                </c:pt>
                <c:pt idx="11">
                  <c:v>3.956521739130435</c:v>
                </c:pt>
                <c:pt idx="12">
                  <c:v>3.956521739130435</c:v>
                </c:pt>
                <c:pt idx="13">
                  <c:v>3.956521739130435</c:v>
                </c:pt>
                <c:pt idx="14">
                  <c:v>3.956521739130435</c:v>
                </c:pt>
                <c:pt idx="15">
                  <c:v>3.956521739130435</c:v>
                </c:pt>
                <c:pt idx="16">
                  <c:v>3.956521739130435</c:v>
                </c:pt>
                <c:pt idx="17">
                  <c:v>3.956521739130435</c:v>
                </c:pt>
                <c:pt idx="18">
                  <c:v>3.956521739130435</c:v>
                </c:pt>
                <c:pt idx="19">
                  <c:v>3.956521739130435</c:v>
                </c:pt>
                <c:pt idx="20">
                  <c:v>3.956521739130435</c:v>
                </c:pt>
                <c:pt idx="21">
                  <c:v>3.956521739130435</c:v>
                </c:pt>
                <c:pt idx="22">
                  <c:v>3.956521739130435</c:v>
                </c:pt>
                <c:pt idx="23">
                  <c:v>3.956521739130435</c:v>
                </c:pt>
                <c:pt idx="24">
                  <c:v>3.956521739130435</c:v>
                </c:pt>
              </c:numCache>
            </c:numRef>
          </c:val>
          <c:smooth val="0"/>
          <c:extLst xmlns:c16r2="http://schemas.microsoft.com/office/drawing/2015/06/chart">
            <c:ext xmlns:c16="http://schemas.microsoft.com/office/drawing/2014/chart" uri="{C3380CC4-5D6E-409C-BE32-E72D297353CC}">
              <c16:uniqueId val="{00000002-C9E4-465F-AD4E-86F4F2597B00}"/>
            </c:ext>
          </c:extLst>
        </c:ser>
        <c:ser>
          <c:idx val="2"/>
          <c:order val="2"/>
          <c:tx>
            <c:strRef>
              <c:f>XbarR!$H$57</c:f>
              <c:strCache>
                <c:ptCount val="1"/>
                <c:pt idx="0">
                  <c:v>UCL</c:v>
                </c:pt>
              </c:strCache>
            </c:strRef>
          </c:tx>
          <c:spPr>
            <a:ln w="12700">
              <a:solidFill>
                <a:srgbClr val="FF0000"/>
              </a:solidFill>
              <a:prstDash val="solid"/>
            </a:ln>
          </c:spPr>
          <c:marker>
            <c:symbol val="none"/>
          </c:marker>
          <c:dLbls>
            <c:dLbl>
              <c:idx val="24"/>
              <c:layout>
                <c:manualLayout>
                  <c:x val="0.0284022644812497"/>
                  <c:y val="0.00191005613745281"/>
                </c:manualLayout>
              </c:layout>
              <c:tx>
                <c:rich>
                  <a:bodyPr/>
                  <a:lstStyle/>
                  <a:p>
                    <a:pPr>
                      <a:defRPr sz="1400" b="0" i="0" u="none" strike="noStrike" baseline="0">
                        <a:solidFill>
                          <a:srgbClr val="000000"/>
                        </a:solidFill>
                        <a:latin typeface="Arial"/>
                        <a:ea typeface="Arial"/>
                        <a:cs typeface="Arial"/>
                      </a:defRPr>
                    </a:pPr>
                    <a:r>
                      <a:rPr lang="en-US" sz="1400"/>
                      <a:t>UCL</a:t>
                    </a:r>
                  </a:p>
                </c:rich>
              </c:tx>
              <c:spPr>
                <a:noFill/>
                <a:ln w="25400">
                  <a:noFill/>
                </a:ln>
              </c:spPr>
              <c:showLegendKey val="0"/>
              <c:showVal val="1"/>
              <c:showCatName val="0"/>
              <c:showSerName val="1"/>
              <c:showPercent val="0"/>
              <c:showBubbleSize val="0"/>
              <c:extLst>
                <c:ext xmlns:c15="http://schemas.microsoft.com/office/drawing/2012/chart" uri="{CE6537A1-D6FC-4f65-9D91-7224C49458BB}">
                  <c15:layout>
                    <c:manualLayout>
                      <c:w val="0.0635813338277796"/>
                      <c:h val="0.0537312977282807"/>
                    </c:manualLayout>
                  </c15:layout>
                </c:ext>
              </c:extLst>
            </c:dLbl>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XbarR!$A$58:$A$83</c:f>
              <c:strCache>
                <c:ptCount val="23"/>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strCache>
            </c:strRef>
          </c:cat>
          <c:val>
            <c:numRef>
              <c:f>XbarR!$H$58:$H$83</c:f>
              <c:numCache>
                <c:formatCode>0.000</c:formatCode>
                <c:ptCount val="26"/>
                <c:pt idx="0">
                  <c:v>8.36550899099032</c:v>
                </c:pt>
                <c:pt idx="1">
                  <c:v>8.36550899099032</c:v>
                </c:pt>
                <c:pt idx="2">
                  <c:v>8.36550899099032</c:v>
                </c:pt>
                <c:pt idx="3">
                  <c:v>8.36550899099032</c:v>
                </c:pt>
                <c:pt idx="4">
                  <c:v>8.36550899099032</c:v>
                </c:pt>
                <c:pt idx="5">
                  <c:v>8.36550899099032</c:v>
                </c:pt>
                <c:pt idx="6">
                  <c:v>8.36550899099032</c:v>
                </c:pt>
                <c:pt idx="7">
                  <c:v>8.36550899099032</c:v>
                </c:pt>
                <c:pt idx="8">
                  <c:v>8.36550899099032</c:v>
                </c:pt>
                <c:pt idx="9">
                  <c:v>8.36550899099032</c:v>
                </c:pt>
                <c:pt idx="10">
                  <c:v>8.36550899099032</c:v>
                </c:pt>
                <c:pt idx="11">
                  <c:v>8.36550899099032</c:v>
                </c:pt>
                <c:pt idx="12">
                  <c:v>8.36550899099032</c:v>
                </c:pt>
                <c:pt idx="13">
                  <c:v>8.36550899099032</c:v>
                </c:pt>
                <c:pt idx="14">
                  <c:v>8.36550899099032</c:v>
                </c:pt>
                <c:pt idx="15">
                  <c:v>8.36550899099032</c:v>
                </c:pt>
                <c:pt idx="16">
                  <c:v>8.36550899099032</c:v>
                </c:pt>
                <c:pt idx="17">
                  <c:v>8.36550899099032</c:v>
                </c:pt>
                <c:pt idx="18">
                  <c:v>8.36550899099032</c:v>
                </c:pt>
                <c:pt idx="19">
                  <c:v>8.36550899099032</c:v>
                </c:pt>
                <c:pt idx="20">
                  <c:v>8.36550899099032</c:v>
                </c:pt>
                <c:pt idx="21">
                  <c:v>8.36550899099032</c:v>
                </c:pt>
                <c:pt idx="22">
                  <c:v>8.36550899099032</c:v>
                </c:pt>
                <c:pt idx="23">
                  <c:v>8.36550899099032</c:v>
                </c:pt>
                <c:pt idx="24">
                  <c:v>8.36550899099032</c:v>
                </c:pt>
              </c:numCache>
            </c:numRef>
          </c:val>
          <c:smooth val="0"/>
          <c:extLst xmlns:c16r2="http://schemas.microsoft.com/office/drawing/2015/06/chart">
            <c:ext xmlns:c16="http://schemas.microsoft.com/office/drawing/2014/chart" uri="{C3380CC4-5D6E-409C-BE32-E72D297353CC}">
              <c16:uniqueId val="{00000004-C9E4-465F-AD4E-86F4F2597B00}"/>
            </c:ext>
          </c:extLst>
        </c:ser>
        <c:ser>
          <c:idx val="3"/>
          <c:order val="3"/>
          <c:tx>
            <c:strRef>
              <c:f>XbarR!$I$57</c:f>
              <c:strCache>
                <c:ptCount val="1"/>
                <c:pt idx="0">
                  <c:v>LCL</c:v>
                </c:pt>
              </c:strCache>
            </c:strRef>
          </c:tx>
          <c:spPr>
            <a:ln w="12700">
              <a:solidFill>
                <a:srgbClr val="FF0000"/>
              </a:solidFill>
              <a:prstDash val="solid"/>
            </a:ln>
          </c:spPr>
          <c:marker>
            <c:symbol val="none"/>
          </c:marker>
          <c:dLbls>
            <c:dLbl>
              <c:idx val="24"/>
              <c:layout>
                <c:manualLayout>
                  <c:x val="0.0287500492125984"/>
                  <c:y val="0.00282485875706215"/>
                </c:manualLayout>
              </c:layout>
              <c:tx>
                <c:rich>
                  <a:bodyPr/>
                  <a:lstStyle/>
                  <a:p>
                    <a:pPr>
                      <a:defRPr sz="1400" b="0" i="0" u="none" strike="noStrike" baseline="0">
                        <a:solidFill>
                          <a:srgbClr val="000000"/>
                        </a:solidFill>
                        <a:latin typeface="Arial"/>
                        <a:ea typeface="Arial"/>
                        <a:cs typeface="Arial"/>
                      </a:defRPr>
                    </a:pPr>
                    <a:r>
                      <a:rPr lang="en-US" sz="1400"/>
                      <a:t>LCL</a:t>
                    </a:r>
                  </a:p>
                </c:rich>
              </c:tx>
              <c:spPr>
                <a:noFill/>
                <a:ln w="25400">
                  <a:noFill/>
                </a:ln>
              </c:spPr>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5-C9E4-465F-AD4E-86F4F2597B00}"/>
                </c:ext>
                <c:ext xmlns:c15="http://schemas.microsoft.com/office/drawing/2012/chart" uri="{CE6537A1-D6FC-4f65-9D91-7224C49458BB}">
                  <c15:layout>
                    <c:manualLayout>
                      <c:w val="0.069425"/>
                      <c:h val="0.167641354152765"/>
                    </c:manualLayout>
                  </c15:layout>
                </c:ext>
              </c:extLst>
            </c:dLbl>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XbarR!$A$58:$A$83</c:f>
              <c:strCache>
                <c:ptCount val="23"/>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strCache>
            </c:strRef>
          </c:cat>
          <c:val>
            <c:numRef>
              <c:f>XbarR!$I$58:$I$83</c:f>
              <c:numCache>
                <c:formatCode>0.000</c:formatCode>
                <c:ptCount val="26"/>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numCache>
            </c:numRef>
          </c:val>
          <c:smooth val="0"/>
          <c:extLst xmlns:c16r2="http://schemas.microsoft.com/office/drawing/2015/06/chart">
            <c:ext xmlns:c16="http://schemas.microsoft.com/office/drawing/2014/chart" uri="{C3380CC4-5D6E-409C-BE32-E72D297353CC}">
              <c16:uniqueId val="{00000006-C9E4-465F-AD4E-86F4F2597B00}"/>
            </c:ext>
          </c:extLst>
        </c:ser>
        <c:dLbls>
          <c:showLegendKey val="0"/>
          <c:showVal val="0"/>
          <c:showCatName val="0"/>
          <c:showSerName val="0"/>
          <c:showPercent val="0"/>
          <c:showBubbleSize val="0"/>
        </c:dLbls>
        <c:marker val="1"/>
        <c:smooth val="0"/>
        <c:axId val="16073424"/>
        <c:axId val="16075744"/>
      </c:lineChart>
      <c:catAx>
        <c:axId val="1607342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6075744"/>
        <c:crosses val="autoZero"/>
        <c:auto val="1"/>
        <c:lblAlgn val="ctr"/>
        <c:lblOffset val="100"/>
        <c:tickLblSkip val="1"/>
        <c:tickMarkSkip val="1"/>
        <c:noMultiLvlLbl val="0"/>
      </c:catAx>
      <c:valAx>
        <c:axId val="16075744"/>
        <c:scaling>
          <c:orientation val="minMax"/>
          <c:min val="0.0"/>
        </c:scaling>
        <c:delete val="0"/>
        <c:axPos val="l"/>
        <c:title>
          <c:tx>
            <c:rich>
              <a:bodyPr/>
              <a:lstStyle/>
              <a:p>
                <a:pPr>
                  <a:defRPr sz="1800" b="1" i="0" u="none" strike="noStrike" baseline="0">
                    <a:solidFill>
                      <a:srgbClr val="000000"/>
                    </a:solidFill>
                    <a:latin typeface="Arial"/>
                    <a:ea typeface="Arial"/>
                    <a:cs typeface="Arial"/>
                  </a:defRPr>
                </a:pPr>
                <a:r>
                  <a:rPr lang="en-US" sz="1800"/>
                  <a:t>No of new C difficile cases</a:t>
                </a:r>
              </a:p>
            </c:rich>
          </c:tx>
          <c:layout>
            <c:manualLayout>
              <c:xMode val="edge"/>
              <c:yMode val="edge"/>
              <c:x val="0.0226805118110236"/>
              <c:y val="0.17630277147559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6073424"/>
        <c:crosses val="autoZero"/>
        <c:crossBetween val="between"/>
      </c:valAx>
      <c:spPr>
        <a:noFill/>
        <a:ln w="25400">
          <a:noFill/>
        </a:ln>
      </c:spPr>
    </c:plotArea>
    <c:plotVisOnly val="1"/>
    <c:dispBlanksAs val="gap"/>
    <c:showDLblsOverMax val="0"/>
  </c:chart>
  <c:spPr>
    <a:solidFill>
      <a:srgbClr val="FFFFFF"/>
    </a:solidFill>
    <a:ln w="6350">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83073343402218"/>
          <c:y val="0.154633039381309"/>
          <c:w val="0.84024703618087"/>
          <c:h val="0.6751269035533"/>
        </c:manualLayout>
      </c:layout>
      <c:lineChart>
        <c:grouping val="standard"/>
        <c:varyColors val="0"/>
        <c:ser>
          <c:idx val="0"/>
          <c:order val="0"/>
          <c:tx>
            <c:strRef>
              <c:f>XbarR!$C$57</c:f>
              <c:strCache>
                <c:ptCount val="1"/>
                <c:pt idx="0">
                  <c:v>Range</c:v>
                </c:pt>
              </c:strCache>
            </c:strRef>
          </c:tx>
          <c:spPr>
            <a:ln w="22225">
              <a:solidFill>
                <a:srgbClr val="000080"/>
              </a:solidFill>
              <a:prstDash val="solid"/>
            </a:ln>
          </c:spPr>
          <c:marker>
            <c:symbol val="diamond"/>
            <c:size val="5"/>
            <c:spPr>
              <a:solidFill>
                <a:srgbClr val="000080"/>
              </a:solidFill>
              <a:ln>
                <a:solidFill>
                  <a:srgbClr val="000080"/>
                </a:solidFill>
                <a:prstDash val="solid"/>
              </a:ln>
            </c:spPr>
          </c:marker>
          <c:cat>
            <c:strRef>
              <c:f>XbarR!$A$58:$A$83</c:f>
              <c:strCache>
                <c:ptCount val="23"/>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strCache>
            </c:strRef>
          </c:cat>
          <c:val>
            <c:numRef>
              <c:f>XbarR!$C$58:$C$83</c:f>
              <c:numCache>
                <c:formatCode>General</c:formatCode>
                <c:ptCount val="26"/>
                <c:pt idx="0">
                  <c:v>2.0</c:v>
                </c:pt>
                <c:pt idx="1">
                  <c:v>4.0</c:v>
                </c:pt>
                <c:pt idx="2">
                  <c:v>3.0</c:v>
                </c:pt>
                <c:pt idx="3">
                  <c:v>6.0</c:v>
                </c:pt>
                <c:pt idx="4">
                  <c:v>4.0</c:v>
                </c:pt>
                <c:pt idx="5">
                  <c:v>2.0</c:v>
                </c:pt>
                <c:pt idx="6">
                  <c:v>5.0</c:v>
                </c:pt>
                <c:pt idx="7">
                  <c:v>3.0</c:v>
                </c:pt>
                <c:pt idx="8">
                  <c:v>2.0</c:v>
                </c:pt>
                <c:pt idx="9">
                  <c:v>4.0</c:v>
                </c:pt>
                <c:pt idx="10">
                  <c:v>5.0</c:v>
                </c:pt>
                <c:pt idx="11">
                  <c:v>3.0</c:v>
                </c:pt>
                <c:pt idx="12">
                  <c:v>2.0</c:v>
                </c:pt>
                <c:pt idx="13">
                  <c:v>4.0</c:v>
                </c:pt>
                <c:pt idx="14">
                  <c:v>2.0</c:v>
                </c:pt>
                <c:pt idx="15">
                  <c:v>3.0</c:v>
                </c:pt>
                <c:pt idx="16">
                  <c:v>5.0</c:v>
                </c:pt>
                <c:pt idx="17">
                  <c:v>4.0</c:v>
                </c:pt>
                <c:pt idx="18">
                  <c:v>5.0</c:v>
                </c:pt>
                <c:pt idx="19">
                  <c:v>4.0</c:v>
                </c:pt>
                <c:pt idx="20">
                  <c:v>4.0</c:v>
                </c:pt>
                <c:pt idx="21">
                  <c:v>7.0</c:v>
                </c:pt>
                <c:pt idx="22">
                  <c:v>8.0</c:v>
                </c:pt>
              </c:numCache>
            </c:numRef>
          </c:val>
          <c:smooth val="0"/>
          <c:extLst xmlns:c16r2="http://schemas.microsoft.com/office/drawing/2015/06/chart">
            <c:ext xmlns:c16="http://schemas.microsoft.com/office/drawing/2014/chart" uri="{C3380CC4-5D6E-409C-BE32-E72D297353CC}">
              <c16:uniqueId val="{00000000-C9E4-465F-AD4E-86F4F2597B00}"/>
            </c:ext>
          </c:extLst>
        </c:ser>
        <c:ser>
          <c:idx val="1"/>
          <c:order val="1"/>
          <c:tx>
            <c:strRef>
              <c:f>XbarR!$G$57</c:f>
              <c:strCache>
                <c:ptCount val="1"/>
                <c:pt idx="0">
                  <c:v>CL</c:v>
                </c:pt>
              </c:strCache>
            </c:strRef>
          </c:tx>
          <c:spPr>
            <a:ln w="12700">
              <a:solidFill>
                <a:srgbClr val="0000FF"/>
              </a:solidFill>
              <a:prstDash val="sysDash"/>
            </a:ln>
          </c:spPr>
          <c:marker>
            <c:symbol val="none"/>
          </c:marker>
          <c:dLbls>
            <c:dLbl>
              <c:idx val="24"/>
              <c:layout>
                <c:manualLayout>
                  <c:x val="0.03"/>
                  <c:y val="0.00282485875706204"/>
                </c:manualLayout>
              </c:layout>
              <c:tx>
                <c:rich>
                  <a:bodyPr/>
                  <a:lstStyle/>
                  <a:p>
                    <a:pPr>
                      <a:defRPr sz="1400" b="0" i="0" u="none" strike="noStrike" baseline="0">
                        <a:solidFill>
                          <a:srgbClr val="000000"/>
                        </a:solidFill>
                        <a:latin typeface="Arial"/>
                        <a:ea typeface="Arial"/>
                        <a:cs typeface="Arial"/>
                      </a:defRPr>
                    </a:pPr>
                    <a:r>
                      <a:rPr lang="en-US" sz="1400" baseline="0"/>
                      <a:t>CL</a:t>
                    </a:r>
                    <a:endParaRPr lang="en-US" sz="1400"/>
                  </a:p>
                </c:rich>
              </c:tx>
              <c:spPr>
                <a:noFill/>
                <a:ln w="25400">
                  <a:noFill/>
                </a:ln>
              </c:spPr>
              <c:showLegendKey val="0"/>
              <c:showVal val="1"/>
              <c:showCatName val="0"/>
              <c:showSerName val="1"/>
              <c:showPercent val="0"/>
              <c:showBubbleSize val="0"/>
              <c:extLst>
                <c:ext xmlns:c15="http://schemas.microsoft.com/office/drawing/2012/chart" uri="{CE6537A1-D6FC-4f65-9D91-7224C49458BB}">
                  <c15:layout>
                    <c:manualLayout>
                      <c:w val="0.0562625"/>
                      <c:h val="0.102669602740335"/>
                    </c:manualLayout>
                  </c15:layout>
                </c:ext>
              </c:extLst>
            </c:dLbl>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XbarR!$A$58:$A$83</c:f>
              <c:strCache>
                <c:ptCount val="23"/>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strCache>
            </c:strRef>
          </c:cat>
          <c:val>
            <c:numRef>
              <c:f>XbarR!$G$58:$G$83</c:f>
              <c:numCache>
                <c:formatCode>0.000</c:formatCode>
                <c:ptCount val="26"/>
                <c:pt idx="0">
                  <c:v>3.956521739130435</c:v>
                </c:pt>
                <c:pt idx="1">
                  <c:v>3.956521739130435</c:v>
                </c:pt>
                <c:pt idx="2">
                  <c:v>3.956521739130435</c:v>
                </c:pt>
                <c:pt idx="3">
                  <c:v>3.956521739130435</c:v>
                </c:pt>
                <c:pt idx="4">
                  <c:v>3.956521739130435</c:v>
                </c:pt>
                <c:pt idx="5">
                  <c:v>3.956521739130435</c:v>
                </c:pt>
                <c:pt idx="6">
                  <c:v>3.956521739130435</c:v>
                </c:pt>
                <c:pt idx="7">
                  <c:v>3.956521739130435</c:v>
                </c:pt>
                <c:pt idx="8">
                  <c:v>3.956521739130435</c:v>
                </c:pt>
                <c:pt idx="9">
                  <c:v>3.956521739130435</c:v>
                </c:pt>
                <c:pt idx="10">
                  <c:v>3.956521739130435</c:v>
                </c:pt>
                <c:pt idx="11">
                  <c:v>3.956521739130435</c:v>
                </c:pt>
                <c:pt idx="12">
                  <c:v>3.956521739130435</c:v>
                </c:pt>
                <c:pt idx="13">
                  <c:v>3.956521739130435</c:v>
                </c:pt>
                <c:pt idx="14">
                  <c:v>3.956521739130435</c:v>
                </c:pt>
                <c:pt idx="15">
                  <c:v>3.956521739130435</c:v>
                </c:pt>
                <c:pt idx="16">
                  <c:v>3.956521739130435</c:v>
                </c:pt>
                <c:pt idx="17">
                  <c:v>3.956521739130435</c:v>
                </c:pt>
                <c:pt idx="18">
                  <c:v>3.956521739130435</c:v>
                </c:pt>
                <c:pt idx="19">
                  <c:v>3.956521739130435</c:v>
                </c:pt>
                <c:pt idx="20">
                  <c:v>3.956521739130435</c:v>
                </c:pt>
                <c:pt idx="21">
                  <c:v>3.956521739130435</c:v>
                </c:pt>
                <c:pt idx="22">
                  <c:v>3.956521739130435</c:v>
                </c:pt>
                <c:pt idx="23">
                  <c:v>3.956521739130435</c:v>
                </c:pt>
                <c:pt idx="24">
                  <c:v>3.956521739130435</c:v>
                </c:pt>
              </c:numCache>
            </c:numRef>
          </c:val>
          <c:smooth val="0"/>
          <c:extLst xmlns:c16r2="http://schemas.microsoft.com/office/drawing/2015/06/chart">
            <c:ext xmlns:c16="http://schemas.microsoft.com/office/drawing/2014/chart" uri="{C3380CC4-5D6E-409C-BE32-E72D297353CC}">
              <c16:uniqueId val="{00000002-C9E4-465F-AD4E-86F4F2597B00}"/>
            </c:ext>
          </c:extLst>
        </c:ser>
        <c:ser>
          <c:idx val="2"/>
          <c:order val="2"/>
          <c:tx>
            <c:strRef>
              <c:f>XbarR!$H$57</c:f>
              <c:strCache>
                <c:ptCount val="1"/>
                <c:pt idx="0">
                  <c:v>UCL</c:v>
                </c:pt>
              </c:strCache>
            </c:strRef>
          </c:tx>
          <c:spPr>
            <a:ln w="12700">
              <a:solidFill>
                <a:srgbClr val="FF0000"/>
              </a:solidFill>
              <a:prstDash val="solid"/>
            </a:ln>
          </c:spPr>
          <c:marker>
            <c:symbol val="none"/>
          </c:marker>
          <c:dLbls>
            <c:dLbl>
              <c:idx val="24"/>
              <c:layout>
                <c:manualLayout>
                  <c:x val="0.0284022644812497"/>
                  <c:y val="0.00191005613745281"/>
                </c:manualLayout>
              </c:layout>
              <c:tx>
                <c:rich>
                  <a:bodyPr/>
                  <a:lstStyle/>
                  <a:p>
                    <a:pPr>
                      <a:defRPr sz="1400" b="0" i="0" u="none" strike="noStrike" baseline="0">
                        <a:solidFill>
                          <a:srgbClr val="000000"/>
                        </a:solidFill>
                        <a:latin typeface="Arial"/>
                        <a:ea typeface="Arial"/>
                        <a:cs typeface="Arial"/>
                      </a:defRPr>
                    </a:pPr>
                    <a:r>
                      <a:rPr lang="en-US" sz="1400"/>
                      <a:t>UCL</a:t>
                    </a:r>
                  </a:p>
                </c:rich>
              </c:tx>
              <c:spPr>
                <a:noFill/>
                <a:ln w="25400">
                  <a:noFill/>
                </a:ln>
              </c:spPr>
              <c:showLegendKey val="0"/>
              <c:showVal val="1"/>
              <c:showCatName val="0"/>
              <c:showSerName val="1"/>
              <c:showPercent val="0"/>
              <c:showBubbleSize val="0"/>
              <c:extLst>
                <c:ext xmlns:c15="http://schemas.microsoft.com/office/drawing/2012/chart" uri="{CE6537A1-D6FC-4f65-9D91-7224C49458BB}">
                  <c15:layout>
                    <c:manualLayout>
                      <c:w val="0.0635813338277796"/>
                      <c:h val="0.0537312977282807"/>
                    </c:manualLayout>
                  </c15:layout>
                </c:ext>
              </c:extLst>
            </c:dLbl>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XbarR!$A$58:$A$83</c:f>
              <c:strCache>
                <c:ptCount val="23"/>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strCache>
            </c:strRef>
          </c:cat>
          <c:val>
            <c:numRef>
              <c:f>XbarR!$H$58:$H$83</c:f>
              <c:numCache>
                <c:formatCode>0.000</c:formatCode>
                <c:ptCount val="26"/>
                <c:pt idx="0">
                  <c:v>8.36550899099032</c:v>
                </c:pt>
                <c:pt idx="1">
                  <c:v>8.36550899099032</c:v>
                </c:pt>
                <c:pt idx="2">
                  <c:v>8.36550899099032</c:v>
                </c:pt>
                <c:pt idx="3">
                  <c:v>8.36550899099032</c:v>
                </c:pt>
                <c:pt idx="4">
                  <c:v>8.36550899099032</c:v>
                </c:pt>
                <c:pt idx="5">
                  <c:v>8.36550899099032</c:v>
                </c:pt>
                <c:pt idx="6">
                  <c:v>8.36550899099032</c:v>
                </c:pt>
                <c:pt idx="7">
                  <c:v>8.36550899099032</c:v>
                </c:pt>
                <c:pt idx="8">
                  <c:v>8.36550899099032</c:v>
                </c:pt>
                <c:pt idx="9">
                  <c:v>8.36550899099032</c:v>
                </c:pt>
                <c:pt idx="10">
                  <c:v>8.36550899099032</c:v>
                </c:pt>
                <c:pt idx="11">
                  <c:v>8.36550899099032</c:v>
                </c:pt>
                <c:pt idx="12">
                  <c:v>8.36550899099032</c:v>
                </c:pt>
                <c:pt idx="13">
                  <c:v>8.36550899099032</c:v>
                </c:pt>
                <c:pt idx="14">
                  <c:v>8.36550899099032</c:v>
                </c:pt>
                <c:pt idx="15">
                  <c:v>8.36550899099032</c:v>
                </c:pt>
                <c:pt idx="16">
                  <c:v>8.36550899099032</c:v>
                </c:pt>
                <c:pt idx="17">
                  <c:v>8.36550899099032</c:v>
                </c:pt>
                <c:pt idx="18">
                  <c:v>8.36550899099032</c:v>
                </c:pt>
                <c:pt idx="19">
                  <c:v>8.36550899099032</c:v>
                </c:pt>
                <c:pt idx="20">
                  <c:v>8.36550899099032</c:v>
                </c:pt>
                <c:pt idx="21">
                  <c:v>8.36550899099032</c:v>
                </c:pt>
                <c:pt idx="22">
                  <c:v>8.36550899099032</c:v>
                </c:pt>
                <c:pt idx="23">
                  <c:v>8.36550899099032</c:v>
                </c:pt>
                <c:pt idx="24">
                  <c:v>8.36550899099032</c:v>
                </c:pt>
              </c:numCache>
            </c:numRef>
          </c:val>
          <c:smooth val="0"/>
          <c:extLst xmlns:c16r2="http://schemas.microsoft.com/office/drawing/2015/06/chart">
            <c:ext xmlns:c16="http://schemas.microsoft.com/office/drawing/2014/chart" uri="{C3380CC4-5D6E-409C-BE32-E72D297353CC}">
              <c16:uniqueId val="{00000004-C9E4-465F-AD4E-86F4F2597B00}"/>
            </c:ext>
          </c:extLst>
        </c:ser>
        <c:ser>
          <c:idx val="3"/>
          <c:order val="3"/>
          <c:tx>
            <c:strRef>
              <c:f>XbarR!$I$57</c:f>
              <c:strCache>
                <c:ptCount val="1"/>
                <c:pt idx="0">
                  <c:v>LCL</c:v>
                </c:pt>
              </c:strCache>
            </c:strRef>
          </c:tx>
          <c:spPr>
            <a:ln w="12700">
              <a:solidFill>
                <a:srgbClr val="FF0000"/>
              </a:solidFill>
              <a:prstDash val="solid"/>
            </a:ln>
          </c:spPr>
          <c:marker>
            <c:symbol val="none"/>
          </c:marker>
          <c:dLbls>
            <c:dLbl>
              <c:idx val="24"/>
              <c:layout>
                <c:manualLayout>
                  <c:x val="0.0287500492125984"/>
                  <c:y val="0.00282485875706215"/>
                </c:manualLayout>
              </c:layout>
              <c:tx>
                <c:rich>
                  <a:bodyPr/>
                  <a:lstStyle/>
                  <a:p>
                    <a:pPr>
                      <a:defRPr sz="1400" b="0" i="0" u="none" strike="noStrike" baseline="0">
                        <a:solidFill>
                          <a:srgbClr val="000000"/>
                        </a:solidFill>
                        <a:latin typeface="Arial"/>
                        <a:ea typeface="Arial"/>
                        <a:cs typeface="Arial"/>
                      </a:defRPr>
                    </a:pPr>
                    <a:r>
                      <a:rPr lang="en-US" sz="1400"/>
                      <a:t>LCL</a:t>
                    </a:r>
                  </a:p>
                </c:rich>
              </c:tx>
              <c:spPr>
                <a:noFill/>
                <a:ln w="25400">
                  <a:noFill/>
                </a:ln>
              </c:spPr>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5-C9E4-465F-AD4E-86F4F2597B00}"/>
                </c:ext>
                <c:ext xmlns:c15="http://schemas.microsoft.com/office/drawing/2012/chart" uri="{CE6537A1-D6FC-4f65-9D91-7224C49458BB}">
                  <c15:layout>
                    <c:manualLayout>
                      <c:w val="0.069425"/>
                      <c:h val="0.167641354152765"/>
                    </c:manualLayout>
                  </c15:layout>
                </c:ext>
              </c:extLst>
            </c:dLbl>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XbarR!$A$58:$A$83</c:f>
              <c:strCache>
                <c:ptCount val="23"/>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strCache>
            </c:strRef>
          </c:cat>
          <c:val>
            <c:numRef>
              <c:f>XbarR!$I$58:$I$83</c:f>
              <c:numCache>
                <c:formatCode>0.000</c:formatCode>
                <c:ptCount val="26"/>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numCache>
            </c:numRef>
          </c:val>
          <c:smooth val="0"/>
          <c:extLst xmlns:c16r2="http://schemas.microsoft.com/office/drawing/2015/06/chart">
            <c:ext xmlns:c16="http://schemas.microsoft.com/office/drawing/2014/chart" uri="{C3380CC4-5D6E-409C-BE32-E72D297353CC}">
              <c16:uniqueId val="{00000006-C9E4-465F-AD4E-86F4F2597B00}"/>
            </c:ext>
          </c:extLst>
        </c:ser>
        <c:dLbls>
          <c:showLegendKey val="0"/>
          <c:showVal val="0"/>
          <c:showCatName val="0"/>
          <c:showSerName val="0"/>
          <c:showPercent val="0"/>
          <c:showBubbleSize val="0"/>
        </c:dLbls>
        <c:marker val="1"/>
        <c:smooth val="0"/>
        <c:axId val="-49606464"/>
        <c:axId val="-49541696"/>
      </c:lineChart>
      <c:catAx>
        <c:axId val="-4960646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49541696"/>
        <c:crosses val="autoZero"/>
        <c:auto val="1"/>
        <c:lblAlgn val="ctr"/>
        <c:lblOffset val="100"/>
        <c:tickLblSkip val="1"/>
        <c:tickMarkSkip val="1"/>
        <c:noMultiLvlLbl val="0"/>
      </c:catAx>
      <c:valAx>
        <c:axId val="-49541696"/>
        <c:scaling>
          <c:orientation val="minMax"/>
          <c:min val="0.0"/>
        </c:scaling>
        <c:delete val="0"/>
        <c:axPos val="l"/>
        <c:title>
          <c:tx>
            <c:rich>
              <a:bodyPr/>
              <a:lstStyle/>
              <a:p>
                <a:pPr>
                  <a:defRPr sz="1800" b="1" i="0" u="none" strike="noStrike" baseline="0">
                    <a:solidFill>
                      <a:srgbClr val="000000"/>
                    </a:solidFill>
                    <a:latin typeface="Arial"/>
                    <a:ea typeface="Arial"/>
                    <a:cs typeface="Arial"/>
                  </a:defRPr>
                </a:pPr>
                <a:r>
                  <a:rPr lang="en-US" sz="1800"/>
                  <a:t>No of new C difficile cases</a:t>
                </a:r>
              </a:p>
            </c:rich>
          </c:tx>
          <c:layout>
            <c:manualLayout>
              <c:xMode val="edge"/>
              <c:yMode val="edge"/>
              <c:x val="0.0226805118110236"/>
              <c:y val="0.17630277147559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49606464"/>
        <c:crosses val="autoZero"/>
        <c:crossBetween val="between"/>
      </c:valAx>
      <c:spPr>
        <a:noFill/>
        <a:ln w="25400">
          <a:noFill/>
        </a:ln>
      </c:spPr>
    </c:plotArea>
    <c:plotVisOnly val="1"/>
    <c:dispBlanksAs val="gap"/>
    <c:showDLblsOverMax val="0"/>
  </c:chart>
  <c:spPr>
    <a:solidFill>
      <a:srgbClr val="FFFFFF"/>
    </a:solidFill>
    <a:ln w="6350">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83073343402218"/>
          <c:y val="0.154633039381309"/>
          <c:w val="0.84024703618087"/>
          <c:h val="0.6751269035533"/>
        </c:manualLayout>
      </c:layout>
      <c:lineChart>
        <c:grouping val="standard"/>
        <c:varyColors val="0"/>
        <c:ser>
          <c:idx val="0"/>
          <c:order val="0"/>
          <c:tx>
            <c:strRef>
              <c:f>XbarR!$C$57</c:f>
              <c:strCache>
                <c:ptCount val="1"/>
                <c:pt idx="0">
                  <c:v>Range</c:v>
                </c:pt>
              </c:strCache>
            </c:strRef>
          </c:tx>
          <c:spPr>
            <a:ln w="22225">
              <a:solidFill>
                <a:srgbClr val="000080"/>
              </a:solidFill>
              <a:prstDash val="solid"/>
            </a:ln>
          </c:spPr>
          <c:marker>
            <c:symbol val="diamond"/>
            <c:size val="5"/>
            <c:spPr>
              <a:solidFill>
                <a:srgbClr val="000080"/>
              </a:solidFill>
              <a:ln>
                <a:solidFill>
                  <a:srgbClr val="000080"/>
                </a:solidFill>
                <a:prstDash val="solid"/>
              </a:ln>
            </c:spPr>
          </c:marker>
          <c:cat>
            <c:strRef>
              <c:f>XbarR!$A$58:$A$83</c:f>
              <c:strCache>
                <c:ptCount val="23"/>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strCache>
            </c:strRef>
          </c:cat>
          <c:val>
            <c:numRef>
              <c:f>XbarR!$C$58:$C$83</c:f>
              <c:numCache>
                <c:formatCode>General</c:formatCode>
                <c:ptCount val="26"/>
                <c:pt idx="0">
                  <c:v>2.0</c:v>
                </c:pt>
                <c:pt idx="1">
                  <c:v>4.0</c:v>
                </c:pt>
                <c:pt idx="2">
                  <c:v>3.0</c:v>
                </c:pt>
                <c:pt idx="3">
                  <c:v>6.0</c:v>
                </c:pt>
                <c:pt idx="4">
                  <c:v>4.0</c:v>
                </c:pt>
                <c:pt idx="5">
                  <c:v>2.0</c:v>
                </c:pt>
                <c:pt idx="6">
                  <c:v>5.0</c:v>
                </c:pt>
                <c:pt idx="7">
                  <c:v>3.0</c:v>
                </c:pt>
                <c:pt idx="8">
                  <c:v>2.0</c:v>
                </c:pt>
                <c:pt idx="9">
                  <c:v>4.0</c:v>
                </c:pt>
                <c:pt idx="10">
                  <c:v>5.0</c:v>
                </c:pt>
                <c:pt idx="11">
                  <c:v>3.0</c:v>
                </c:pt>
                <c:pt idx="12">
                  <c:v>2.0</c:v>
                </c:pt>
                <c:pt idx="13">
                  <c:v>4.0</c:v>
                </c:pt>
                <c:pt idx="14">
                  <c:v>2.0</c:v>
                </c:pt>
                <c:pt idx="15">
                  <c:v>3.0</c:v>
                </c:pt>
                <c:pt idx="16">
                  <c:v>5.0</c:v>
                </c:pt>
                <c:pt idx="17">
                  <c:v>4.0</c:v>
                </c:pt>
                <c:pt idx="18">
                  <c:v>5.0</c:v>
                </c:pt>
                <c:pt idx="19">
                  <c:v>4.0</c:v>
                </c:pt>
                <c:pt idx="20">
                  <c:v>4.0</c:v>
                </c:pt>
                <c:pt idx="21">
                  <c:v>7.0</c:v>
                </c:pt>
                <c:pt idx="22">
                  <c:v>8.0</c:v>
                </c:pt>
              </c:numCache>
            </c:numRef>
          </c:val>
          <c:smooth val="0"/>
          <c:extLst xmlns:c16r2="http://schemas.microsoft.com/office/drawing/2015/06/chart">
            <c:ext xmlns:c16="http://schemas.microsoft.com/office/drawing/2014/chart" uri="{C3380CC4-5D6E-409C-BE32-E72D297353CC}">
              <c16:uniqueId val="{00000000-C9E4-465F-AD4E-86F4F2597B00}"/>
            </c:ext>
          </c:extLst>
        </c:ser>
        <c:ser>
          <c:idx val="1"/>
          <c:order val="1"/>
          <c:tx>
            <c:strRef>
              <c:f>XbarR!$G$57</c:f>
              <c:strCache>
                <c:ptCount val="1"/>
                <c:pt idx="0">
                  <c:v>CL</c:v>
                </c:pt>
              </c:strCache>
            </c:strRef>
          </c:tx>
          <c:spPr>
            <a:ln w="12700">
              <a:solidFill>
                <a:srgbClr val="0000FF"/>
              </a:solidFill>
              <a:prstDash val="sysDash"/>
            </a:ln>
          </c:spPr>
          <c:marker>
            <c:symbol val="none"/>
          </c:marker>
          <c:dLbls>
            <c:dLbl>
              <c:idx val="24"/>
              <c:layout>
                <c:manualLayout>
                  <c:x val="0.03"/>
                  <c:y val="0.00282485875706204"/>
                </c:manualLayout>
              </c:layout>
              <c:tx>
                <c:rich>
                  <a:bodyPr/>
                  <a:lstStyle/>
                  <a:p>
                    <a:pPr>
                      <a:defRPr sz="1400" b="0" i="0" u="none" strike="noStrike" baseline="0">
                        <a:solidFill>
                          <a:srgbClr val="000000"/>
                        </a:solidFill>
                        <a:latin typeface="Arial"/>
                        <a:ea typeface="Arial"/>
                        <a:cs typeface="Arial"/>
                      </a:defRPr>
                    </a:pPr>
                    <a:r>
                      <a:rPr lang="en-US" sz="1400" baseline="0"/>
                      <a:t>CL</a:t>
                    </a:r>
                    <a:endParaRPr lang="en-US" sz="1400"/>
                  </a:p>
                </c:rich>
              </c:tx>
              <c:spPr>
                <a:noFill/>
                <a:ln w="25400">
                  <a:noFill/>
                </a:ln>
              </c:spPr>
              <c:showLegendKey val="0"/>
              <c:showVal val="1"/>
              <c:showCatName val="0"/>
              <c:showSerName val="1"/>
              <c:showPercent val="0"/>
              <c:showBubbleSize val="0"/>
              <c:extLst>
                <c:ext xmlns:c15="http://schemas.microsoft.com/office/drawing/2012/chart" uri="{CE6537A1-D6FC-4f65-9D91-7224C49458BB}">
                  <c15:layout>
                    <c:manualLayout>
                      <c:w val="0.0562625"/>
                      <c:h val="0.102669602740335"/>
                    </c:manualLayout>
                  </c15:layout>
                </c:ext>
              </c:extLst>
            </c:dLbl>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XbarR!$A$58:$A$83</c:f>
              <c:strCache>
                <c:ptCount val="23"/>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strCache>
            </c:strRef>
          </c:cat>
          <c:val>
            <c:numRef>
              <c:f>XbarR!$G$58:$G$83</c:f>
              <c:numCache>
                <c:formatCode>0.000</c:formatCode>
                <c:ptCount val="26"/>
                <c:pt idx="0">
                  <c:v>3.956521739130435</c:v>
                </c:pt>
                <c:pt idx="1">
                  <c:v>3.956521739130435</c:v>
                </c:pt>
                <c:pt idx="2">
                  <c:v>3.956521739130435</c:v>
                </c:pt>
                <c:pt idx="3">
                  <c:v>3.956521739130435</c:v>
                </c:pt>
                <c:pt idx="4">
                  <c:v>3.956521739130435</c:v>
                </c:pt>
                <c:pt idx="5">
                  <c:v>3.956521739130435</c:v>
                </c:pt>
                <c:pt idx="6">
                  <c:v>3.956521739130435</c:v>
                </c:pt>
                <c:pt idx="7">
                  <c:v>3.956521739130435</c:v>
                </c:pt>
                <c:pt idx="8">
                  <c:v>3.956521739130435</c:v>
                </c:pt>
                <c:pt idx="9">
                  <c:v>3.956521739130435</c:v>
                </c:pt>
                <c:pt idx="10">
                  <c:v>3.956521739130435</c:v>
                </c:pt>
                <c:pt idx="11">
                  <c:v>3.956521739130435</c:v>
                </c:pt>
                <c:pt idx="12">
                  <c:v>3.956521739130435</c:v>
                </c:pt>
                <c:pt idx="13">
                  <c:v>3.956521739130435</c:v>
                </c:pt>
                <c:pt idx="14">
                  <c:v>3.956521739130435</c:v>
                </c:pt>
                <c:pt idx="15">
                  <c:v>3.956521739130435</c:v>
                </c:pt>
                <c:pt idx="16">
                  <c:v>3.956521739130435</c:v>
                </c:pt>
                <c:pt idx="17">
                  <c:v>3.956521739130435</c:v>
                </c:pt>
                <c:pt idx="18">
                  <c:v>3.956521739130435</c:v>
                </c:pt>
                <c:pt idx="19">
                  <c:v>3.956521739130435</c:v>
                </c:pt>
                <c:pt idx="20">
                  <c:v>3.956521739130435</c:v>
                </c:pt>
                <c:pt idx="21">
                  <c:v>3.956521739130435</c:v>
                </c:pt>
                <c:pt idx="22">
                  <c:v>3.956521739130435</c:v>
                </c:pt>
                <c:pt idx="23">
                  <c:v>3.956521739130435</c:v>
                </c:pt>
                <c:pt idx="24">
                  <c:v>3.956521739130435</c:v>
                </c:pt>
              </c:numCache>
            </c:numRef>
          </c:val>
          <c:smooth val="0"/>
          <c:extLst xmlns:c16r2="http://schemas.microsoft.com/office/drawing/2015/06/chart">
            <c:ext xmlns:c16="http://schemas.microsoft.com/office/drawing/2014/chart" uri="{C3380CC4-5D6E-409C-BE32-E72D297353CC}">
              <c16:uniqueId val="{00000002-C9E4-465F-AD4E-86F4F2597B00}"/>
            </c:ext>
          </c:extLst>
        </c:ser>
        <c:ser>
          <c:idx val="2"/>
          <c:order val="2"/>
          <c:tx>
            <c:strRef>
              <c:f>XbarR!$H$57</c:f>
              <c:strCache>
                <c:ptCount val="1"/>
                <c:pt idx="0">
                  <c:v>UCL</c:v>
                </c:pt>
              </c:strCache>
            </c:strRef>
          </c:tx>
          <c:spPr>
            <a:ln w="12700">
              <a:solidFill>
                <a:srgbClr val="FF0000"/>
              </a:solidFill>
              <a:prstDash val="solid"/>
            </a:ln>
          </c:spPr>
          <c:marker>
            <c:symbol val="none"/>
          </c:marker>
          <c:dLbls>
            <c:dLbl>
              <c:idx val="24"/>
              <c:layout>
                <c:manualLayout>
                  <c:x val="0.0284022644812497"/>
                  <c:y val="0.00191005613745281"/>
                </c:manualLayout>
              </c:layout>
              <c:tx>
                <c:rich>
                  <a:bodyPr/>
                  <a:lstStyle/>
                  <a:p>
                    <a:pPr>
                      <a:defRPr sz="1400" b="0" i="0" u="none" strike="noStrike" baseline="0">
                        <a:solidFill>
                          <a:srgbClr val="000000"/>
                        </a:solidFill>
                        <a:latin typeface="Arial"/>
                        <a:ea typeface="Arial"/>
                        <a:cs typeface="Arial"/>
                      </a:defRPr>
                    </a:pPr>
                    <a:r>
                      <a:rPr lang="en-US" sz="1400"/>
                      <a:t>UCL</a:t>
                    </a:r>
                  </a:p>
                </c:rich>
              </c:tx>
              <c:spPr>
                <a:noFill/>
                <a:ln w="25400">
                  <a:noFill/>
                </a:ln>
              </c:spPr>
              <c:showLegendKey val="0"/>
              <c:showVal val="1"/>
              <c:showCatName val="0"/>
              <c:showSerName val="1"/>
              <c:showPercent val="0"/>
              <c:showBubbleSize val="0"/>
              <c:extLst>
                <c:ext xmlns:c15="http://schemas.microsoft.com/office/drawing/2012/chart" uri="{CE6537A1-D6FC-4f65-9D91-7224C49458BB}">
                  <c15:layout>
                    <c:manualLayout>
                      <c:w val="0.0635813338277796"/>
                      <c:h val="0.0537312977282807"/>
                    </c:manualLayout>
                  </c15:layout>
                </c:ext>
              </c:extLst>
            </c:dLbl>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XbarR!$A$58:$A$83</c:f>
              <c:strCache>
                <c:ptCount val="23"/>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strCache>
            </c:strRef>
          </c:cat>
          <c:val>
            <c:numRef>
              <c:f>XbarR!$H$58:$H$83</c:f>
              <c:numCache>
                <c:formatCode>0.000</c:formatCode>
                <c:ptCount val="26"/>
                <c:pt idx="0">
                  <c:v>8.36550899099032</c:v>
                </c:pt>
                <c:pt idx="1">
                  <c:v>8.36550899099032</c:v>
                </c:pt>
                <c:pt idx="2">
                  <c:v>8.36550899099032</c:v>
                </c:pt>
                <c:pt idx="3">
                  <c:v>8.36550899099032</c:v>
                </c:pt>
                <c:pt idx="4">
                  <c:v>8.36550899099032</c:v>
                </c:pt>
                <c:pt idx="5">
                  <c:v>8.36550899099032</c:v>
                </c:pt>
                <c:pt idx="6">
                  <c:v>8.36550899099032</c:v>
                </c:pt>
                <c:pt idx="7">
                  <c:v>8.36550899099032</c:v>
                </c:pt>
                <c:pt idx="8">
                  <c:v>8.36550899099032</c:v>
                </c:pt>
                <c:pt idx="9">
                  <c:v>8.36550899099032</c:v>
                </c:pt>
                <c:pt idx="10">
                  <c:v>8.36550899099032</c:v>
                </c:pt>
                <c:pt idx="11">
                  <c:v>8.36550899099032</c:v>
                </c:pt>
                <c:pt idx="12">
                  <c:v>8.36550899099032</c:v>
                </c:pt>
                <c:pt idx="13">
                  <c:v>8.36550899099032</c:v>
                </c:pt>
                <c:pt idx="14">
                  <c:v>8.36550899099032</c:v>
                </c:pt>
                <c:pt idx="15">
                  <c:v>8.36550899099032</c:v>
                </c:pt>
                <c:pt idx="16">
                  <c:v>8.36550899099032</c:v>
                </c:pt>
                <c:pt idx="17">
                  <c:v>8.36550899099032</c:v>
                </c:pt>
                <c:pt idx="18">
                  <c:v>8.36550899099032</c:v>
                </c:pt>
                <c:pt idx="19">
                  <c:v>8.36550899099032</c:v>
                </c:pt>
                <c:pt idx="20">
                  <c:v>8.36550899099032</c:v>
                </c:pt>
                <c:pt idx="21">
                  <c:v>8.36550899099032</c:v>
                </c:pt>
                <c:pt idx="22">
                  <c:v>8.36550899099032</c:v>
                </c:pt>
                <c:pt idx="23">
                  <c:v>8.36550899099032</c:v>
                </c:pt>
                <c:pt idx="24">
                  <c:v>8.36550899099032</c:v>
                </c:pt>
              </c:numCache>
            </c:numRef>
          </c:val>
          <c:smooth val="0"/>
          <c:extLst xmlns:c16r2="http://schemas.microsoft.com/office/drawing/2015/06/chart">
            <c:ext xmlns:c16="http://schemas.microsoft.com/office/drawing/2014/chart" uri="{C3380CC4-5D6E-409C-BE32-E72D297353CC}">
              <c16:uniqueId val="{00000004-C9E4-465F-AD4E-86F4F2597B00}"/>
            </c:ext>
          </c:extLst>
        </c:ser>
        <c:ser>
          <c:idx val="3"/>
          <c:order val="3"/>
          <c:tx>
            <c:strRef>
              <c:f>XbarR!$I$57</c:f>
              <c:strCache>
                <c:ptCount val="1"/>
                <c:pt idx="0">
                  <c:v>LCL</c:v>
                </c:pt>
              </c:strCache>
            </c:strRef>
          </c:tx>
          <c:spPr>
            <a:ln w="12700">
              <a:solidFill>
                <a:srgbClr val="FF0000"/>
              </a:solidFill>
              <a:prstDash val="solid"/>
            </a:ln>
          </c:spPr>
          <c:marker>
            <c:symbol val="none"/>
          </c:marker>
          <c:dLbls>
            <c:dLbl>
              <c:idx val="24"/>
              <c:layout>
                <c:manualLayout>
                  <c:x val="0.0287500492125984"/>
                  <c:y val="0.00282485875706215"/>
                </c:manualLayout>
              </c:layout>
              <c:tx>
                <c:rich>
                  <a:bodyPr/>
                  <a:lstStyle/>
                  <a:p>
                    <a:pPr>
                      <a:defRPr sz="1400" b="0" i="0" u="none" strike="noStrike" baseline="0">
                        <a:solidFill>
                          <a:srgbClr val="000000"/>
                        </a:solidFill>
                        <a:latin typeface="Arial"/>
                        <a:ea typeface="Arial"/>
                        <a:cs typeface="Arial"/>
                      </a:defRPr>
                    </a:pPr>
                    <a:r>
                      <a:rPr lang="en-US" sz="1400"/>
                      <a:t>LCL</a:t>
                    </a:r>
                  </a:p>
                </c:rich>
              </c:tx>
              <c:spPr>
                <a:noFill/>
                <a:ln w="25400">
                  <a:noFill/>
                </a:ln>
              </c:spPr>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5-C9E4-465F-AD4E-86F4F2597B00}"/>
                </c:ext>
                <c:ext xmlns:c15="http://schemas.microsoft.com/office/drawing/2012/chart" uri="{CE6537A1-D6FC-4f65-9D91-7224C49458BB}">
                  <c15:layout>
                    <c:manualLayout>
                      <c:w val="0.069425"/>
                      <c:h val="0.167641354152765"/>
                    </c:manualLayout>
                  </c15:layout>
                </c:ext>
              </c:extLst>
            </c:dLbl>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XbarR!$A$58:$A$83</c:f>
              <c:strCache>
                <c:ptCount val="23"/>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strCache>
            </c:strRef>
          </c:cat>
          <c:val>
            <c:numRef>
              <c:f>XbarR!$I$58:$I$83</c:f>
              <c:numCache>
                <c:formatCode>0.000</c:formatCode>
                <c:ptCount val="26"/>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numCache>
            </c:numRef>
          </c:val>
          <c:smooth val="0"/>
          <c:extLst xmlns:c16r2="http://schemas.microsoft.com/office/drawing/2015/06/chart">
            <c:ext xmlns:c16="http://schemas.microsoft.com/office/drawing/2014/chart" uri="{C3380CC4-5D6E-409C-BE32-E72D297353CC}">
              <c16:uniqueId val="{00000006-C9E4-465F-AD4E-86F4F2597B00}"/>
            </c:ext>
          </c:extLst>
        </c:ser>
        <c:dLbls>
          <c:showLegendKey val="0"/>
          <c:showVal val="0"/>
          <c:showCatName val="0"/>
          <c:showSerName val="0"/>
          <c:showPercent val="0"/>
          <c:showBubbleSize val="0"/>
        </c:dLbls>
        <c:marker val="1"/>
        <c:smooth val="0"/>
        <c:axId val="10419888"/>
        <c:axId val="10422208"/>
      </c:lineChart>
      <c:catAx>
        <c:axId val="1041988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0422208"/>
        <c:crosses val="autoZero"/>
        <c:auto val="1"/>
        <c:lblAlgn val="ctr"/>
        <c:lblOffset val="100"/>
        <c:tickLblSkip val="1"/>
        <c:tickMarkSkip val="1"/>
        <c:noMultiLvlLbl val="0"/>
      </c:catAx>
      <c:valAx>
        <c:axId val="10422208"/>
        <c:scaling>
          <c:orientation val="minMax"/>
          <c:min val="0.0"/>
        </c:scaling>
        <c:delete val="0"/>
        <c:axPos val="l"/>
        <c:title>
          <c:tx>
            <c:rich>
              <a:bodyPr/>
              <a:lstStyle/>
              <a:p>
                <a:pPr>
                  <a:defRPr sz="1800" b="1" i="0" u="none" strike="noStrike" baseline="0">
                    <a:solidFill>
                      <a:srgbClr val="000000"/>
                    </a:solidFill>
                    <a:latin typeface="Arial"/>
                    <a:ea typeface="Arial"/>
                    <a:cs typeface="Arial"/>
                  </a:defRPr>
                </a:pPr>
                <a:r>
                  <a:rPr lang="en-US" sz="1800"/>
                  <a:t>No of new C difficile cases</a:t>
                </a:r>
              </a:p>
            </c:rich>
          </c:tx>
          <c:layout>
            <c:manualLayout>
              <c:xMode val="edge"/>
              <c:yMode val="edge"/>
              <c:x val="0.0226805118110236"/>
              <c:y val="0.17630277147559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0419888"/>
        <c:crosses val="autoZero"/>
        <c:crossBetween val="between"/>
      </c:valAx>
      <c:spPr>
        <a:noFill/>
        <a:ln w="25400">
          <a:noFill/>
        </a:ln>
      </c:spPr>
    </c:plotArea>
    <c:plotVisOnly val="1"/>
    <c:dispBlanksAs val="gap"/>
    <c:showDLblsOverMax val="0"/>
  </c:chart>
  <c:spPr>
    <a:solidFill>
      <a:srgbClr val="FFFFFF"/>
    </a:solidFill>
    <a:ln w="6350">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305B1E-DA92-48EB-BD83-058735242592}" type="doc">
      <dgm:prSet loTypeId="urn:microsoft.com/office/officeart/2005/8/layout/cycle8" loCatId="cycle" qsTypeId="urn:microsoft.com/office/officeart/2005/8/quickstyle/simple1" qsCatId="simple" csTypeId="urn:microsoft.com/office/officeart/2005/8/colors/colorful5" csCatId="colorful" phldr="1"/>
      <dgm:spPr/>
    </dgm:pt>
    <dgm:pt modelId="{5A3090C9-898F-41B7-B491-97719717124C}">
      <dgm:prSet phldrT="[Text]"/>
      <dgm:spPr/>
      <dgm:t>
        <a:bodyPr/>
        <a:lstStyle/>
        <a:p>
          <a:r>
            <a:rPr lang="en-GB" dirty="0" smtClean="0"/>
            <a:t>Plan</a:t>
          </a:r>
          <a:endParaRPr lang="en-GB" dirty="0"/>
        </a:p>
      </dgm:t>
    </dgm:pt>
    <dgm:pt modelId="{8317220A-15CB-483F-AC2E-455375700A9E}" type="parTrans" cxnId="{D36FE9F8-E668-4D35-9DC6-17D22AD6BCAC}">
      <dgm:prSet/>
      <dgm:spPr/>
      <dgm:t>
        <a:bodyPr/>
        <a:lstStyle/>
        <a:p>
          <a:endParaRPr lang="en-GB"/>
        </a:p>
      </dgm:t>
    </dgm:pt>
    <dgm:pt modelId="{9951A78B-22C0-4BF2-947A-DFBB8D39B3CB}" type="sibTrans" cxnId="{D36FE9F8-E668-4D35-9DC6-17D22AD6BCAC}">
      <dgm:prSet/>
      <dgm:spPr/>
      <dgm:t>
        <a:bodyPr/>
        <a:lstStyle/>
        <a:p>
          <a:endParaRPr lang="en-GB"/>
        </a:p>
      </dgm:t>
    </dgm:pt>
    <dgm:pt modelId="{60A35B60-6122-4E52-9550-22CA58F302C2}">
      <dgm:prSet phldrT="[Text]"/>
      <dgm:spPr/>
      <dgm:t>
        <a:bodyPr/>
        <a:lstStyle/>
        <a:p>
          <a:r>
            <a:rPr lang="en-GB" dirty="0" smtClean="0"/>
            <a:t>Do</a:t>
          </a:r>
          <a:endParaRPr lang="en-GB" dirty="0"/>
        </a:p>
      </dgm:t>
    </dgm:pt>
    <dgm:pt modelId="{74D34D57-9FAF-421B-9A44-61F64CF0286F}" type="parTrans" cxnId="{BA964268-4035-4F1F-A428-5D5782842119}">
      <dgm:prSet/>
      <dgm:spPr/>
      <dgm:t>
        <a:bodyPr/>
        <a:lstStyle/>
        <a:p>
          <a:endParaRPr lang="en-GB"/>
        </a:p>
      </dgm:t>
    </dgm:pt>
    <dgm:pt modelId="{009CD023-1202-4CF1-8F07-54E2F94D5CBD}" type="sibTrans" cxnId="{BA964268-4035-4F1F-A428-5D5782842119}">
      <dgm:prSet/>
      <dgm:spPr/>
      <dgm:t>
        <a:bodyPr/>
        <a:lstStyle/>
        <a:p>
          <a:endParaRPr lang="en-GB"/>
        </a:p>
      </dgm:t>
    </dgm:pt>
    <dgm:pt modelId="{B1E7C077-1B28-4725-82B9-6493217ABF5A}">
      <dgm:prSet phldrT="[Text]"/>
      <dgm:spPr/>
      <dgm:t>
        <a:bodyPr/>
        <a:lstStyle/>
        <a:p>
          <a:r>
            <a:rPr lang="en-GB" dirty="0" smtClean="0"/>
            <a:t>Act</a:t>
          </a:r>
          <a:endParaRPr lang="en-GB" dirty="0"/>
        </a:p>
      </dgm:t>
    </dgm:pt>
    <dgm:pt modelId="{B9F9EDFF-C20C-4404-8145-967255960CA0}" type="parTrans" cxnId="{C0560E4F-37DF-477B-9BCE-913E1797574D}">
      <dgm:prSet/>
      <dgm:spPr/>
      <dgm:t>
        <a:bodyPr/>
        <a:lstStyle/>
        <a:p>
          <a:endParaRPr lang="en-GB"/>
        </a:p>
      </dgm:t>
    </dgm:pt>
    <dgm:pt modelId="{47E5063B-1526-4115-8AAD-4292B06399FB}" type="sibTrans" cxnId="{C0560E4F-37DF-477B-9BCE-913E1797574D}">
      <dgm:prSet/>
      <dgm:spPr/>
      <dgm:t>
        <a:bodyPr/>
        <a:lstStyle/>
        <a:p>
          <a:endParaRPr lang="en-GB"/>
        </a:p>
      </dgm:t>
    </dgm:pt>
    <dgm:pt modelId="{5897C55A-658C-44B6-8548-807428AFEB49}">
      <dgm:prSet phldrT="[Text]"/>
      <dgm:spPr/>
      <dgm:t>
        <a:bodyPr/>
        <a:lstStyle/>
        <a:p>
          <a:r>
            <a:rPr lang="en-GB" dirty="0" smtClean="0"/>
            <a:t>Study</a:t>
          </a:r>
          <a:endParaRPr lang="en-GB" dirty="0"/>
        </a:p>
      </dgm:t>
    </dgm:pt>
    <dgm:pt modelId="{833598B6-9F46-47DC-8E6E-D3D868D63428}" type="parTrans" cxnId="{82CF8353-0A30-43E7-BB1F-6274C803D273}">
      <dgm:prSet/>
      <dgm:spPr/>
      <dgm:t>
        <a:bodyPr/>
        <a:lstStyle/>
        <a:p>
          <a:endParaRPr lang="en-GB"/>
        </a:p>
      </dgm:t>
    </dgm:pt>
    <dgm:pt modelId="{EC618E02-5B09-434E-8C9D-D8C51F4D5515}" type="sibTrans" cxnId="{82CF8353-0A30-43E7-BB1F-6274C803D273}">
      <dgm:prSet/>
      <dgm:spPr/>
      <dgm:t>
        <a:bodyPr/>
        <a:lstStyle/>
        <a:p>
          <a:endParaRPr lang="en-GB"/>
        </a:p>
      </dgm:t>
    </dgm:pt>
    <dgm:pt modelId="{342D9935-0B5E-4F82-A4DA-6A59D76821EB}" type="pres">
      <dgm:prSet presAssocID="{4C305B1E-DA92-48EB-BD83-058735242592}" presName="compositeShape" presStyleCnt="0">
        <dgm:presLayoutVars>
          <dgm:chMax val="7"/>
          <dgm:dir/>
          <dgm:resizeHandles val="exact"/>
        </dgm:presLayoutVars>
      </dgm:prSet>
      <dgm:spPr/>
    </dgm:pt>
    <dgm:pt modelId="{F324C226-76DF-40A2-84C8-52F33949C8D3}" type="pres">
      <dgm:prSet presAssocID="{4C305B1E-DA92-48EB-BD83-058735242592}" presName="wedge1" presStyleLbl="node1" presStyleIdx="0" presStyleCnt="4"/>
      <dgm:spPr/>
      <dgm:t>
        <a:bodyPr/>
        <a:lstStyle/>
        <a:p>
          <a:endParaRPr lang="en-GB"/>
        </a:p>
      </dgm:t>
    </dgm:pt>
    <dgm:pt modelId="{AED151DB-8645-48F4-A457-84D650C5B467}" type="pres">
      <dgm:prSet presAssocID="{4C305B1E-DA92-48EB-BD83-058735242592}" presName="dummy1a" presStyleCnt="0"/>
      <dgm:spPr/>
    </dgm:pt>
    <dgm:pt modelId="{A754FEC1-D290-468B-9428-4CF616212576}" type="pres">
      <dgm:prSet presAssocID="{4C305B1E-DA92-48EB-BD83-058735242592}" presName="dummy1b" presStyleCnt="0"/>
      <dgm:spPr/>
    </dgm:pt>
    <dgm:pt modelId="{9B35D618-073C-405C-8D71-DC7E45A192CD}" type="pres">
      <dgm:prSet presAssocID="{4C305B1E-DA92-48EB-BD83-058735242592}" presName="wedge1Tx" presStyleLbl="node1" presStyleIdx="0" presStyleCnt="4">
        <dgm:presLayoutVars>
          <dgm:chMax val="0"/>
          <dgm:chPref val="0"/>
          <dgm:bulletEnabled val="1"/>
        </dgm:presLayoutVars>
      </dgm:prSet>
      <dgm:spPr/>
      <dgm:t>
        <a:bodyPr/>
        <a:lstStyle/>
        <a:p>
          <a:endParaRPr lang="en-GB"/>
        </a:p>
      </dgm:t>
    </dgm:pt>
    <dgm:pt modelId="{E9C9C6FA-4F12-4B3C-BA02-5412C43AC2A7}" type="pres">
      <dgm:prSet presAssocID="{4C305B1E-DA92-48EB-BD83-058735242592}" presName="wedge2" presStyleLbl="node1" presStyleIdx="1" presStyleCnt="4"/>
      <dgm:spPr/>
      <dgm:t>
        <a:bodyPr/>
        <a:lstStyle/>
        <a:p>
          <a:endParaRPr lang="en-GB"/>
        </a:p>
      </dgm:t>
    </dgm:pt>
    <dgm:pt modelId="{AB766E5C-C673-4739-B7CE-289DE454B6C2}" type="pres">
      <dgm:prSet presAssocID="{4C305B1E-DA92-48EB-BD83-058735242592}" presName="dummy2a" presStyleCnt="0"/>
      <dgm:spPr/>
    </dgm:pt>
    <dgm:pt modelId="{C9314033-3904-4CE6-8B3F-80A27C0D57EA}" type="pres">
      <dgm:prSet presAssocID="{4C305B1E-DA92-48EB-BD83-058735242592}" presName="dummy2b" presStyleCnt="0"/>
      <dgm:spPr/>
    </dgm:pt>
    <dgm:pt modelId="{339AC3EC-E88B-4EDC-A50F-834FE9ABBEC5}" type="pres">
      <dgm:prSet presAssocID="{4C305B1E-DA92-48EB-BD83-058735242592}" presName="wedge2Tx" presStyleLbl="node1" presStyleIdx="1" presStyleCnt="4">
        <dgm:presLayoutVars>
          <dgm:chMax val="0"/>
          <dgm:chPref val="0"/>
          <dgm:bulletEnabled val="1"/>
        </dgm:presLayoutVars>
      </dgm:prSet>
      <dgm:spPr/>
      <dgm:t>
        <a:bodyPr/>
        <a:lstStyle/>
        <a:p>
          <a:endParaRPr lang="en-GB"/>
        </a:p>
      </dgm:t>
    </dgm:pt>
    <dgm:pt modelId="{926BD988-5A3E-4147-BF41-FE4F8E8C55BC}" type="pres">
      <dgm:prSet presAssocID="{4C305B1E-DA92-48EB-BD83-058735242592}" presName="wedge3" presStyleLbl="node1" presStyleIdx="2" presStyleCnt="4"/>
      <dgm:spPr/>
      <dgm:t>
        <a:bodyPr/>
        <a:lstStyle/>
        <a:p>
          <a:endParaRPr lang="en-GB"/>
        </a:p>
      </dgm:t>
    </dgm:pt>
    <dgm:pt modelId="{7E7626FE-41E6-4F0D-BF50-83397D232797}" type="pres">
      <dgm:prSet presAssocID="{4C305B1E-DA92-48EB-BD83-058735242592}" presName="dummy3a" presStyleCnt="0"/>
      <dgm:spPr/>
    </dgm:pt>
    <dgm:pt modelId="{BF5D00DF-6147-43DB-B051-22B8DB4DEE6C}" type="pres">
      <dgm:prSet presAssocID="{4C305B1E-DA92-48EB-BD83-058735242592}" presName="dummy3b" presStyleCnt="0"/>
      <dgm:spPr/>
    </dgm:pt>
    <dgm:pt modelId="{B10B17B5-6AED-44F2-A991-DC5BAFB32655}" type="pres">
      <dgm:prSet presAssocID="{4C305B1E-DA92-48EB-BD83-058735242592}" presName="wedge3Tx" presStyleLbl="node1" presStyleIdx="2" presStyleCnt="4">
        <dgm:presLayoutVars>
          <dgm:chMax val="0"/>
          <dgm:chPref val="0"/>
          <dgm:bulletEnabled val="1"/>
        </dgm:presLayoutVars>
      </dgm:prSet>
      <dgm:spPr/>
      <dgm:t>
        <a:bodyPr/>
        <a:lstStyle/>
        <a:p>
          <a:endParaRPr lang="en-GB"/>
        </a:p>
      </dgm:t>
    </dgm:pt>
    <dgm:pt modelId="{DFE5C536-073B-4581-9E51-A1FF9A3FBBFE}" type="pres">
      <dgm:prSet presAssocID="{4C305B1E-DA92-48EB-BD83-058735242592}" presName="wedge4" presStyleLbl="node1" presStyleIdx="3" presStyleCnt="4"/>
      <dgm:spPr/>
      <dgm:t>
        <a:bodyPr/>
        <a:lstStyle/>
        <a:p>
          <a:endParaRPr lang="en-GB"/>
        </a:p>
      </dgm:t>
    </dgm:pt>
    <dgm:pt modelId="{A9BE5370-C167-4692-9B42-5247A8F7D39D}" type="pres">
      <dgm:prSet presAssocID="{4C305B1E-DA92-48EB-BD83-058735242592}" presName="dummy4a" presStyleCnt="0"/>
      <dgm:spPr/>
    </dgm:pt>
    <dgm:pt modelId="{F5A74CC8-2DCE-4FC4-8258-1F344FF3E0D7}" type="pres">
      <dgm:prSet presAssocID="{4C305B1E-DA92-48EB-BD83-058735242592}" presName="dummy4b" presStyleCnt="0"/>
      <dgm:spPr/>
    </dgm:pt>
    <dgm:pt modelId="{A7B81CBF-A1BF-4A58-AC44-92C3D6757E96}" type="pres">
      <dgm:prSet presAssocID="{4C305B1E-DA92-48EB-BD83-058735242592}" presName="wedge4Tx" presStyleLbl="node1" presStyleIdx="3" presStyleCnt="4">
        <dgm:presLayoutVars>
          <dgm:chMax val="0"/>
          <dgm:chPref val="0"/>
          <dgm:bulletEnabled val="1"/>
        </dgm:presLayoutVars>
      </dgm:prSet>
      <dgm:spPr/>
      <dgm:t>
        <a:bodyPr/>
        <a:lstStyle/>
        <a:p>
          <a:endParaRPr lang="en-GB"/>
        </a:p>
      </dgm:t>
    </dgm:pt>
    <dgm:pt modelId="{4D07FF78-238C-4180-9220-72E035D766EA}" type="pres">
      <dgm:prSet presAssocID="{9951A78B-22C0-4BF2-947A-DFBB8D39B3CB}" presName="arrowWedge1" presStyleLbl="fgSibTrans2D1" presStyleIdx="0" presStyleCnt="4"/>
      <dgm:spPr/>
    </dgm:pt>
    <dgm:pt modelId="{6BAD1F1C-42C9-4B13-BF6C-78B94F44538B}" type="pres">
      <dgm:prSet presAssocID="{009CD023-1202-4CF1-8F07-54E2F94D5CBD}" presName="arrowWedge2" presStyleLbl="fgSibTrans2D1" presStyleIdx="1" presStyleCnt="4"/>
      <dgm:spPr/>
    </dgm:pt>
    <dgm:pt modelId="{5BF49071-87C9-4443-B304-A839A3BC8192}" type="pres">
      <dgm:prSet presAssocID="{EC618E02-5B09-434E-8C9D-D8C51F4D5515}" presName="arrowWedge3" presStyleLbl="fgSibTrans2D1" presStyleIdx="2" presStyleCnt="4"/>
      <dgm:spPr/>
    </dgm:pt>
    <dgm:pt modelId="{21CF5AD0-1317-42ED-B09B-8DB541793050}" type="pres">
      <dgm:prSet presAssocID="{47E5063B-1526-4115-8AAD-4292B06399FB}" presName="arrowWedge4" presStyleLbl="fgSibTrans2D1" presStyleIdx="3" presStyleCnt="4"/>
      <dgm:spPr/>
      <dgm:t>
        <a:bodyPr/>
        <a:lstStyle/>
        <a:p>
          <a:endParaRPr lang="en-GB"/>
        </a:p>
      </dgm:t>
    </dgm:pt>
  </dgm:ptLst>
  <dgm:cxnLst>
    <dgm:cxn modelId="{D36FE9F8-E668-4D35-9DC6-17D22AD6BCAC}" srcId="{4C305B1E-DA92-48EB-BD83-058735242592}" destId="{5A3090C9-898F-41B7-B491-97719717124C}" srcOrd="0" destOrd="0" parTransId="{8317220A-15CB-483F-AC2E-455375700A9E}" sibTransId="{9951A78B-22C0-4BF2-947A-DFBB8D39B3CB}"/>
    <dgm:cxn modelId="{87D462AB-38D5-5944-B271-0A6824B49BD8}" type="presOf" srcId="{B1E7C077-1B28-4725-82B9-6493217ABF5A}" destId="{A7B81CBF-A1BF-4A58-AC44-92C3D6757E96}" srcOrd="1" destOrd="0" presId="urn:microsoft.com/office/officeart/2005/8/layout/cycle8"/>
    <dgm:cxn modelId="{C9FE4684-B2AE-4A4D-A4D4-AC90BE6074EB}" type="presOf" srcId="{5A3090C9-898F-41B7-B491-97719717124C}" destId="{9B35D618-073C-405C-8D71-DC7E45A192CD}" srcOrd="1" destOrd="0" presId="urn:microsoft.com/office/officeart/2005/8/layout/cycle8"/>
    <dgm:cxn modelId="{8AF6AAAC-EE20-1C48-A20E-98EA21635B63}" type="presOf" srcId="{5A3090C9-898F-41B7-B491-97719717124C}" destId="{F324C226-76DF-40A2-84C8-52F33949C8D3}" srcOrd="0" destOrd="0" presId="urn:microsoft.com/office/officeart/2005/8/layout/cycle8"/>
    <dgm:cxn modelId="{3032419D-F3FF-A74C-B773-0FFEC293B7ED}" type="presOf" srcId="{5897C55A-658C-44B6-8548-807428AFEB49}" destId="{B10B17B5-6AED-44F2-A991-DC5BAFB32655}" srcOrd="1" destOrd="0" presId="urn:microsoft.com/office/officeart/2005/8/layout/cycle8"/>
    <dgm:cxn modelId="{3F7A76B9-1863-D040-A0EC-8AC7472DBD0B}" type="presOf" srcId="{60A35B60-6122-4E52-9550-22CA58F302C2}" destId="{E9C9C6FA-4F12-4B3C-BA02-5412C43AC2A7}" srcOrd="0" destOrd="0" presId="urn:microsoft.com/office/officeart/2005/8/layout/cycle8"/>
    <dgm:cxn modelId="{C0560E4F-37DF-477B-9BCE-913E1797574D}" srcId="{4C305B1E-DA92-48EB-BD83-058735242592}" destId="{B1E7C077-1B28-4725-82B9-6493217ABF5A}" srcOrd="3" destOrd="0" parTransId="{B9F9EDFF-C20C-4404-8145-967255960CA0}" sibTransId="{47E5063B-1526-4115-8AAD-4292B06399FB}"/>
    <dgm:cxn modelId="{BCEE2558-AAF8-3E41-B60A-0D24157A7056}" type="presOf" srcId="{5897C55A-658C-44B6-8548-807428AFEB49}" destId="{926BD988-5A3E-4147-BF41-FE4F8E8C55BC}" srcOrd="0" destOrd="0" presId="urn:microsoft.com/office/officeart/2005/8/layout/cycle8"/>
    <dgm:cxn modelId="{9136E73A-70AF-ED41-99FF-631567E9A4E2}" type="presOf" srcId="{B1E7C077-1B28-4725-82B9-6493217ABF5A}" destId="{DFE5C536-073B-4581-9E51-A1FF9A3FBBFE}" srcOrd="0" destOrd="0" presId="urn:microsoft.com/office/officeart/2005/8/layout/cycle8"/>
    <dgm:cxn modelId="{BA964268-4035-4F1F-A428-5D5782842119}" srcId="{4C305B1E-DA92-48EB-BD83-058735242592}" destId="{60A35B60-6122-4E52-9550-22CA58F302C2}" srcOrd="1" destOrd="0" parTransId="{74D34D57-9FAF-421B-9A44-61F64CF0286F}" sibTransId="{009CD023-1202-4CF1-8F07-54E2F94D5CBD}"/>
    <dgm:cxn modelId="{36989011-C038-DB45-9C60-DCC15F28A798}" type="presOf" srcId="{4C305B1E-DA92-48EB-BD83-058735242592}" destId="{342D9935-0B5E-4F82-A4DA-6A59D76821EB}" srcOrd="0" destOrd="0" presId="urn:microsoft.com/office/officeart/2005/8/layout/cycle8"/>
    <dgm:cxn modelId="{58596092-2C5D-3F4B-A349-AC440911CE7D}" type="presOf" srcId="{60A35B60-6122-4E52-9550-22CA58F302C2}" destId="{339AC3EC-E88B-4EDC-A50F-834FE9ABBEC5}" srcOrd="1" destOrd="0" presId="urn:microsoft.com/office/officeart/2005/8/layout/cycle8"/>
    <dgm:cxn modelId="{82CF8353-0A30-43E7-BB1F-6274C803D273}" srcId="{4C305B1E-DA92-48EB-BD83-058735242592}" destId="{5897C55A-658C-44B6-8548-807428AFEB49}" srcOrd="2" destOrd="0" parTransId="{833598B6-9F46-47DC-8E6E-D3D868D63428}" sibTransId="{EC618E02-5B09-434E-8C9D-D8C51F4D5515}"/>
    <dgm:cxn modelId="{7187C0EC-16F9-D74F-919C-730D642118BD}" type="presParOf" srcId="{342D9935-0B5E-4F82-A4DA-6A59D76821EB}" destId="{F324C226-76DF-40A2-84C8-52F33949C8D3}" srcOrd="0" destOrd="0" presId="urn:microsoft.com/office/officeart/2005/8/layout/cycle8"/>
    <dgm:cxn modelId="{B68CE158-CCAE-D942-8E4B-29569549FD50}" type="presParOf" srcId="{342D9935-0B5E-4F82-A4DA-6A59D76821EB}" destId="{AED151DB-8645-48F4-A457-84D650C5B467}" srcOrd="1" destOrd="0" presId="urn:microsoft.com/office/officeart/2005/8/layout/cycle8"/>
    <dgm:cxn modelId="{F0A11FE5-1E93-B741-91B8-445403D20AEF}" type="presParOf" srcId="{342D9935-0B5E-4F82-A4DA-6A59D76821EB}" destId="{A754FEC1-D290-468B-9428-4CF616212576}" srcOrd="2" destOrd="0" presId="urn:microsoft.com/office/officeart/2005/8/layout/cycle8"/>
    <dgm:cxn modelId="{CE5BB4E0-73AE-4A4E-BEA0-E0E23851A5A5}" type="presParOf" srcId="{342D9935-0B5E-4F82-A4DA-6A59D76821EB}" destId="{9B35D618-073C-405C-8D71-DC7E45A192CD}" srcOrd="3" destOrd="0" presId="urn:microsoft.com/office/officeart/2005/8/layout/cycle8"/>
    <dgm:cxn modelId="{DC1B31BD-B9F5-7F46-ACBD-51CD655EA3FA}" type="presParOf" srcId="{342D9935-0B5E-4F82-A4DA-6A59D76821EB}" destId="{E9C9C6FA-4F12-4B3C-BA02-5412C43AC2A7}" srcOrd="4" destOrd="0" presId="urn:microsoft.com/office/officeart/2005/8/layout/cycle8"/>
    <dgm:cxn modelId="{0CEB8728-CB22-BF49-824A-18E13A5453F3}" type="presParOf" srcId="{342D9935-0B5E-4F82-A4DA-6A59D76821EB}" destId="{AB766E5C-C673-4739-B7CE-289DE454B6C2}" srcOrd="5" destOrd="0" presId="urn:microsoft.com/office/officeart/2005/8/layout/cycle8"/>
    <dgm:cxn modelId="{2CA1927C-51EA-7948-8935-59552CD1BE60}" type="presParOf" srcId="{342D9935-0B5E-4F82-A4DA-6A59D76821EB}" destId="{C9314033-3904-4CE6-8B3F-80A27C0D57EA}" srcOrd="6" destOrd="0" presId="urn:microsoft.com/office/officeart/2005/8/layout/cycle8"/>
    <dgm:cxn modelId="{6FF6A0C2-CDEE-E540-8E22-B64F169F906C}" type="presParOf" srcId="{342D9935-0B5E-4F82-A4DA-6A59D76821EB}" destId="{339AC3EC-E88B-4EDC-A50F-834FE9ABBEC5}" srcOrd="7" destOrd="0" presId="urn:microsoft.com/office/officeart/2005/8/layout/cycle8"/>
    <dgm:cxn modelId="{B28A73AB-A9E4-174E-B3AB-4D63C34ED8DA}" type="presParOf" srcId="{342D9935-0B5E-4F82-A4DA-6A59D76821EB}" destId="{926BD988-5A3E-4147-BF41-FE4F8E8C55BC}" srcOrd="8" destOrd="0" presId="urn:microsoft.com/office/officeart/2005/8/layout/cycle8"/>
    <dgm:cxn modelId="{CB71D79B-C901-104F-8B74-4AD8B390B9D2}" type="presParOf" srcId="{342D9935-0B5E-4F82-A4DA-6A59D76821EB}" destId="{7E7626FE-41E6-4F0D-BF50-83397D232797}" srcOrd="9" destOrd="0" presId="urn:microsoft.com/office/officeart/2005/8/layout/cycle8"/>
    <dgm:cxn modelId="{40B1EA48-8E02-C241-ABE8-BDCE72976BEC}" type="presParOf" srcId="{342D9935-0B5E-4F82-A4DA-6A59D76821EB}" destId="{BF5D00DF-6147-43DB-B051-22B8DB4DEE6C}" srcOrd="10" destOrd="0" presId="urn:microsoft.com/office/officeart/2005/8/layout/cycle8"/>
    <dgm:cxn modelId="{9F3FEFC7-7723-0F4E-8884-919F4FAF54C0}" type="presParOf" srcId="{342D9935-0B5E-4F82-A4DA-6A59D76821EB}" destId="{B10B17B5-6AED-44F2-A991-DC5BAFB32655}" srcOrd="11" destOrd="0" presId="urn:microsoft.com/office/officeart/2005/8/layout/cycle8"/>
    <dgm:cxn modelId="{CCA83386-3C21-F946-A999-2B6A1B98FDCF}" type="presParOf" srcId="{342D9935-0B5E-4F82-A4DA-6A59D76821EB}" destId="{DFE5C536-073B-4581-9E51-A1FF9A3FBBFE}" srcOrd="12" destOrd="0" presId="urn:microsoft.com/office/officeart/2005/8/layout/cycle8"/>
    <dgm:cxn modelId="{BCE4B37C-D663-2548-8F91-DFE722884EB6}" type="presParOf" srcId="{342D9935-0B5E-4F82-A4DA-6A59D76821EB}" destId="{A9BE5370-C167-4692-9B42-5247A8F7D39D}" srcOrd="13" destOrd="0" presId="urn:microsoft.com/office/officeart/2005/8/layout/cycle8"/>
    <dgm:cxn modelId="{A3038328-55F3-3C40-8562-EC8F69791B49}" type="presParOf" srcId="{342D9935-0B5E-4F82-A4DA-6A59D76821EB}" destId="{F5A74CC8-2DCE-4FC4-8258-1F344FF3E0D7}" srcOrd="14" destOrd="0" presId="urn:microsoft.com/office/officeart/2005/8/layout/cycle8"/>
    <dgm:cxn modelId="{FA6FAF1E-905E-5545-AC1E-7DFE6FF89A92}" type="presParOf" srcId="{342D9935-0B5E-4F82-A4DA-6A59D76821EB}" destId="{A7B81CBF-A1BF-4A58-AC44-92C3D6757E96}" srcOrd="15" destOrd="0" presId="urn:microsoft.com/office/officeart/2005/8/layout/cycle8"/>
    <dgm:cxn modelId="{1D1079D8-FFCE-9E4A-8A0A-C67C7CBD0A5B}" type="presParOf" srcId="{342D9935-0B5E-4F82-A4DA-6A59D76821EB}" destId="{4D07FF78-238C-4180-9220-72E035D766EA}" srcOrd="16" destOrd="0" presId="urn:microsoft.com/office/officeart/2005/8/layout/cycle8"/>
    <dgm:cxn modelId="{8F7EEDDA-446F-A240-8E71-554BA46E5864}" type="presParOf" srcId="{342D9935-0B5E-4F82-A4DA-6A59D76821EB}" destId="{6BAD1F1C-42C9-4B13-BF6C-78B94F44538B}" srcOrd="17" destOrd="0" presId="urn:microsoft.com/office/officeart/2005/8/layout/cycle8"/>
    <dgm:cxn modelId="{007BC6D6-23ED-9140-84A5-169919FEDDAF}" type="presParOf" srcId="{342D9935-0B5E-4F82-A4DA-6A59D76821EB}" destId="{5BF49071-87C9-4443-B304-A839A3BC8192}" srcOrd="18" destOrd="0" presId="urn:microsoft.com/office/officeart/2005/8/layout/cycle8"/>
    <dgm:cxn modelId="{B5A94530-CD90-DE41-8BB4-4F6A11364E71}" type="presParOf" srcId="{342D9935-0B5E-4F82-A4DA-6A59D76821EB}" destId="{21CF5AD0-1317-42ED-B09B-8DB541793050}"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305B1E-DA92-48EB-BD83-058735242592}" type="doc">
      <dgm:prSet loTypeId="urn:microsoft.com/office/officeart/2005/8/layout/cycle8" loCatId="cycle" qsTypeId="urn:microsoft.com/office/officeart/2005/8/quickstyle/simple1" qsCatId="simple" csTypeId="urn:microsoft.com/office/officeart/2005/8/colors/colorful5" csCatId="colorful" phldr="1"/>
      <dgm:spPr/>
    </dgm:pt>
    <dgm:pt modelId="{5A3090C9-898F-41B7-B491-97719717124C}">
      <dgm:prSet phldrT="[Text]"/>
      <dgm:spPr/>
      <dgm:t>
        <a:bodyPr/>
        <a:lstStyle/>
        <a:p>
          <a:r>
            <a:rPr lang="en-GB" dirty="0" smtClean="0"/>
            <a:t>Plan</a:t>
          </a:r>
          <a:endParaRPr lang="en-GB" dirty="0"/>
        </a:p>
      </dgm:t>
    </dgm:pt>
    <dgm:pt modelId="{8317220A-15CB-483F-AC2E-455375700A9E}" type="parTrans" cxnId="{D36FE9F8-E668-4D35-9DC6-17D22AD6BCAC}">
      <dgm:prSet/>
      <dgm:spPr/>
      <dgm:t>
        <a:bodyPr/>
        <a:lstStyle/>
        <a:p>
          <a:endParaRPr lang="en-GB"/>
        </a:p>
      </dgm:t>
    </dgm:pt>
    <dgm:pt modelId="{9951A78B-22C0-4BF2-947A-DFBB8D39B3CB}" type="sibTrans" cxnId="{D36FE9F8-E668-4D35-9DC6-17D22AD6BCAC}">
      <dgm:prSet/>
      <dgm:spPr/>
      <dgm:t>
        <a:bodyPr/>
        <a:lstStyle/>
        <a:p>
          <a:endParaRPr lang="en-GB"/>
        </a:p>
      </dgm:t>
    </dgm:pt>
    <dgm:pt modelId="{60A35B60-6122-4E52-9550-22CA58F302C2}">
      <dgm:prSet phldrT="[Text]"/>
      <dgm:spPr/>
      <dgm:t>
        <a:bodyPr/>
        <a:lstStyle/>
        <a:p>
          <a:r>
            <a:rPr lang="en-GB" dirty="0" smtClean="0"/>
            <a:t>Do</a:t>
          </a:r>
          <a:endParaRPr lang="en-GB" dirty="0"/>
        </a:p>
      </dgm:t>
    </dgm:pt>
    <dgm:pt modelId="{74D34D57-9FAF-421B-9A44-61F64CF0286F}" type="parTrans" cxnId="{BA964268-4035-4F1F-A428-5D5782842119}">
      <dgm:prSet/>
      <dgm:spPr/>
      <dgm:t>
        <a:bodyPr/>
        <a:lstStyle/>
        <a:p>
          <a:endParaRPr lang="en-GB"/>
        </a:p>
      </dgm:t>
    </dgm:pt>
    <dgm:pt modelId="{009CD023-1202-4CF1-8F07-54E2F94D5CBD}" type="sibTrans" cxnId="{BA964268-4035-4F1F-A428-5D5782842119}">
      <dgm:prSet/>
      <dgm:spPr/>
      <dgm:t>
        <a:bodyPr/>
        <a:lstStyle/>
        <a:p>
          <a:endParaRPr lang="en-GB"/>
        </a:p>
      </dgm:t>
    </dgm:pt>
    <dgm:pt modelId="{B1E7C077-1B28-4725-82B9-6493217ABF5A}">
      <dgm:prSet phldrT="[Text]"/>
      <dgm:spPr/>
      <dgm:t>
        <a:bodyPr/>
        <a:lstStyle/>
        <a:p>
          <a:r>
            <a:rPr lang="en-GB" dirty="0" smtClean="0"/>
            <a:t>Act</a:t>
          </a:r>
          <a:endParaRPr lang="en-GB" dirty="0"/>
        </a:p>
      </dgm:t>
    </dgm:pt>
    <dgm:pt modelId="{B9F9EDFF-C20C-4404-8145-967255960CA0}" type="parTrans" cxnId="{C0560E4F-37DF-477B-9BCE-913E1797574D}">
      <dgm:prSet/>
      <dgm:spPr/>
      <dgm:t>
        <a:bodyPr/>
        <a:lstStyle/>
        <a:p>
          <a:endParaRPr lang="en-GB"/>
        </a:p>
      </dgm:t>
    </dgm:pt>
    <dgm:pt modelId="{47E5063B-1526-4115-8AAD-4292B06399FB}" type="sibTrans" cxnId="{C0560E4F-37DF-477B-9BCE-913E1797574D}">
      <dgm:prSet/>
      <dgm:spPr/>
      <dgm:t>
        <a:bodyPr/>
        <a:lstStyle/>
        <a:p>
          <a:endParaRPr lang="en-GB"/>
        </a:p>
      </dgm:t>
    </dgm:pt>
    <dgm:pt modelId="{5897C55A-658C-44B6-8548-807428AFEB49}">
      <dgm:prSet phldrT="[Text]"/>
      <dgm:spPr/>
      <dgm:t>
        <a:bodyPr/>
        <a:lstStyle/>
        <a:p>
          <a:r>
            <a:rPr lang="en-GB" dirty="0" smtClean="0"/>
            <a:t>Study</a:t>
          </a:r>
          <a:endParaRPr lang="en-GB" dirty="0"/>
        </a:p>
      </dgm:t>
    </dgm:pt>
    <dgm:pt modelId="{833598B6-9F46-47DC-8E6E-D3D868D63428}" type="parTrans" cxnId="{82CF8353-0A30-43E7-BB1F-6274C803D273}">
      <dgm:prSet/>
      <dgm:spPr/>
      <dgm:t>
        <a:bodyPr/>
        <a:lstStyle/>
        <a:p>
          <a:endParaRPr lang="en-GB"/>
        </a:p>
      </dgm:t>
    </dgm:pt>
    <dgm:pt modelId="{EC618E02-5B09-434E-8C9D-D8C51F4D5515}" type="sibTrans" cxnId="{82CF8353-0A30-43E7-BB1F-6274C803D273}">
      <dgm:prSet/>
      <dgm:spPr/>
      <dgm:t>
        <a:bodyPr/>
        <a:lstStyle/>
        <a:p>
          <a:endParaRPr lang="en-GB"/>
        </a:p>
      </dgm:t>
    </dgm:pt>
    <dgm:pt modelId="{342D9935-0B5E-4F82-A4DA-6A59D76821EB}" type="pres">
      <dgm:prSet presAssocID="{4C305B1E-DA92-48EB-BD83-058735242592}" presName="compositeShape" presStyleCnt="0">
        <dgm:presLayoutVars>
          <dgm:chMax val="7"/>
          <dgm:dir/>
          <dgm:resizeHandles val="exact"/>
        </dgm:presLayoutVars>
      </dgm:prSet>
      <dgm:spPr/>
    </dgm:pt>
    <dgm:pt modelId="{F324C226-76DF-40A2-84C8-52F33949C8D3}" type="pres">
      <dgm:prSet presAssocID="{4C305B1E-DA92-48EB-BD83-058735242592}" presName="wedge1" presStyleLbl="node1" presStyleIdx="0" presStyleCnt="4"/>
      <dgm:spPr/>
      <dgm:t>
        <a:bodyPr/>
        <a:lstStyle/>
        <a:p>
          <a:endParaRPr lang="en-GB"/>
        </a:p>
      </dgm:t>
    </dgm:pt>
    <dgm:pt modelId="{AED151DB-8645-48F4-A457-84D650C5B467}" type="pres">
      <dgm:prSet presAssocID="{4C305B1E-DA92-48EB-BD83-058735242592}" presName="dummy1a" presStyleCnt="0"/>
      <dgm:spPr/>
    </dgm:pt>
    <dgm:pt modelId="{A754FEC1-D290-468B-9428-4CF616212576}" type="pres">
      <dgm:prSet presAssocID="{4C305B1E-DA92-48EB-BD83-058735242592}" presName="dummy1b" presStyleCnt="0"/>
      <dgm:spPr/>
    </dgm:pt>
    <dgm:pt modelId="{9B35D618-073C-405C-8D71-DC7E45A192CD}" type="pres">
      <dgm:prSet presAssocID="{4C305B1E-DA92-48EB-BD83-058735242592}" presName="wedge1Tx" presStyleLbl="node1" presStyleIdx="0" presStyleCnt="4">
        <dgm:presLayoutVars>
          <dgm:chMax val="0"/>
          <dgm:chPref val="0"/>
          <dgm:bulletEnabled val="1"/>
        </dgm:presLayoutVars>
      </dgm:prSet>
      <dgm:spPr/>
      <dgm:t>
        <a:bodyPr/>
        <a:lstStyle/>
        <a:p>
          <a:endParaRPr lang="en-GB"/>
        </a:p>
      </dgm:t>
    </dgm:pt>
    <dgm:pt modelId="{E9C9C6FA-4F12-4B3C-BA02-5412C43AC2A7}" type="pres">
      <dgm:prSet presAssocID="{4C305B1E-DA92-48EB-BD83-058735242592}" presName="wedge2" presStyleLbl="node1" presStyleIdx="1" presStyleCnt="4"/>
      <dgm:spPr/>
      <dgm:t>
        <a:bodyPr/>
        <a:lstStyle/>
        <a:p>
          <a:endParaRPr lang="en-GB"/>
        </a:p>
      </dgm:t>
    </dgm:pt>
    <dgm:pt modelId="{AB766E5C-C673-4739-B7CE-289DE454B6C2}" type="pres">
      <dgm:prSet presAssocID="{4C305B1E-DA92-48EB-BD83-058735242592}" presName="dummy2a" presStyleCnt="0"/>
      <dgm:spPr/>
    </dgm:pt>
    <dgm:pt modelId="{C9314033-3904-4CE6-8B3F-80A27C0D57EA}" type="pres">
      <dgm:prSet presAssocID="{4C305B1E-DA92-48EB-BD83-058735242592}" presName="dummy2b" presStyleCnt="0"/>
      <dgm:spPr/>
    </dgm:pt>
    <dgm:pt modelId="{339AC3EC-E88B-4EDC-A50F-834FE9ABBEC5}" type="pres">
      <dgm:prSet presAssocID="{4C305B1E-DA92-48EB-BD83-058735242592}" presName="wedge2Tx" presStyleLbl="node1" presStyleIdx="1" presStyleCnt="4">
        <dgm:presLayoutVars>
          <dgm:chMax val="0"/>
          <dgm:chPref val="0"/>
          <dgm:bulletEnabled val="1"/>
        </dgm:presLayoutVars>
      </dgm:prSet>
      <dgm:spPr/>
      <dgm:t>
        <a:bodyPr/>
        <a:lstStyle/>
        <a:p>
          <a:endParaRPr lang="en-GB"/>
        </a:p>
      </dgm:t>
    </dgm:pt>
    <dgm:pt modelId="{926BD988-5A3E-4147-BF41-FE4F8E8C55BC}" type="pres">
      <dgm:prSet presAssocID="{4C305B1E-DA92-48EB-BD83-058735242592}" presName="wedge3" presStyleLbl="node1" presStyleIdx="2" presStyleCnt="4"/>
      <dgm:spPr/>
      <dgm:t>
        <a:bodyPr/>
        <a:lstStyle/>
        <a:p>
          <a:endParaRPr lang="en-GB"/>
        </a:p>
      </dgm:t>
    </dgm:pt>
    <dgm:pt modelId="{7E7626FE-41E6-4F0D-BF50-83397D232797}" type="pres">
      <dgm:prSet presAssocID="{4C305B1E-DA92-48EB-BD83-058735242592}" presName="dummy3a" presStyleCnt="0"/>
      <dgm:spPr/>
    </dgm:pt>
    <dgm:pt modelId="{BF5D00DF-6147-43DB-B051-22B8DB4DEE6C}" type="pres">
      <dgm:prSet presAssocID="{4C305B1E-DA92-48EB-BD83-058735242592}" presName="dummy3b" presStyleCnt="0"/>
      <dgm:spPr/>
    </dgm:pt>
    <dgm:pt modelId="{B10B17B5-6AED-44F2-A991-DC5BAFB32655}" type="pres">
      <dgm:prSet presAssocID="{4C305B1E-DA92-48EB-BD83-058735242592}" presName="wedge3Tx" presStyleLbl="node1" presStyleIdx="2" presStyleCnt="4">
        <dgm:presLayoutVars>
          <dgm:chMax val="0"/>
          <dgm:chPref val="0"/>
          <dgm:bulletEnabled val="1"/>
        </dgm:presLayoutVars>
      </dgm:prSet>
      <dgm:spPr/>
      <dgm:t>
        <a:bodyPr/>
        <a:lstStyle/>
        <a:p>
          <a:endParaRPr lang="en-GB"/>
        </a:p>
      </dgm:t>
    </dgm:pt>
    <dgm:pt modelId="{DFE5C536-073B-4581-9E51-A1FF9A3FBBFE}" type="pres">
      <dgm:prSet presAssocID="{4C305B1E-DA92-48EB-BD83-058735242592}" presName="wedge4" presStyleLbl="node1" presStyleIdx="3" presStyleCnt="4"/>
      <dgm:spPr/>
      <dgm:t>
        <a:bodyPr/>
        <a:lstStyle/>
        <a:p>
          <a:endParaRPr lang="en-GB"/>
        </a:p>
      </dgm:t>
    </dgm:pt>
    <dgm:pt modelId="{A9BE5370-C167-4692-9B42-5247A8F7D39D}" type="pres">
      <dgm:prSet presAssocID="{4C305B1E-DA92-48EB-BD83-058735242592}" presName="dummy4a" presStyleCnt="0"/>
      <dgm:spPr/>
    </dgm:pt>
    <dgm:pt modelId="{F5A74CC8-2DCE-4FC4-8258-1F344FF3E0D7}" type="pres">
      <dgm:prSet presAssocID="{4C305B1E-DA92-48EB-BD83-058735242592}" presName="dummy4b" presStyleCnt="0"/>
      <dgm:spPr/>
    </dgm:pt>
    <dgm:pt modelId="{A7B81CBF-A1BF-4A58-AC44-92C3D6757E96}" type="pres">
      <dgm:prSet presAssocID="{4C305B1E-DA92-48EB-BD83-058735242592}" presName="wedge4Tx" presStyleLbl="node1" presStyleIdx="3" presStyleCnt="4">
        <dgm:presLayoutVars>
          <dgm:chMax val="0"/>
          <dgm:chPref val="0"/>
          <dgm:bulletEnabled val="1"/>
        </dgm:presLayoutVars>
      </dgm:prSet>
      <dgm:spPr/>
      <dgm:t>
        <a:bodyPr/>
        <a:lstStyle/>
        <a:p>
          <a:endParaRPr lang="en-GB"/>
        </a:p>
      </dgm:t>
    </dgm:pt>
    <dgm:pt modelId="{4D07FF78-238C-4180-9220-72E035D766EA}" type="pres">
      <dgm:prSet presAssocID="{9951A78B-22C0-4BF2-947A-DFBB8D39B3CB}" presName="arrowWedge1" presStyleLbl="fgSibTrans2D1" presStyleIdx="0" presStyleCnt="4"/>
      <dgm:spPr/>
    </dgm:pt>
    <dgm:pt modelId="{6BAD1F1C-42C9-4B13-BF6C-78B94F44538B}" type="pres">
      <dgm:prSet presAssocID="{009CD023-1202-4CF1-8F07-54E2F94D5CBD}" presName="arrowWedge2" presStyleLbl="fgSibTrans2D1" presStyleIdx="1" presStyleCnt="4"/>
      <dgm:spPr/>
    </dgm:pt>
    <dgm:pt modelId="{5BF49071-87C9-4443-B304-A839A3BC8192}" type="pres">
      <dgm:prSet presAssocID="{EC618E02-5B09-434E-8C9D-D8C51F4D5515}" presName="arrowWedge3" presStyleLbl="fgSibTrans2D1" presStyleIdx="2" presStyleCnt="4"/>
      <dgm:spPr/>
    </dgm:pt>
    <dgm:pt modelId="{21CF5AD0-1317-42ED-B09B-8DB541793050}" type="pres">
      <dgm:prSet presAssocID="{47E5063B-1526-4115-8AAD-4292B06399FB}" presName="arrowWedge4" presStyleLbl="fgSibTrans2D1" presStyleIdx="3" presStyleCnt="4"/>
      <dgm:spPr/>
      <dgm:t>
        <a:bodyPr/>
        <a:lstStyle/>
        <a:p>
          <a:endParaRPr lang="en-GB"/>
        </a:p>
      </dgm:t>
    </dgm:pt>
  </dgm:ptLst>
  <dgm:cxnLst>
    <dgm:cxn modelId="{E6EBCA8F-AB31-6A47-A7C5-91252E04C450}" type="presOf" srcId="{B1E7C077-1B28-4725-82B9-6493217ABF5A}" destId="{DFE5C536-073B-4581-9E51-A1FF9A3FBBFE}" srcOrd="0" destOrd="0" presId="urn:microsoft.com/office/officeart/2005/8/layout/cycle8"/>
    <dgm:cxn modelId="{0EC341EC-7B06-D047-B935-1377573490A0}" type="presOf" srcId="{5A3090C9-898F-41B7-B491-97719717124C}" destId="{9B35D618-073C-405C-8D71-DC7E45A192CD}" srcOrd="1" destOrd="0" presId="urn:microsoft.com/office/officeart/2005/8/layout/cycle8"/>
    <dgm:cxn modelId="{D36FE9F8-E668-4D35-9DC6-17D22AD6BCAC}" srcId="{4C305B1E-DA92-48EB-BD83-058735242592}" destId="{5A3090C9-898F-41B7-B491-97719717124C}" srcOrd="0" destOrd="0" parTransId="{8317220A-15CB-483F-AC2E-455375700A9E}" sibTransId="{9951A78B-22C0-4BF2-947A-DFBB8D39B3CB}"/>
    <dgm:cxn modelId="{8AFB83C3-CE51-5649-912B-4FA5562385A3}" type="presOf" srcId="{5897C55A-658C-44B6-8548-807428AFEB49}" destId="{926BD988-5A3E-4147-BF41-FE4F8E8C55BC}" srcOrd="0" destOrd="0" presId="urn:microsoft.com/office/officeart/2005/8/layout/cycle8"/>
    <dgm:cxn modelId="{ED242371-9A55-3F43-9555-46B0B9052247}" type="presOf" srcId="{5A3090C9-898F-41B7-B491-97719717124C}" destId="{F324C226-76DF-40A2-84C8-52F33949C8D3}" srcOrd="0" destOrd="0" presId="urn:microsoft.com/office/officeart/2005/8/layout/cycle8"/>
    <dgm:cxn modelId="{5A044FEB-5558-A14E-907A-DB2D1F133992}" type="presOf" srcId="{4C305B1E-DA92-48EB-BD83-058735242592}" destId="{342D9935-0B5E-4F82-A4DA-6A59D76821EB}" srcOrd="0" destOrd="0" presId="urn:microsoft.com/office/officeart/2005/8/layout/cycle8"/>
    <dgm:cxn modelId="{78F8A567-AA19-7C4C-978E-8D7D18B05159}" type="presOf" srcId="{5897C55A-658C-44B6-8548-807428AFEB49}" destId="{B10B17B5-6AED-44F2-A991-DC5BAFB32655}" srcOrd="1" destOrd="0" presId="urn:microsoft.com/office/officeart/2005/8/layout/cycle8"/>
    <dgm:cxn modelId="{C0560E4F-37DF-477B-9BCE-913E1797574D}" srcId="{4C305B1E-DA92-48EB-BD83-058735242592}" destId="{B1E7C077-1B28-4725-82B9-6493217ABF5A}" srcOrd="3" destOrd="0" parTransId="{B9F9EDFF-C20C-4404-8145-967255960CA0}" sibTransId="{47E5063B-1526-4115-8AAD-4292B06399FB}"/>
    <dgm:cxn modelId="{DE7A2306-471C-DD44-82A0-97074F1B9C9E}" type="presOf" srcId="{B1E7C077-1B28-4725-82B9-6493217ABF5A}" destId="{A7B81CBF-A1BF-4A58-AC44-92C3D6757E96}" srcOrd="1" destOrd="0" presId="urn:microsoft.com/office/officeart/2005/8/layout/cycle8"/>
    <dgm:cxn modelId="{52E2B8BE-3E57-7A41-A9F4-43729F6080DD}" type="presOf" srcId="{60A35B60-6122-4E52-9550-22CA58F302C2}" destId="{339AC3EC-E88B-4EDC-A50F-834FE9ABBEC5}" srcOrd="1" destOrd="0" presId="urn:microsoft.com/office/officeart/2005/8/layout/cycle8"/>
    <dgm:cxn modelId="{BA964268-4035-4F1F-A428-5D5782842119}" srcId="{4C305B1E-DA92-48EB-BD83-058735242592}" destId="{60A35B60-6122-4E52-9550-22CA58F302C2}" srcOrd="1" destOrd="0" parTransId="{74D34D57-9FAF-421B-9A44-61F64CF0286F}" sibTransId="{009CD023-1202-4CF1-8F07-54E2F94D5CBD}"/>
    <dgm:cxn modelId="{F1FDB065-14F2-D045-904D-DC5B75BDE9F9}" type="presOf" srcId="{60A35B60-6122-4E52-9550-22CA58F302C2}" destId="{E9C9C6FA-4F12-4B3C-BA02-5412C43AC2A7}" srcOrd="0" destOrd="0" presId="urn:microsoft.com/office/officeart/2005/8/layout/cycle8"/>
    <dgm:cxn modelId="{82CF8353-0A30-43E7-BB1F-6274C803D273}" srcId="{4C305B1E-DA92-48EB-BD83-058735242592}" destId="{5897C55A-658C-44B6-8548-807428AFEB49}" srcOrd="2" destOrd="0" parTransId="{833598B6-9F46-47DC-8E6E-D3D868D63428}" sibTransId="{EC618E02-5B09-434E-8C9D-D8C51F4D5515}"/>
    <dgm:cxn modelId="{70B1DF74-856C-A14A-B443-160CB795FBA0}" type="presParOf" srcId="{342D9935-0B5E-4F82-A4DA-6A59D76821EB}" destId="{F324C226-76DF-40A2-84C8-52F33949C8D3}" srcOrd="0" destOrd="0" presId="urn:microsoft.com/office/officeart/2005/8/layout/cycle8"/>
    <dgm:cxn modelId="{DBDB937A-F26D-E24D-BB3F-BA7B8DEC4560}" type="presParOf" srcId="{342D9935-0B5E-4F82-A4DA-6A59D76821EB}" destId="{AED151DB-8645-48F4-A457-84D650C5B467}" srcOrd="1" destOrd="0" presId="urn:microsoft.com/office/officeart/2005/8/layout/cycle8"/>
    <dgm:cxn modelId="{F9FDF2D1-EA79-6E43-A840-2E1C73B5B0C9}" type="presParOf" srcId="{342D9935-0B5E-4F82-A4DA-6A59D76821EB}" destId="{A754FEC1-D290-468B-9428-4CF616212576}" srcOrd="2" destOrd="0" presId="urn:microsoft.com/office/officeart/2005/8/layout/cycle8"/>
    <dgm:cxn modelId="{F4A42701-6D2D-2943-9326-BEEC04266EB1}" type="presParOf" srcId="{342D9935-0B5E-4F82-A4DA-6A59D76821EB}" destId="{9B35D618-073C-405C-8D71-DC7E45A192CD}" srcOrd="3" destOrd="0" presId="urn:microsoft.com/office/officeart/2005/8/layout/cycle8"/>
    <dgm:cxn modelId="{B0003DBF-4970-8141-AB4E-BAAF5F44AD61}" type="presParOf" srcId="{342D9935-0B5E-4F82-A4DA-6A59D76821EB}" destId="{E9C9C6FA-4F12-4B3C-BA02-5412C43AC2A7}" srcOrd="4" destOrd="0" presId="urn:microsoft.com/office/officeart/2005/8/layout/cycle8"/>
    <dgm:cxn modelId="{7679CD51-A5BD-4442-A604-671E968AF358}" type="presParOf" srcId="{342D9935-0B5E-4F82-A4DA-6A59D76821EB}" destId="{AB766E5C-C673-4739-B7CE-289DE454B6C2}" srcOrd="5" destOrd="0" presId="urn:microsoft.com/office/officeart/2005/8/layout/cycle8"/>
    <dgm:cxn modelId="{1748FB84-8075-684F-B5A6-A3EC160260E4}" type="presParOf" srcId="{342D9935-0B5E-4F82-A4DA-6A59D76821EB}" destId="{C9314033-3904-4CE6-8B3F-80A27C0D57EA}" srcOrd="6" destOrd="0" presId="urn:microsoft.com/office/officeart/2005/8/layout/cycle8"/>
    <dgm:cxn modelId="{4E8871A1-333D-994F-8684-BC56795643F2}" type="presParOf" srcId="{342D9935-0B5E-4F82-A4DA-6A59D76821EB}" destId="{339AC3EC-E88B-4EDC-A50F-834FE9ABBEC5}" srcOrd="7" destOrd="0" presId="urn:microsoft.com/office/officeart/2005/8/layout/cycle8"/>
    <dgm:cxn modelId="{DFFAC1D6-0A19-E543-9A33-9D8790500123}" type="presParOf" srcId="{342D9935-0B5E-4F82-A4DA-6A59D76821EB}" destId="{926BD988-5A3E-4147-BF41-FE4F8E8C55BC}" srcOrd="8" destOrd="0" presId="urn:microsoft.com/office/officeart/2005/8/layout/cycle8"/>
    <dgm:cxn modelId="{674E1189-A3E3-7B46-B7DE-13121B5F5714}" type="presParOf" srcId="{342D9935-0B5E-4F82-A4DA-6A59D76821EB}" destId="{7E7626FE-41E6-4F0D-BF50-83397D232797}" srcOrd="9" destOrd="0" presId="urn:microsoft.com/office/officeart/2005/8/layout/cycle8"/>
    <dgm:cxn modelId="{FF96C756-2019-CD4F-8838-CEB8ECDE0A35}" type="presParOf" srcId="{342D9935-0B5E-4F82-A4DA-6A59D76821EB}" destId="{BF5D00DF-6147-43DB-B051-22B8DB4DEE6C}" srcOrd="10" destOrd="0" presId="urn:microsoft.com/office/officeart/2005/8/layout/cycle8"/>
    <dgm:cxn modelId="{F786E095-8DD5-2943-A5D6-5F6E1D017B8B}" type="presParOf" srcId="{342D9935-0B5E-4F82-A4DA-6A59D76821EB}" destId="{B10B17B5-6AED-44F2-A991-DC5BAFB32655}" srcOrd="11" destOrd="0" presId="urn:microsoft.com/office/officeart/2005/8/layout/cycle8"/>
    <dgm:cxn modelId="{7E478AA5-B762-2E48-B4DA-938849694B77}" type="presParOf" srcId="{342D9935-0B5E-4F82-A4DA-6A59D76821EB}" destId="{DFE5C536-073B-4581-9E51-A1FF9A3FBBFE}" srcOrd="12" destOrd="0" presId="urn:microsoft.com/office/officeart/2005/8/layout/cycle8"/>
    <dgm:cxn modelId="{5A5DB76E-635D-8143-BB89-3590E79BD80B}" type="presParOf" srcId="{342D9935-0B5E-4F82-A4DA-6A59D76821EB}" destId="{A9BE5370-C167-4692-9B42-5247A8F7D39D}" srcOrd="13" destOrd="0" presId="urn:microsoft.com/office/officeart/2005/8/layout/cycle8"/>
    <dgm:cxn modelId="{75FE863A-20E0-7F47-A5CC-CE5DB057EB5E}" type="presParOf" srcId="{342D9935-0B5E-4F82-A4DA-6A59D76821EB}" destId="{F5A74CC8-2DCE-4FC4-8258-1F344FF3E0D7}" srcOrd="14" destOrd="0" presId="urn:microsoft.com/office/officeart/2005/8/layout/cycle8"/>
    <dgm:cxn modelId="{157F97CA-C9DC-D049-AC0A-7177F1D036EE}" type="presParOf" srcId="{342D9935-0B5E-4F82-A4DA-6A59D76821EB}" destId="{A7B81CBF-A1BF-4A58-AC44-92C3D6757E96}" srcOrd="15" destOrd="0" presId="urn:microsoft.com/office/officeart/2005/8/layout/cycle8"/>
    <dgm:cxn modelId="{4CF416D5-6FA4-E140-9F1D-13A02AEA4460}" type="presParOf" srcId="{342D9935-0B5E-4F82-A4DA-6A59D76821EB}" destId="{4D07FF78-238C-4180-9220-72E035D766EA}" srcOrd="16" destOrd="0" presId="urn:microsoft.com/office/officeart/2005/8/layout/cycle8"/>
    <dgm:cxn modelId="{CCD92C73-D366-C344-8B28-F5D6A431B555}" type="presParOf" srcId="{342D9935-0B5E-4F82-A4DA-6A59D76821EB}" destId="{6BAD1F1C-42C9-4B13-BF6C-78B94F44538B}" srcOrd="17" destOrd="0" presId="urn:microsoft.com/office/officeart/2005/8/layout/cycle8"/>
    <dgm:cxn modelId="{2AC016C2-735C-3A43-A21F-0A1D20AF1B2C}" type="presParOf" srcId="{342D9935-0B5E-4F82-A4DA-6A59D76821EB}" destId="{5BF49071-87C9-4443-B304-A839A3BC8192}" srcOrd="18" destOrd="0" presId="urn:microsoft.com/office/officeart/2005/8/layout/cycle8"/>
    <dgm:cxn modelId="{4C414121-81C5-0744-896A-7BA09FEA8F1F}" type="presParOf" srcId="{342D9935-0B5E-4F82-A4DA-6A59D76821EB}" destId="{21CF5AD0-1317-42ED-B09B-8DB541793050}" srcOrd="19"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305B1E-DA92-48EB-BD83-058735242592}" type="doc">
      <dgm:prSet loTypeId="urn:microsoft.com/office/officeart/2005/8/layout/cycle8" loCatId="cycle" qsTypeId="urn:microsoft.com/office/officeart/2005/8/quickstyle/simple1" qsCatId="simple" csTypeId="urn:microsoft.com/office/officeart/2005/8/colors/colorful5" csCatId="colorful" phldr="1"/>
      <dgm:spPr/>
    </dgm:pt>
    <dgm:pt modelId="{5A3090C9-898F-41B7-B491-97719717124C}">
      <dgm:prSet phldrT="[Text]"/>
      <dgm:spPr/>
      <dgm:t>
        <a:bodyPr/>
        <a:lstStyle/>
        <a:p>
          <a:r>
            <a:rPr lang="en-GB" dirty="0" smtClean="0"/>
            <a:t>Plan</a:t>
          </a:r>
          <a:endParaRPr lang="en-GB" dirty="0"/>
        </a:p>
      </dgm:t>
    </dgm:pt>
    <dgm:pt modelId="{8317220A-15CB-483F-AC2E-455375700A9E}" type="parTrans" cxnId="{D36FE9F8-E668-4D35-9DC6-17D22AD6BCAC}">
      <dgm:prSet/>
      <dgm:spPr/>
      <dgm:t>
        <a:bodyPr/>
        <a:lstStyle/>
        <a:p>
          <a:endParaRPr lang="en-GB"/>
        </a:p>
      </dgm:t>
    </dgm:pt>
    <dgm:pt modelId="{9951A78B-22C0-4BF2-947A-DFBB8D39B3CB}" type="sibTrans" cxnId="{D36FE9F8-E668-4D35-9DC6-17D22AD6BCAC}">
      <dgm:prSet/>
      <dgm:spPr/>
      <dgm:t>
        <a:bodyPr/>
        <a:lstStyle/>
        <a:p>
          <a:endParaRPr lang="en-GB"/>
        </a:p>
      </dgm:t>
    </dgm:pt>
    <dgm:pt modelId="{60A35B60-6122-4E52-9550-22CA58F302C2}">
      <dgm:prSet phldrT="[Text]"/>
      <dgm:spPr/>
      <dgm:t>
        <a:bodyPr/>
        <a:lstStyle/>
        <a:p>
          <a:r>
            <a:rPr lang="en-GB" dirty="0" smtClean="0"/>
            <a:t>Do</a:t>
          </a:r>
          <a:endParaRPr lang="en-GB" dirty="0"/>
        </a:p>
      </dgm:t>
    </dgm:pt>
    <dgm:pt modelId="{74D34D57-9FAF-421B-9A44-61F64CF0286F}" type="parTrans" cxnId="{BA964268-4035-4F1F-A428-5D5782842119}">
      <dgm:prSet/>
      <dgm:spPr/>
      <dgm:t>
        <a:bodyPr/>
        <a:lstStyle/>
        <a:p>
          <a:endParaRPr lang="en-GB"/>
        </a:p>
      </dgm:t>
    </dgm:pt>
    <dgm:pt modelId="{009CD023-1202-4CF1-8F07-54E2F94D5CBD}" type="sibTrans" cxnId="{BA964268-4035-4F1F-A428-5D5782842119}">
      <dgm:prSet/>
      <dgm:spPr/>
      <dgm:t>
        <a:bodyPr/>
        <a:lstStyle/>
        <a:p>
          <a:endParaRPr lang="en-GB"/>
        </a:p>
      </dgm:t>
    </dgm:pt>
    <dgm:pt modelId="{B1E7C077-1B28-4725-82B9-6493217ABF5A}">
      <dgm:prSet phldrT="[Text]"/>
      <dgm:spPr/>
      <dgm:t>
        <a:bodyPr/>
        <a:lstStyle/>
        <a:p>
          <a:r>
            <a:rPr lang="en-GB" dirty="0" smtClean="0"/>
            <a:t>Act</a:t>
          </a:r>
          <a:endParaRPr lang="en-GB" dirty="0"/>
        </a:p>
      </dgm:t>
    </dgm:pt>
    <dgm:pt modelId="{B9F9EDFF-C20C-4404-8145-967255960CA0}" type="parTrans" cxnId="{C0560E4F-37DF-477B-9BCE-913E1797574D}">
      <dgm:prSet/>
      <dgm:spPr/>
      <dgm:t>
        <a:bodyPr/>
        <a:lstStyle/>
        <a:p>
          <a:endParaRPr lang="en-GB"/>
        </a:p>
      </dgm:t>
    </dgm:pt>
    <dgm:pt modelId="{47E5063B-1526-4115-8AAD-4292B06399FB}" type="sibTrans" cxnId="{C0560E4F-37DF-477B-9BCE-913E1797574D}">
      <dgm:prSet/>
      <dgm:spPr/>
      <dgm:t>
        <a:bodyPr/>
        <a:lstStyle/>
        <a:p>
          <a:endParaRPr lang="en-GB"/>
        </a:p>
      </dgm:t>
    </dgm:pt>
    <dgm:pt modelId="{5897C55A-658C-44B6-8548-807428AFEB49}">
      <dgm:prSet phldrT="[Text]"/>
      <dgm:spPr/>
      <dgm:t>
        <a:bodyPr/>
        <a:lstStyle/>
        <a:p>
          <a:r>
            <a:rPr lang="en-GB" dirty="0" smtClean="0"/>
            <a:t>Study</a:t>
          </a:r>
          <a:endParaRPr lang="en-GB" dirty="0"/>
        </a:p>
      </dgm:t>
    </dgm:pt>
    <dgm:pt modelId="{833598B6-9F46-47DC-8E6E-D3D868D63428}" type="parTrans" cxnId="{82CF8353-0A30-43E7-BB1F-6274C803D273}">
      <dgm:prSet/>
      <dgm:spPr/>
      <dgm:t>
        <a:bodyPr/>
        <a:lstStyle/>
        <a:p>
          <a:endParaRPr lang="en-GB"/>
        </a:p>
      </dgm:t>
    </dgm:pt>
    <dgm:pt modelId="{EC618E02-5B09-434E-8C9D-D8C51F4D5515}" type="sibTrans" cxnId="{82CF8353-0A30-43E7-BB1F-6274C803D273}">
      <dgm:prSet/>
      <dgm:spPr/>
      <dgm:t>
        <a:bodyPr/>
        <a:lstStyle/>
        <a:p>
          <a:endParaRPr lang="en-GB"/>
        </a:p>
      </dgm:t>
    </dgm:pt>
    <dgm:pt modelId="{342D9935-0B5E-4F82-A4DA-6A59D76821EB}" type="pres">
      <dgm:prSet presAssocID="{4C305B1E-DA92-48EB-BD83-058735242592}" presName="compositeShape" presStyleCnt="0">
        <dgm:presLayoutVars>
          <dgm:chMax val="7"/>
          <dgm:dir/>
          <dgm:resizeHandles val="exact"/>
        </dgm:presLayoutVars>
      </dgm:prSet>
      <dgm:spPr/>
    </dgm:pt>
    <dgm:pt modelId="{F324C226-76DF-40A2-84C8-52F33949C8D3}" type="pres">
      <dgm:prSet presAssocID="{4C305B1E-DA92-48EB-BD83-058735242592}" presName="wedge1" presStyleLbl="node1" presStyleIdx="0" presStyleCnt="4"/>
      <dgm:spPr/>
      <dgm:t>
        <a:bodyPr/>
        <a:lstStyle/>
        <a:p>
          <a:endParaRPr lang="en-GB"/>
        </a:p>
      </dgm:t>
    </dgm:pt>
    <dgm:pt modelId="{AED151DB-8645-48F4-A457-84D650C5B467}" type="pres">
      <dgm:prSet presAssocID="{4C305B1E-DA92-48EB-BD83-058735242592}" presName="dummy1a" presStyleCnt="0"/>
      <dgm:spPr/>
    </dgm:pt>
    <dgm:pt modelId="{A754FEC1-D290-468B-9428-4CF616212576}" type="pres">
      <dgm:prSet presAssocID="{4C305B1E-DA92-48EB-BD83-058735242592}" presName="dummy1b" presStyleCnt="0"/>
      <dgm:spPr/>
    </dgm:pt>
    <dgm:pt modelId="{9B35D618-073C-405C-8D71-DC7E45A192CD}" type="pres">
      <dgm:prSet presAssocID="{4C305B1E-DA92-48EB-BD83-058735242592}" presName="wedge1Tx" presStyleLbl="node1" presStyleIdx="0" presStyleCnt="4">
        <dgm:presLayoutVars>
          <dgm:chMax val="0"/>
          <dgm:chPref val="0"/>
          <dgm:bulletEnabled val="1"/>
        </dgm:presLayoutVars>
      </dgm:prSet>
      <dgm:spPr/>
      <dgm:t>
        <a:bodyPr/>
        <a:lstStyle/>
        <a:p>
          <a:endParaRPr lang="en-GB"/>
        </a:p>
      </dgm:t>
    </dgm:pt>
    <dgm:pt modelId="{E9C9C6FA-4F12-4B3C-BA02-5412C43AC2A7}" type="pres">
      <dgm:prSet presAssocID="{4C305B1E-DA92-48EB-BD83-058735242592}" presName="wedge2" presStyleLbl="node1" presStyleIdx="1" presStyleCnt="4"/>
      <dgm:spPr/>
      <dgm:t>
        <a:bodyPr/>
        <a:lstStyle/>
        <a:p>
          <a:endParaRPr lang="en-GB"/>
        </a:p>
      </dgm:t>
    </dgm:pt>
    <dgm:pt modelId="{AB766E5C-C673-4739-B7CE-289DE454B6C2}" type="pres">
      <dgm:prSet presAssocID="{4C305B1E-DA92-48EB-BD83-058735242592}" presName="dummy2a" presStyleCnt="0"/>
      <dgm:spPr/>
    </dgm:pt>
    <dgm:pt modelId="{C9314033-3904-4CE6-8B3F-80A27C0D57EA}" type="pres">
      <dgm:prSet presAssocID="{4C305B1E-DA92-48EB-BD83-058735242592}" presName="dummy2b" presStyleCnt="0"/>
      <dgm:spPr/>
    </dgm:pt>
    <dgm:pt modelId="{339AC3EC-E88B-4EDC-A50F-834FE9ABBEC5}" type="pres">
      <dgm:prSet presAssocID="{4C305B1E-DA92-48EB-BD83-058735242592}" presName="wedge2Tx" presStyleLbl="node1" presStyleIdx="1" presStyleCnt="4">
        <dgm:presLayoutVars>
          <dgm:chMax val="0"/>
          <dgm:chPref val="0"/>
          <dgm:bulletEnabled val="1"/>
        </dgm:presLayoutVars>
      </dgm:prSet>
      <dgm:spPr/>
      <dgm:t>
        <a:bodyPr/>
        <a:lstStyle/>
        <a:p>
          <a:endParaRPr lang="en-GB"/>
        </a:p>
      </dgm:t>
    </dgm:pt>
    <dgm:pt modelId="{926BD988-5A3E-4147-BF41-FE4F8E8C55BC}" type="pres">
      <dgm:prSet presAssocID="{4C305B1E-DA92-48EB-BD83-058735242592}" presName="wedge3" presStyleLbl="node1" presStyleIdx="2" presStyleCnt="4"/>
      <dgm:spPr/>
      <dgm:t>
        <a:bodyPr/>
        <a:lstStyle/>
        <a:p>
          <a:endParaRPr lang="en-GB"/>
        </a:p>
      </dgm:t>
    </dgm:pt>
    <dgm:pt modelId="{7E7626FE-41E6-4F0D-BF50-83397D232797}" type="pres">
      <dgm:prSet presAssocID="{4C305B1E-DA92-48EB-BD83-058735242592}" presName="dummy3a" presStyleCnt="0"/>
      <dgm:spPr/>
    </dgm:pt>
    <dgm:pt modelId="{BF5D00DF-6147-43DB-B051-22B8DB4DEE6C}" type="pres">
      <dgm:prSet presAssocID="{4C305B1E-DA92-48EB-BD83-058735242592}" presName="dummy3b" presStyleCnt="0"/>
      <dgm:spPr/>
    </dgm:pt>
    <dgm:pt modelId="{B10B17B5-6AED-44F2-A991-DC5BAFB32655}" type="pres">
      <dgm:prSet presAssocID="{4C305B1E-DA92-48EB-BD83-058735242592}" presName="wedge3Tx" presStyleLbl="node1" presStyleIdx="2" presStyleCnt="4">
        <dgm:presLayoutVars>
          <dgm:chMax val="0"/>
          <dgm:chPref val="0"/>
          <dgm:bulletEnabled val="1"/>
        </dgm:presLayoutVars>
      </dgm:prSet>
      <dgm:spPr/>
      <dgm:t>
        <a:bodyPr/>
        <a:lstStyle/>
        <a:p>
          <a:endParaRPr lang="en-GB"/>
        </a:p>
      </dgm:t>
    </dgm:pt>
    <dgm:pt modelId="{DFE5C536-073B-4581-9E51-A1FF9A3FBBFE}" type="pres">
      <dgm:prSet presAssocID="{4C305B1E-DA92-48EB-BD83-058735242592}" presName="wedge4" presStyleLbl="node1" presStyleIdx="3" presStyleCnt="4"/>
      <dgm:spPr/>
      <dgm:t>
        <a:bodyPr/>
        <a:lstStyle/>
        <a:p>
          <a:endParaRPr lang="en-GB"/>
        </a:p>
      </dgm:t>
    </dgm:pt>
    <dgm:pt modelId="{A9BE5370-C167-4692-9B42-5247A8F7D39D}" type="pres">
      <dgm:prSet presAssocID="{4C305B1E-DA92-48EB-BD83-058735242592}" presName="dummy4a" presStyleCnt="0"/>
      <dgm:spPr/>
    </dgm:pt>
    <dgm:pt modelId="{F5A74CC8-2DCE-4FC4-8258-1F344FF3E0D7}" type="pres">
      <dgm:prSet presAssocID="{4C305B1E-DA92-48EB-BD83-058735242592}" presName="dummy4b" presStyleCnt="0"/>
      <dgm:spPr/>
    </dgm:pt>
    <dgm:pt modelId="{A7B81CBF-A1BF-4A58-AC44-92C3D6757E96}" type="pres">
      <dgm:prSet presAssocID="{4C305B1E-DA92-48EB-BD83-058735242592}" presName="wedge4Tx" presStyleLbl="node1" presStyleIdx="3" presStyleCnt="4">
        <dgm:presLayoutVars>
          <dgm:chMax val="0"/>
          <dgm:chPref val="0"/>
          <dgm:bulletEnabled val="1"/>
        </dgm:presLayoutVars>
      </dgm:prSet>
      <dgm:spPr/>
      <dgm:t>
        <a:bodyPr/>
        <a:lstStyle/>
        <a:p>
          <a:endParaRPr lang="en-GB"/>
        </a:p>
      </dgm:t>
    </dgm:pt>
    <dgm:pt modelId="{4D07FF78-238C-4180-9220-72E035D766EA}" type="pres">
      <dgm:prSet presAssocID="{9951A78B-22C0-4BF2-947A-DFBB8D39B3CB}" presName="arrowWedge1" presStyleLbl="fgSibTrans2D1" presStyleIdx="0" presStyleCnt="4"/>
      <dgm:spPr/>
    </dgm:pt>
    <dgm:pt modelId="{6BAD1F1C-42C9-4B13-BF6C-78B94F44538B}" type="pres">
      <dgm:prSet presAssocID="{009CD023-1202-4CF1-8F07-54E2F94D5CBD}" presName="arrowWedge2" presStyleLbl="fgSibTrans2D1" presStyleIdx="1" presStyleCnt="4"/>
      <dgm:spPr/>
    </dgm:pt>
    <dgm:pt modelId="{5BF49071-87C9-4443-B304-A839A3BC8192}" type="pres">
      <dgm:prSet presAssocID="{EC618E02-5B09-434E-8C9D-D8C51F4D5515}" presName="arrowWedge3" presStyleLbl="fgSibTrans2D1" presStyleIdx="2" presStyleCnt="4"/>
      <dgm:spPr/>
    </dgm:pt>
    <dgm:pt modelId="{21CF5AD0-1317-42ED-B09B-8DB541793050}" type="pres">
      <dgm:prSet presAssocID="{47E5063B-1526-4115-8AAD-4292B06399FB}" presName="arrowWedge4" presStyleLbl="fgSibTrans2D1" presStyleIdx="3" presStyleCnt="4"/>
      <dgm:spPr/>
      <dgm:t>
        <a:bodyPr/>
        <a:lstStyle/>
        <a:p>
          <a:endParaRPr lang="en-GB"/>
        </a:p>
      </dgm:t>
    </dgm:pt>
  </dgm:ptLst>
  <dgm:cxnLst>
    <dgm:cxn modelId="{D36FE9F8-E668-4D35-9DC6-17D22AD6BCAC}" srcId="{4C305B1E-DA92-48EB-BD83-058735242592}" destId="{5A3090C9-898F-41B7-B491-97719717124C}" srcOrd="0" destOrd="0" parTransId="{8317220A-15CB-483F-AC2E-455375700A9E}" sibTransId="{9951A78B-22C0-4BF2-947A-DFBB8D39B3CB}"/>
    <dgm:cxn modelId="{CD11BAE6-D128-4C45-B519-F99BC0108B35}" type="presOf" srcId="{B1E7C077-1B28-4725-82B9-6493217ABF5A}" destId="{A7B81CBF-A1BF-4A58-AC44-92C3D6757E96}" srcOrd="1" destOrd="0" presId="urn:microsoft.com/office/officeart/2005/8/layout/cycle8"/>
    <dgm:cxn modelId="{1BC3AB2B-1C18-7349-AC5E-C1E8635EB42B}" type="presOf" srcId="{5A3090C9-898F-41B7-B491-97719717124C}" destId="{9B35D618-073C-405C-8D71-DC7E45A192CD}" srcOrd="1" destOrd="0" presId="urn:microsoft.com/office/officeart/2005/8/layout/cycle8"/>
    <dgm:cxn modelId="{F9B7910B-7AB4-4847-A8BA-3F4C1FCB1D35}" type="presOf" srcId="{5A3090C9-898F-41B7-B491-97719717124C}" destId="{F324C226-76DF-40A2-84C8-52F33949C8D3}" srcOrd="0" destOrd="0" presId="urn:microsoft.com/office/officeart/2005/8/layout/cycle8"/>
    <dgm:cxn modelId="{69FDA2A2-7E0A-FB4F-A9D6-7DD242B4C471}" type="presOf" srcId="{60A35B60-6122-4E52-9550-22CA58F302C2}" destId="{E9C9C6FA-4F12-4B3C-BA02-5412C43AC2A7}" srcOrd="0" destOrd="0" presId="urn:microsoft.com/office/officeart/2005/8/layout/cycle8"/>
    <dgm:cxn modelId="{3EDC5793-6E56-F647-AF09-8E9DFCE078B1}" type="presOf" srcId="{B1E7C077-1B28-4725-82B9-6493217ABF5A}" destId="{DFE5C536-073B-4581-9E51-A1FF9A3FBBFE}" srcOrd="0" destOrd="0" presId="urn:microsoft.com/office/officeart/2005/8/layout/cycle8"/>
    <dgm:cxn modelId="{DDA49D6F-2AE1-3741-B6E6-2868CAA7AD5A}" type="presOf" srcId="{60A35B60-6122-4E52-9550-22CA58F302C2}" destId="{339AC3EC-E88B-4EDC-A50F-834FE9ABBEC5}" srcOrd="1" destOrd="0" presId="urn:microsoft.com/office/officeart/2005/8/layout/cycle8"/>
    <dgm:cxn modelId="{52E3D618-6BE7-494E-A044-2FE527FBF0B7}" type="presOf" srcId="{5897C55A-658C-44B6-8548-807428AFEB49}" destId="{B10B17B5-6AED-44F2-A991-DC5BAFB32655}" srcOrd="1" destOrd="0" presId="urn:microsoft.com/office/officeart/2005/8/layout/cycle8"/>
    <dgm:cxn modelId="{C0560E4F-37DF-477B-9BCE-913E1797574D}" srcId="{4C305B1E-DA92-48EB-BD83-058735242592}" destId="{B1E7C077-1B28-4725-82B9-6493217ABF5A}" srcOrd="3" destOrd="0" parTransId="{B9F9EDFF-C20C-4404-8145-967255960CA0}" sibTransId="{47E5063B-1526-4115-8AAD-4292B06399FB}"/>
    <dgm:cxn modelId="{559C0863-DFBF-F040-9ABD-F8B4A8615A2A}" type="presOf" srcId="{4C305B1E-DA92-48EB-BD83-058735242592}" destId="{342D9935-0B5E-4F82-A4DA-6A59D76821EB}" srcOrd="0" destOrd="0" presId="urn:microsoft.com/office/officeart/2005/8/layout/cycle8"/>
    <dgm:cxn modelId="{BA964268-4035-4F1F-A428-5D5782842119}" srcId="{4C305B1E-DA92-48EB-BD83-058735242592}" destId="{60A35B60-6122-4E52-9550-22CA58F302C2}" srcOrd="1" destOrd="0" parTransId="{74D34D57-9FAF-421B-9A44-61F64CF0286F}" sibTransId="{009CD023-1202-4CF1-8F07-54E2F94D5CBD}"/>
    <dgm:cxn modelId="{6674BE79-2233-5A42-A1E2-A56FA5918B04}" type="presOf" srcId="{5897C55A-658C-44B6-8548-807428AFEB49}" destId="{926BD988-5A3E-4147-BF41-FE4F8E8C55BC}" srcOrd="0" destOrd="0" presId="urn:microsoft.com/office/officeart/2005/8/layout/cycle8"/>
    <dgm:cxn modelId="{82CF8353-0A30-43E7-BB1F-6274C803D273}" srcId="{4C305B1E-DA92-48EB-BD83-058735242592}" destId="{5897C55A-658C-44B6-8548-807428AFEB49}" srcOrd="2" destOrd="0" parTransId="{833598B6-9F46-47DC-8E6E-D3D868D63428}" sibTransId="{EC618E02-5B09-434E-8C9D-D8C51F4D5515}"/>
    <dgm:cxn modelId="{943F299F-11EC-D34E-ADFF-AF62C08B4BEB}" type="presParOf" srcId="{342D9935-0B5E-4F82-A4DA-6A59D76821EB}" destId="{F324C226-76DF-40A2-84C8-52F33949C8D3}" srcOrd="0" destOrd="0" presId="urn:microsoft.com/office/officeart/2005/8/layout/cycle8"/>
    <dgm:cxn modelId="{26A39581-721C-DD41-BE5C-7E43DDF8DD58}" type="presParOf" srcId="{342D9935-0B5E-4F82-A4DA-6A59D76821EB}" destId="{AED151DB-8645-48F4-A457-84D650C5B467}" srcOrd="1" destOrd="0" presId="urn:microsoft.com/office/officeart/2005/8/layout/cycle8"/>
    <dgm:cxn modelId="{A77F5F70-372B-7745-9BBA-D0A5ADA80028}" type="presParOf" srcId="{342D9935-0B5E-4F82-A4DA-6A59D76821EB}" destId="{A754FEC1-D290-468B-9428-4CF616212576}" srcOrd="2" destOrd="0" presId="urn:microsoft.com/office/officeart/2005/8/layout/cycle8"/>
    <dgm:cxn modelId="{8F3024D3-D0C8-044E-8BE1-20C04A05F325}" type="presParOf" srcId="{342D9935-0B5E-4F82-A4DA-6A59D76821EB}" destId="{9B35D618-073C-405C-8D71-DC7E45A192CD}" srcOrd="3" destOrd="0" presId="urn:microsoft.com/office/officeart/2005/8/layout/cycle8"/>
    <dgm:cxn modelId="{2CEB78EA-7AAD-4A4D-8B83-9F729B70FED7}" type="presParOf" srcId="{342D9935-0B5E-4F82-A4DA-6A59D76821EB}" destId="{E9C9C6FA-4F12-4B3C-BA02-5412C43AC2A7}" srcOrd="4" destOrd="0" presId="urn:microsoft.com/office/officeart/2005/8/layout/cycle8"/>
    <dgm:cxn modelId="{EB02586F-8E4D-0249-8375-D0597FC4C635}" type="presParOf" srcId="{342D9935-0B5E-4F82-A4DA-6A59D76821EB}" destId="{AB766E5C-C673-4739-B7CE-289DE454B6C2}" srcOrd="5" destOrd="0" presId="urn:microsoft.com/office/officeart/2005/8/layout/cycle8"/>
    <dgm:cxn modelId="{14D38716-F331-334A-8521-01A9971D0CD7}" type="presParOf" srcId="{342D9935-0B5E-4F82-A4DA-6A59D76821EB}" destId="{C9314033-3904-4CE6-8B3F-80A27C0D57EA}" srcOrd="6" destOrd="0" presId="urn:microsoft.com/office/officeart/2005/8/layout/cycle8"/>
    <dgm:cxn modelId="{E941714A-9E3A-9F44-83EC-E35D4BD377CA}" type="presParOf" srcId="{342D9935-0B5E-4F82-A4DA-6A59D76821EB}" destId="{339AC3EC-E88B-4EDC-A50F-834FE9ABBEC5}" srcOrd="7" destOrd="0" presId="urn:microsoft.com/office/officeart/2005/8/layout/cycle8"/>
    <dgm:cxn modelId="{B9C1F50F-74F7-B54F-BFDE-6BE250AEC5C8}" type="presParOf" srcId="{342D9935-0B5E-4F82-A4DA-6A59D76821EB}" destId="{926BD988-5A3E-4147-BF41-FE4F8E8C55BC}" srcOrd="8" destOrd="0" presId="urn:microsoft.com/office/officeart/2005/8/layout/cycle8"/>
    <dgm:cxn modelId="{F311743E-9D4C-E845-9577-D610CBF0DA5A}" type="presParOf" srcId="{342D9935-0B5E-4F82-A4DA-6A59D76821EB}" destId="{7E7626FE-41E6-4F0D-BF50-83397D232797}" srcOrd="9" destOrd="0" presId="urn:microsoft.com/office/officeart/2005/8/layout/cycle8"/>
    <dgm:cxn modelId="{FC45A97D-1C5B-BE47-986E-271C672F9F8F}" type="presParOf" srcId="{342D9935-0B5E-4F82-A4DA-6A59D76821EB}" destId="{BF5D00DF-6147-43DB-B051-22B8DB4DEE6C}" srcOrd="10" destOrd="0" presId="urn:microsoft.com/office/officeart/2005/8/layout/cycle8"/>
    <dgm:cxn modelId="{2D73FD80-FDAF-344E-A172-727731DDC604}" type="presParOf" srcId="{342D9935-0B5E-4F82-A4DA-6A59D76821EB}" destId="{B10B17B5-6AED-44F2-A991-DC5BAFB32655}" srcOrd="11" destOrd="0" presId="urn:microsoft.com/office/officeart/2005/8/layout/cycle8"/>
    <dgm:cxn modelId="{5314516B-38B5-8F4A-A054-F08B47EBCC90}" type="presParOf" srcId="{342D9935-0B5E-4F82-A4DA-6A59D76821EB}" destId="{DFE5C536-073B-4581-9E51-A1FF9A3FBBFE}" srcOrd="12" destOrd="0" presId="urn:microsoft.com/office/officeart/2005/8/layout/cycle8"/>
    <dgm:cxn modelId="{33EE2297-55CF-3A40-B375-16E6FB9A1900}" type="presParOf" srcId="{342D9935-0B5E-4F82-A4DA-6A59D76821EB}" destId="{A9BE5370-C167-4692-9B42-5247A8F7D39D}" srcOrd="13" destOrd="0" presId="urn:microsoft.com/office/officeart/2005/8/layout/cycle8"/>
    <dgm:cxn modelId="{1BA7B54E-187E-3C42-9C88-0C4CD62A4FD4}" type="presParOf" srcId="{342D9935-0B5E-4F82-A4DA-6A59D76821EB}" destId="{F5A74CC8-2DCE-4FC4-8258-1F344FF3E0D7}" srcOrd="14" destOrd="0" presId="urn:microsoft.com/office/officeart/2005/8/layout/cycle8"/>
    <dgm:cxn modelId="{6E78DAB7-12A7-3C4A-AE44-96B7CC80AEB2}" type="presParOf" srcId="{342D9935-0B5E-4F82-A4DA-6A59D76821EB}" destId="{A7B81CBF-A1BF-4A58-AC44-92C3D6757E96}" srcOrd="15" destOrd="0" presId="urn:microsoft.com/office/officeart/2005/8/layout/cycle8"/>
    <dgm:cxn modelId="{6AC8C6C2-A84B-4B44-97D4-C7DB6A90BE3A}" type="presParOf" srcId="{342D9935-0B5E-4F82-A4DA-6A59D76821EB}" destId="{4D07FF78-238C-4180-9220-72E035D766EA}" srcOrd="16" destOrd="0" presId="urn:microsoft.com/office/officeart/2005/8/layout/cycle8"/>
    <dgm:cxn modelId="{5D991F78-638B-0542-9265-B456F8EC791E}" type="presParOf" srcId="{342D9935-0B5E-4F82-A4DA-6A59D76821EB}" destId="{6BAD1F1C-42C9-4B13-BF6C-78B94F44538B}" srcOrd="17" destOrd="0" presId="urn:microsoft.com/office/officeart/2005/8/layout/cycle8"/>
    <dgm:cxn modelId="{5832A0B3-AFAB-B94A-B13F-21F932F2BE18}" type="presParOf" srcId="{342D9935-0B5E-4F82-A4DA-6A59D76821EB}" destId="{5BF49071-87C9-4443-B304-A839A3BC8192}" srcOrd="18" destOrd="0" presId="urn:microsoft.com/office/officeart/2005/8/layout/cycle8"/>
    <dgm:cxn modelId="{AC147903-D14B-944A-A7E0-AD9836C54891}" type="presParOf" srcId="{342D9935-0B5E-4F82-A4DA-6A59D76821EB}" destId="{21CF5AD0-1317-42ED-B09B-8DB541793050}" srcOrd="19" destOrd="0" presId="urn:microsoft.com/office/officeart/2005/8/layout/cycle8"/>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305B1E-DA92-48EB-BD83-058735242592}" type="doc">
      <dgm:prSet loTypeId="urn:microsoft.com/office/officeart/2005/8/layout/cycle8" loCatId="cycle" qsTypeId="urn:microsoft.com/office/officeart/2005/8/quickstyle/simple1" qsCatId="simple" csTypeId="urn:microsoft.com/office/officeart/2005/8/colors/colorful5" csCatId="colorful" phldr="1"/>
      <dgm:spPr/>
    </dgm:pt>
    <dgm:pt modelId="{5A3090C9-898F-41B7-B491-97719717124C}">
      <dgm:prSet phldrT="[Text]"/>
      <dgm:spPr/>
      <dgm:t>
        <a:bodyPr/>
        <a:lstStyle/>
        <a:p>
          <a:r>
            <a:rPr lang="en-GB" dirty="0" smtClean="0"/>
            <a:t>Plan</a:t>
          </a:r>
          <a:endParaRPr lang="en-GB" dirty="0"/>
        </a:p>
      </dgm:t>
    </dgm:pt>
    <dgm:pt modelId="{8317220A-15CB-483F-AC2E-455375700A9E}" type="parTrans" cxnId="{D36FE9F8-E668-4D35-9DC6-17D22AD6BCAC}">
      <dgm:prSet/>
      <dgm:spPr/>
      <dgm:t>
        <a:bodyPr/>
        <a:lstStyle/>
        <a:p>
          <a:endParaRPr lang="en-GB"/>
        </a:p>
      </dgm:t>
    </dgm:pt>
    <dgm:pt modelId="{9951A78B-22C0-4BF2-947A-DFBB8D39B3CB}" type="sibTrans" cxnId="{D36FE9F8-E668-4D35-9DC6-17D22AD6BCAC}">
      <dgm:prSet/>
      <dgm:spPr/>
      <dgm:t>
        <a:bodyPr/>
        <a:lstStyle/>
        <a:p>
          <a:endParaRPr lang="en-GB"/>
        </a:p>
      </dgm:t>
    </dgm:pt>
    <dgm:pt modelId="{60A35B60-6122-4E52-9550-22CA58F302C2}">
      <dgm:prSet phldrT="[Text]"/>
      <dgm:spPr/>
      <dgm:t>
        <a:bodyPr/>
        <a:lstStyle/>
        <a:p>
          <a:r>
            <a:rPr lang="en-GB" dirty="0" smtClean="0"/>
            <a:t>Do</a:t>
          </a:r>
          <a:endParaRPr lang="en-GB" dirty="0"/>
        </a:p>
      </dgm:t>
    </dgm:pt>
    <dgm:pt modelId="{74D34D57-9FAF-421B-9A44-61F64CF0286F}" type="parTrans" cxnId="{BA964268-4035-4F1F-A428-5D5782842119}">
      <dgm:prSet/>
      <dgm:spPr/>
      <dgm:t>
        <a:bodyPr/>
        <a:lstStyle/>
        <a:p>
          <a:endParaRPr lang="en-GB"/>
        </a:p>
      </dgm:t>
    </dgm:pt>
    <dgm:pt modelId="{009CD023-1202-4CF1-8F07-54E2F94D5CBD}" type="sibTrans" cxnId="{BA964268-4035-4F1F-A428-5D5782842119}">
      <dgm:prSet/>
      <dgm:spPr/>
      <dgm:t>
        <a:bodyPr/>
        <a:lstStyle/>
        <a:p>
          <a:endParaRPr lang="en-GB"/>
        </a:p>
      </dgm:t>
    </dgm:pt>
    <dgm:pt modelId="{B1E7C077-1B28-4725-82B9-6493217ABF5A}">
      <dgm:prSet phldrT="[Text]"/>
      <dgm:spPr/>
      <dgm:t>
        <a:bodyPr/>
        <a:lstStyle/>
        <a:p>
          <a:r>
            <a:rPr lang="en-GB" dirty="0" smtClean="0"/>
            <a:t>Act</a:t>
          </a:r>
          <a:endParaRPr lang="en-GB" dirty="0"/>
        </a:p>
      </dgm:t>
    </dgm:pt>
    <dgm:pt modelId="{B9F9EDFF-C20C-4404-8145-967255960CA0}" type="parTrans" cxnId="{C0560E4F-37DF-477B-9BCE-913E1797574D}">
      <dgm:prSet/>
      <dgm:spPr/>
      <dgm:t>
        <a:bodyPr/>
        <a:lstStyle/>
        <a:p>
          <a:endParaRPr lang="en-GB"/>
        </a:p>
      </dgm:t>
    </dgm:pt>
    <dgm:pt modelId="{47E5063B-1526-4115-8AAD-4292B06399FB}" type="sibTrans" cxnId="{C0560E4F-37DF-477B-9BCE-913E1797574D}">
      <dgm:prSet/>
      <dgm:spPr/>
      <dgm:t>
        <a:bodyPr/>
        <a:lstStyle/>
        <a:p>
          <a:endParaRPr lang="en-GB"/>
        </a:p>
      </dgm:t>
    </dgm:pt>
    <dgm:pt modelId="{5897C55A-658C-44B6-8548-807428AFEB49}">
      <dgm:prSet phldrT="[Text]"/>
      <dgm:spPr/>
      <dgm:t>
        <a:bodyPr/>
        <a:lstStyle/>
        <a:p>
          <a:r>
            <a:rPr lang="en-GB" dirty="0" smtClean="0"/>
            <a:t>Study</a:t>
          </a:r>
          <a:endParaRPr lang="en-GB" dirty="0"/>
        </a:p>
      </dgm:t>
    </dgm:pt>
    <dgm:pt modelId="{833598B6-9F46-47DC-8E6E-D3D868D63428}" type="parTrans" cxnId="{82CF8353-0A30-43E7-BB1F-6274C803D273}">
      <dgm:prSet/>
      <dgm:spPr/>
      <dgm:t>
        <a:bodyPr/>
        <a:lstStyle/>
        <a:p>
          <a:endParaRPr lang="en-GB"/>
        </a:p>
      </dgm:t>
    </dgm:pt>
    <dgm:pt modelId="{EC618E02-5B09-434E-8C9D-D8C51F4D5515}" type="sibTrans" cxnId="{82CF8353-0A30-43E7-BB1F-6274C803D273}">
      <dgm:prSet/>
      <dgm:spPr/>
      <dgm:t>
        <a:bodyPr/>
        <a:lstStyle/>
        <a:p>
          <a:endParaRPr lang="en-GB"/>
        </a:p>
      </dgm:t>
    </dgm:pt>
    <dgm:pt modelId="{342D9935-0B5E-4F82-A4DA-6A59D76821EB}" type="pres">
      <dgm:prSet presAssocID="{4C305B1E-DA92-48EB-BD83-058735242592}" presName="compositeShape" presStyleCnt="0">
        <dgm:presLayoutVars>
          <dgm:chMax val="7"/>
          <dgm:dir/>
          <dgm:resizeHandles val="exact"/>
        </dgm:presLayoutVars>
      </dgm:prSet>
      <dgm:spPr/>
    </dgm:pt>
    <dgm:pt modelId="{F324C226-76DF-40A2-84C8-52F33949C8D3}" type="pres">
      <dgm:prSet presAssocID="{4C305B1E-DA92-48EB-BD83-058735242592}" presName="wedge1" presStyleLbl="node1" presStyleIdx="0" presStyleCnt="4"/>
      <dgm:spPr/>
      <dgm:t>
        <a:bodyPr/>
        <a:lstStyle/>
        <a:p>
          <a:endParaRPr lang="en-GB"/>
        </a:p>
      </dgm:t>
    </dgm:pt>
    <dgm:pt modelId="{AED151DB-8645-48F4-A457-84D650C5B467}" type="pres">
      <dgm:prSet presAssocID="{4C305B1E-DA92-48EB-BD83-058735242592}" presName="dummy1a" presStyleCnt="0"/>
      <dgm:spPr/>
    </dgm:pt>
    <dgm:pt modelId="{A754FEC1-D290-468B-9428-4CF616212576}" type="pres">
      <dgm:prSet presAssocID="{4C305B1E-DA92-48EB-BD83-058735242592}" presName="dummy1b" presStyleCnt="0"/>
      <dgm:spPr/>
    </dgm:pt>
    <dgm:pt modelId="{9B35D618-073C-405C-8D71-DC7E45A192CD}" type="pres">
      <dgm:prSet presAssocID="{4C305B1E-DA92-48EB-BD83-058735242592}" presName="wedge1Tx" presStyleLbl="node1" presStyleIdx="0" presStyleCnt="4">
        <dgm:presLayoutVars>
          <dgm:chMax val="0"/>
          <dgm:chPref val="0"/>
          <dgm:bulletEnabled val="1"/>
        </dgm:presLayoutVars>
      </dgm:prSet>
      <dgm:spPr/>
      <dgm:t>
        <a:bodyPr/>
        <a:lstStyle/>
        <a:p>
          <a:endParaRPr lang="en-GB"/>
        </a:p>
      </dgm:t>
    </dgm:pt>
    <dgm:pt modelId="{E9C9C6FA-4F12-4B3C-BA02-5412C43AC2A7}" type="pres">
      <dgm:prSet presAssocID="{4C305B1E-DA92-48EB-BD83-058735242592}" presName="wedge2" presStyleLbl="node1" presStyleIdx="1" presStyleCnt="4"/>
      <dgm:spPr/>
      <dgm:t>
        <a:bodyPr/>
        <a:lstStyle/>
        <a:p>
          <a:endParaRPr lang="en-GB"/>
        </a:p>
      </dgm:t>
    </dgm:pt>
    <dgm:pt modelId="{AB766E5C-C673-4739-B7CE-289DE454B6C2}" type="pres">
      <dgm:prSet presAssocID="{4C305B1E-DA92-48EB-BD83-058735242592}" presName="dummy2a" presStyleCnt="0"/>
      <dgm:spPr/>
    </dgm:pt>
    <dgm:pt modelId="{C9314033-3904-4CE6-8B3F-80A27C0D57EA}" type="pres">
      <dgm:prSet presAssocID="{4C305B1E-DA92-48EB-BD83-058735242592}" presName="dummy2b" presStyleCnt="0"/>
      <dgm:spPr/>
    </dgm:pt>
    <dgm:pt modelId="{339AC3EC-E88B-4EDC-A50F-834FE9ABBEC5}" type="pres">
      <dgm:prSet presAssocID="{4C305B1E-DA92-48EB-BD83-058735242592}" presName="wedge2Tx" presStyleLbl="node1" presStyleIdx="1" presStyleCnt="4">
        <dgm:presLayoutVars>
          <dgm:chMax val="0"/>
          <dgm:chPref val="0"/>
          <dgm:bulletEnabled val="1"/>
        </dgm:presLayoutVars>
      </dgm:prSet>
      <dgm:spPr/>
      <dgm:t>
        <a:bodyPr/>
        <a:lstStyle/>
        <a:p>
          <a:endParaRPr lang="en-GB"/>
        </a:p>
      </dgm:t>
    </dgm:pt>
    <dgm:pt modelId="{926BD988-5A3E-4147-BF41-FE4F8E8C55BC}" type="pres">
      <dgm:prSet presAssocID="{4C305B1E-DA92-48EB-BD83-058735242592}" presName="wedge3" presStyleLbl="node1" presStyleIdx="2" presStyleCnt="4"/>
      <dgm:spPr/>
      <dgm:t>
        <a:bodyPr/>
        <a:lstStyle/>
        <a:p>
          <a:endParaRPr lang="en-GB"/>
        </a:p>
      </dgm:t>
    </dgm:pt>
    <dgm:pt modelId="{7E7626FE-41E6-4F0D-BF50-83397D232797}" type="pres">
      <dgm:prSet presAssocID="{4C305B1E-DA92-48EB-BD83-058735242592}" presName="dummy3a" presStyleCnt="0"/>
      <dgm:spPr/>
    </dgm:pt>
    <dgm:pt modelId="{BF5D00DF-6147-43DB-B051-22B8DB4DEE6C}" type="pres">
      <dgm:prSet presAssocID="{4C305B1E-DA92-48EB-BD83-058735242592}" presName="dummy3b" presStyleCnt="0"/>
      <dgm:spPr/>
    </dgm:pt>
    <dgm:pt modelId="{B10B17B5-6AED-44F2-A991-DC5BAFB32655}" type="pres">
      <dgm:prSet presAssocID="{4C305B1E-DA92-48EB-BD83-058735242592}" presName="wedge3Tx" presStyleLbl="node1" presStyleIdx="2" presStyleCnt="4">
        <dgm:presLayoutVars>
          <dgm:chMax val="0"/>
          <dgm:chPref val="0"/>
          <dgm:bulletEnabled val="1"/>
        </dgm:presLayoutVars>
      </dgm:prSet>
      <dgm:spPr/>
      <dgm:t>
        <a:bodyPr/>
        <a:lstStyle/>
        <a:p>
          <a:endParaRPr lang="en-GB"/>
        </a:p>
      </dgm:t>
    </dgm:pt>
    <dgm:pt modelId="{DFE5C536-073B-4581-9E51-A1FF9A3FBBFE}" type="pres">
      <dgm:prSet presAssocID="{4C305B1E-DA92-48EB-BD83-058735242592}" presName="wedge4" presStyleLbl="node1" presStyleIdx="3" presStyleCnt="4"/>
      <dgm:spPr/>
      <dgm:t>
        <a:bodyPr/>
        <a:lstStyle/>
        <a:p>
          <a:endParaRPr lang="en-GB"/>
        </a:p>
      </dgm:t>
    </dgm:pt>
    <dgm:pt modelId="{A9BE5370-C167-4692-9B42-5247A8F7D39D}" type="pres">
      <dgm:prSet presAssocID="{4C305B1E-DA92-48EB-BD83-058735242592}" presName="dummy4a" presStyleCnt="0"/>
      <dgm:spPr/>
    </dgm:pt>
    <dgm:pt modelId="{F5A74CC8-2DCE-4FC4-8258-1F344FF3E0D7}" type="pres">
      <dgm:prSet presAssocID="{4C305B1E-DA92-48EB-BD83-058735242592}" presName="dummy4b" presStyleCnt="0"/>
      <dgm:spPr/>
    </dgm:pt>
    <dgm:pt modelId="{A7B81CBF-A1BF-4A58-AC44-92C3D6757E96}" type="pres">
      <dgm:prSet presAssocID="{4C305B1E-DA92-48EB-BD83-058735242592}" presName="wedge4Tx" presStyleLbl="node1" presStyleIdx="3" presStyleCnt="4">
        <dgm:presLayoutVars>
          <dgm:chMax val="0"/>
          <dgm:chPref val="0"/>
          <dgm:bulletEnabled val="1"/>
        </dgm:presLayoutVars>
      </dgm:prSet>
      <dgm:spPr/>
      <dgm:t>
        <a:bodyPr/>
        <a:lstStyle/>
        <a:p>
          <a:endParaRPr lang="en-GB"/>
        </a:p>
      </dgm:t>
    </dgm:pt>
    <dgm:pt modelId="{4D07FF78-238C-4180-9220-72E035D766EA}" type="pres">
      <dgm:prSet presAssocID="{9951A78B-22C0-4BF2-947A-DFBB8D39B3CB}" presName="arrowWedge1" presStyleLbl="fgSibTrans2D1" presStyleIdx="0" presStyleCnt="4"/>
      <dgm:spPr/>
    </dgm:pt>
    <dgm:pt modelId="{6BAD1F1C-42C9-4B13-BF6C-78B94F44538B}" type="pres">
      <dgm:prSet presAssocID="{009CD023-1202-4CF1-8F07-54E2F94D5CBD}" presName="arrowWedge2" presStyleLbl="fgSibTrans2D1" presStyleIdx="1" presStyleCnt="4"/>
      <dgm:spPr/>
    </dgm:pt>
    <dgm:pt modelId="{5BF49071-87C9-4443-B304-A839A3BC8192}" type="pres">
      <dgm:prSet presAssocID="{EC618E02-5B09-434E-8C9D-D8C51F4D5515}" presName="arrowWedge3" presStyleLbl="fgSibTrans2D1" presStyleIdx="2" presStyleCnt="4"/>
      <dgm:spPr/>
    </dgm:pt>
    <dgm:pt modelId="{21CF5AD0-1317-42ED-B09B-8DB541793050}" type="pres">
      <dgm:prSet presAssocID="{47E5063B-1526-4115-8AAD-4292B06399FB}" presName="arrowWedge4" presStyleLbl="fgSibTrans2D1" presStyleIdx="3" presStyleCnt="4"/>
      <dgm:spPr/>
      <dgm:t>
        <a:bodyPr/>
        <a:lstStyle/>
        <a:p>
          <a:endParaRPr lang="en-GB"/>
        </a:p>
      </dgm:t>
    </dgm:pt>
  </dgm:ptLst>
  <dgm:cxnLst>
    <dgm:cxn modelId="{D36FE9F8-E668-4D35-9DC6-17D22AD6BCAC}" srcId="{4C305B1E-DA92-48EB-BD83-058735242592}" destId="{5A3090C9-898F-41B7-B491-97719717124C}" srcOrd="0" destOrd="0" parTransId="{8317220A-15CB-483F-AC2E-455375700A9E}" sibTransId="{9951A78B-22C0-4BF2-947A-DFBB8D39B3CB}"/>
    <dgm:cxn modelId="{2A95626E-8F0A-BC49-8921-7EAC87700722}" type="presOf" srcId="{5897C55A-658C-44B6-8548-807428AFEB49}" destId="{B10B17B5-6AED-44F2-A991-DC5BAFB32655}" srcOrd="1" destOrd="0" presId="urn:microsoft.com/office/officeart/2005/8/layout/cycle8"/>
    <dgm:cxn modelId="{7AE9D380-2075-F447-9A25-91F7B554D26B}" type="presOf" srcId="{60A35B60-6122-4E52-9550-22CA58F302C2}" destId="{339AC3EC-E88B-4EDC-A50F-834FE9ABBEC5}" srcOrd="1" destOrd="0" presId="urn:microsoft.com/office/officeart/2005/8/layout/cycle8"/>
    <dgm:cxn modelId="{CDB6B8FF-276A-CD4B-8DC5-3318D9DCA2F7}" type="presOf" srcId="{B1E7C077-1B28-4725-82B9-6493217ABF5A}" destId="{DFE5C536-073B-4581-9E51-A1FF9A3FBBFE}" srcOrd="0" destOrd="0" presId="urn:microsoft.com/office/officeart/2005/8/layout/cycle8"/>
    <dgm:cxn modelId="{F98D5717-618F-1B4F-9A45-3A7FF8DB8751}" type="presOf" srcId="{60A35B60-6122-4E52-9550-22CA58F302C2}" destId="{E9C9C6FA-4F12-4B3C-BA02-5412C43AC2A7}" srcOrd="0" destOrd="0" presId="urn:microsoft.com/office/officeart/2005/8/layout/cycle8"/>
    <dgm:cxn modelId="{C0560E4F-37DF-477B-9BCE-913E1797574D}" srcId="{4C305B1E-DA92-48EB-BD83-058735242592}" destId="{B1E7C077-1B28-4725-82B9-6493217ABF5A}" srcOrd="3" destOrd="0" parTransId="{B9F9EDFF-C20C-4404-8145-967255960CA0}" sibTransId="{47E5063B-1526-4115-8AAD-4292B06399FB}"/>
    <dgm:cxn modelId="{8B8A4C5B-F837-EC46-AF5A-0FE9633D94A3}" type="presOf" srcId="{5A3090C9-898F-41B7-B491-97719717124C}" destId="{9B35D618-073C-405C-8D71-DC7E45A192CD}" srcOrd="1" destOrd="0" presId="urn:microsoft.com/office/officeart/2005/8/layout/cycle8"/>
    <dgm:cxn modelId="{901DDBA8-0676-B04A-9BFE-862AF7BEA5CE}" type="presOf" srcId="{5897C55A-658C-44B6-8548-807428AFEB49}" destId="{926BD988-5A3E-4147-BF41-FE4F8E8C55BC}" srcOrd="0" destOrd="0" presId="urn:microsoft.com/office/officeart/2005/8/layout/cycle8"/>
    <dgm:cxn modelId="{BA964268-4035-4F1F-A428-5D5782842119}" srcId="{4C305B1E-DA92-48EB-BD83-058735242592}" destId="{60A35B60-6122-4E52-9550-22CA58F302C2}" srcOrd="1" destOrd="0" parTransId="{74D34D57-9FAF-421B-9A44-61F64CF0286F}" sibTransId="{009CD023-1202-4CF1-8F07-54E2F94D5CBD}"/>
    <dgm:cxn modelId="{810563D2-27BF-2144-8A71-571FCB4ADCCB}" type="presOf" srcId="{4C305B1E-DA92-48EB-BD83-058735242592}" destId="{342D9935-0B5E-4F82-A4DA-6A59D76821EB}" srcOrd="0" destOrd="0" presId="urn:microsoft.com/office/officeart/2005/8/layout/cycle8"/>
    <dgm:cxn modelId="{EE0ACE22-47FB-4C44-B6AF-275D09D5CA04}" type="presOf" srcId="{5A3090C9-898F-41B7-B491-97719717124C}" destId="{F324C226-76DF-40A2-84C8-52F33949C8D3}" srcOrd="0" destOrd="0" presId="urn:microsoft.com/office/officeart/2005/8/layout/cycle8"/>
    <dgm:cxn modelId="{82CF8353-0A30-43E7-BB1F-6274C803D273}" srcId="{4C305B1E-DA92-48EB-BD83-058735242592}" destId="{5897C55A-658C-44B6-8548-807428AFEB49}" srcOrd="2" destOrd="0" parTransId="{833598B6-9F46-47DC-8E6E-D3D868D63428}" sibTransId="{EC618E02-5B09-434E-8C9D-D8C51F4D5515}"/>
    <dgm:cxn modelId="{219FB141-A5F2-9745-9285-CDABC7423F36}" type="presOf" srcId="{B1E7C077-1B28-4725-82B9-6493217ABF5A}" destId="{A7B81CBF-A1BF-4A58-AC44-92C3D6757E96}" srcOrd="1" destOrd="0" presId="urn:microsoft.com/office/officeart/2005/8/layout/cycle8"/>
    <dgm:cxn modelId="{DB382993-D585-5F49-8457-D84BFDED39E9}" type="presParOf" srcId="{342D9935-0B5E-4F82-A4DA-6A59D76821EB}" destId="{F324C226-76DF-40A2-84C8-52F33949C8D3}" srcOrd="0" destOrd="0" presId="urn:microsoft.com/office/officeart/2005/8/layout/cycle8"/>
    <dgm:cxn modelId="{537E6C5F-5363-C04E-A25F-357C296C1070}" type="presParOf" srcId="{342D9935-0B5E-4F82-A4DA-6A59D76821EB}" destId="{AED151DB-8645-48F4-A457-84D650C5B467}" srcOrd="1" destOrd="0" presId="urn:microsoft.com/office/officeart/2005/8/layout/cycle8"/>
    <dgm:cxn modelId="{64AE3C28-B704-3A41-996E-061EF5F3E440}" type="presParOf" srcId="{342D9935-0B5E-4F82-A4DA-6A59D76821EB}" destId="{A754FEC1-D290-468B-9428-4CF616212576}" srcOrd="2" destOrd="0" presId="urn:microsoft.com/office/officeart/2005/8/layout/cycle8"/>
    <dgm:cxn modelId="{748E4E56-B8EE-0041-A8AC-4447697C85F9}" type="presParOf" srcId="{342D9935-0B5E-4F82-A4DA-6A59D76821EB}" destId="{9B35D618-073C-405C-8D71-DC7E45A192CD}" srcOrd="3" destOrd="0" presId="urn:microsoft.com/office/officeart/2005/8/layout/cycle8"/>
    <dgm:cxn modelId="{5D5649F6-4CD0-7849-BAFA-577DA3D35237}" type="presParOf" srcId="{342D9935-0B5E-4F82-A4DA-6A59D76821EB}" destId="{E9C9C6FA-4F12-4B3C-BA02-5412C43AC2A7}" srcOrd="4" destOrd="0" presId="urn:microsoft.com/office/officeart/2005/8/layout/cycle8"/>
    <dgm:cxn modelId="{C28CC2DA-47EE-CD4D-A6D3-664C6B706C60}" type="presParOf" srcId="{342D9935-0B5E-4F82-A4DA-6A59D76821EB}" destId="{AB766E5C-C673-4739-B7CE-289DE454B6C2}" srcOrd="5" destOrd="0" presId="urn:microsoft.com/office/officeart/2005/8/layout/cycle8"/>
    <dgm:cxn modelId="{6A10CD46-6DDC-B849-BB38-E7C64F5E6BD8}" type="presParOf" srcId="{342D9935-0B5E-4F82-A4DA-6A59D76821EB}" destId="{C9314033-3904-4CE6-8B3F-80A27C0D57EA}" srcOrd="6" destOrd="0" presId="urn:microsoft.com/office/officeart/2005/8/layout/cycle8"/>
    <dgm:cxn modelId="{2DD76E61-6723-5C49-909F-5573504E9E22}" type="presParOf" srcId="{342D9935-0B5E-4F82-A4DA-6A59D76821EB}" destId="{339AC3EC-E88B-4EDC-A50F-834FE9ABBEC5}" srcOrd="7" destOrd="0" presId="urn:microsoft.com/office/officeart/2005/8/layout/cycle8"/>
    <dgm:cxn modelId="{FE79EBC1-98CF-464D-8861-12EACE6FA09D}" type="presParOf" srcId="{342D9935-0B5E-4F82-A4DA-6A59D76821EB}" destId="{926BD988-5A3E-4147-BF41-FE4F8E8C55BC}" srcOrd="8" destOrd="0" presId="urn:microsoft.com/office/officeart/2005/8/layout/cycle8"/>
    <dgm:cxn modelId="{B7850348-F26B-C046-B94D-8039BC26CC3C}" type="presParOf" srcId="{342D9935-0B5E-4F82-A4DA-6A59D76821EB}" destId="{7E7626FE-41E6-4F0D-BF50-83397D232797}" srcOrd="9" destOrd="0" presId="urn:microsoft.com/office/officeart/2005/8/layout/cycle8"/>
    <dgm:cxn modelId="{C92C6FB7-737D-5F4A-9288-27AF929548C5}" type="presParOf" srcId="{342D9935-0B5E-4F82-A4DA-6A59D76821EB}" destId="{BF5D00DF-6147-43DB-B051-22B8DB4DEE6C}" srcOrd="10" destOrd="0" presId="urn:microsoft.com/office/officeart/2005/8/layout/cycle8"/>
    <dgm:cxn modelId="{5F690A5A-894A-4848-AADE-A4CA3DA33AD7}" type="presParOf" srcId="{342D9935-0B5E-4F82-A4DA-6A59D76821EB}" destId="{B10B17B5-6AED-44F2-A991-DC5BAFB32655}" srcOrd="11" destOrd="0" presId="urn:microsoft.com/office/officeart/2005/8/layout/cycle8"/>
    <dgm:cxn modelId="{E00B5964-A589-3246-BB89-7682B5575565}" type="presParOf" srcId="{342D9935-0B5E-4F82-A4DA-6A59D76821EB}" destId="{DFE5C536-073B-4581-9E51-A1FF9A3FBBFE}" srcOrd="12" destOrd="0" presId="urn:microsoft.com/office/officeart/2005/8/layout/cycle8"/>
    <dgm:cxn modelId="{40479217-9E3E-9941-81D1-5E7963A4E862}" type="presParOf" srcId="{342D9935-0B5E-4F82-A4DA-6A59D76821EB}" destId="{A9BE5370-C167-4692-9B42-5247A8F7D39D}" srcOrd="13" destOrd="0" presId="urn:microsoft.com/office/officeart/2005/8/layout/cycle8"/>
    <dgm:cxn modelId="{4889338E-CB41-3E49-91FD-ADA10BDD6EE7}" type="presParOf" srcId="{342D9935-0B5E-4F82-A4DA-6A59D76821EB}" destId="{F5A74CC8-2DCE-4FC4-8258-1F344FF3E0D7}" srcOrd="14" destOrd="0" presId="urn:microsoft.com/office/officeart/2005/8/layout/cycle8"/>
    <dgm:cxn modelId="{4371E8F5-8868-C043-863B-5721B710AC44}" type="presParOf" srcId="{342D9935-0B5E-4F82-A4DA-6A59D76821EB}" destId="{A7B81CBF-A1BF-4A58-AC44-92C3D6757E96}" srcOrd="15" destOrd="0" presId="urn:microsoft.com/office/officeart/2005/8/layout/cycle8"/>
    <dgm:cxn modelId="{273D160E-DBF8-4A42-9FE8-40657A603F68}" type="presParOf" srcId="{342D9935-0B5E-4F82-A4DA-6A59D76821EB}" destId="{4D07FF78-238C-4180-9220-72E035D766EA}" srcOrd="16" destOrd="0" presId="urn:microsoft.com/office/officeart/2005/8/layout/cycle8"/>
    <dgm:cxn modelId="{42B98EFE-2C20-844D-91FB-111B61672823}" type="presParOf" srcId="{342D9935-0B5E-4F82-A4DA-6A59D76821EB}" destId="{6BAD1F1C-42C9-4B13-BF6C-78B94F44538B}" srcOrd="17" destOrd="0" presId="urn:microsoft.com/office/officeart/2005/8/layout/cycle8"/>
    <dgm:cxn modelId="{9AF592DA-E7AC-3845-B115-7150EB0008C1}" type="presParOf" srcId="{342D9935-0B5E-4F82-A4DA-6A59D76821EB}" destId="{5BF49071-87C9-4443-B304-A839A3BC8192}" srcOrd="18" destOrd="0" presId="urn:microsoft.com/office/officeart/2005/8/layout/cycle8"/>
    <dgm:cxn modelId="{CA7A4C56-1396-EE4A-9909-FBBC572EB79C}" type="presParOf" srcId="{342D9935-0B5E-4F82-A4DA-6A59D76821EB}" destId="{21CF5AD0-1317-42ED-B09B-8DB541793050}" srcOrd="19" destOrd="0" presId="urn:microsoft.com/office/officeart/2005/8/layout/cycle8"/>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4C226-76DF-40A2-84C8-52F33949C8D3}">
      <dsp:nvSpPr>
        <dsp:cNvPr id="0" name=""/>
        <dsp:cNvSpPr/>
      </dsp:nvSpPr>
      <dsp:spPr>
        <a:xfrm>
          <a:off x="90415" y="83857"/>
          <a:ext cx="967787" cy="967787"/>
        </a:xfrm>
        <a:prstGeom prst="pie">
          <a:avLst>
            <a:gd name="adj1" fmla="val 16200000"/>
            <a:gd name="adj2" fmla="val 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Plan</a:t>
          </a:r>
          <a:endParaRPr lang="en-GB" sz="1100" kern="1200" dirty="0"/>
        </a:p>
      </dsp:txBody>
      <dsp:txXfrm>
        <a:off x="604149" y="284443"/>
        <a:ext cx="357159" cy="264989"/>
      </dsp:txXfrm>
    </dsp:sp>
    <dsp:sp modelId="{E9C9C6FA-4F12-4B3C-BA02-5412C43AC2A7}">
      <dsp:nvSpPr>
        <dsp:cNvPr id="0" name=""/>
        <dsp:cNvSpPr/>
      </dsp:nvSpPr>
      <dsp:spPr>
        <a:xfrm>
          <a:off x="90415" y="116347"/>
          <a:ext cx="967787" cy="967787"/>
        </a:xfrm>
        <a:prstGeom prst="pie">
          <a:avLst>
            <a:gd name="adj1" fmla="val 0"/>
            <a:gd name="adj2" fmla="val 540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Do</a:t>
          </a:r>
          <a:endParaRPr lang="en-GB" sz="1100" kern="1200" dirty="0"/>
        </a:p>
      </dsp:txBody>
      <dsp:txXfrm>
        <a:off x="604149" y="618560"/>
        <a:ext cx="357159" cy="264989"/>
      </dsp:txXfrm>
    </dsp:sp>
    <dsp:sp modelId="{926BD988-5A3E-4147-BF41-FE4F8E8C55BC}">
      <dsp:nvSpPr>
        <dsp:cNvPr id="0" name=""/>
        <dsp:cNvSpPr/>
      </dsp:nvSpPr>
      <dsp:spPr>
        <a:xfrm>
          <a:off x="57925" y="116347"/>
          <a:ext cx="967787" cy="967787"/>
        </a:xfrm>
        <a:prstGeom prst="pie">
          <a:avLst>
            <a:gd name="adj1" fmla="val 5400000"/>
            <a:gd name="adj2" fmla="val 1080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Study</a:t>
          </a:r>
          <a:endParaRPr lang="en-GB" sz="1100" kern="1200" dirty="0"/>
        </a:p>
      </dsp:txBody>
      <dsp:txXfrm>
        <a:off x="154819" y="618560"/>
        <a:ext cx="357159" cy="264989"/>
      </dsp:txXfrm>
    </dsp:sp>
    <dsp:sp modelId="{DFE5C536-073B-4581-9E51-A1FF9A3FBBFE}">
      <dsp:nvSpPr>
        <dsp:cNvPr id="0" name=""/>
        <dsp:cNvSpPr/>
      </dsp:nvSpPr>
      <dsp:spPr>
        <a:xfrm>
          <a:off x="57925" y="83857"/>
          <a:ext cx="967787" cy="967787"/>
        </a:xfrm>
        <a:prstGeom prst="pie">
          <a:avLst>
            <a:gd name="adj1" fmla="val 108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Act</a:t>
          </a:r>
          <a:endParaRPr lang="en-GB" sz="1100" kern="1200" dirty="0"/>
        </a:p>
      </dsp:txBody>
      <dsp:txXfrm>
        <a:off x="154819" y="284443"/>
        <a:ext cx="357159" cy="264989"/>
      </dsp:txXfrm>
    </dsp:sp>
    <dsp:sp modelId="{4D07FF78-238C-4180-9220-72E035D766EA}">
      <dsp:nvSpPr>
        <dsp:cNvPr id="0" name=""/>
        <dsp:cNvSpPr/>
      </dsp:nvSpPr>
      <dsp:spPr>
        <a:xfrm>
          <a:off x="30504" y="23947"/>
          <a:ext cx="1087608" cy="1087608"/>
        </a:xfrm>
        <a:prstGeom prst="circularArrow">
          <a:avLst>
            <a:gd name="adj1" fmla="val 5085"/>
            <a:gd name="adj2" fmla="val 327528"/>
            <a:gd name="adj3" fmla="val 21272472"/>
            <a:gd name="adj4" fmla="val 162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AD1F1C-42C9-4B13-BF6C-78B94F44538B}">
      <dsp:nvSpPr>
        <dsp:cNvPr id="0" name=""/>
        <dsp:cNvSpPr/>
      </dsp:nvSpPr>
      <dsp:spPr>
        <a:xfrm>
          <a:off x="30504" y="56437"/>
          <a:ext cx="1087608" cy="1087608"/>
        </a:xfrm>
        <a:prstGeom prst="circularArrow">
          <a:avLst>
            <a:gd name="adj1" fmla="val 5085"/>
            <a:gd name="adj2" fmla="val 327528"/>
            <a:gd name="adj3" fmla="val 5072472"/>
            <a:gd name="adj4" fmla="val 0"/>
            <a:gd name="adj5" fmla="val 5932"/>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F49071-87C9-4443-B304-A839A3BC8192}">
      <dsp:nvSpPr>
        <dsp:cNvPr id="0" name=""/>
        <dsp:cNvSpPr/>
      </dsp:nvSpPr>
      <dsp:spPr>
        <a:xfrm>
          <a:off x="-1985" y="56437"/>
          <a:ext cx="1087608" cy="1087608"/>
        </a:xfrm>
        <a:prstGeom prst="circularArrow">
          <a:avLst>
            <a:gd name="adj1" fmla="val 5085"/>
            <a:gd name="adj2" fmla="val 327528"/>
            <a:gd name="adj3" fmla="val 10472472"/>
            <a:gd name="adj4" fmla="val 5400000"/>
            <a:gd name="adj5" fmla="val 5932"/>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CF5AD0-1317-42ED-B09B-8DB541793050}">
      <dsp:nvSpPr>
        <dsp:cNvPr id="0" name=""/>
        <dsp:cNvSpPr/>
      </dsp:nvSpPr>
      <dsp:spPr>
        <a:xfrm>
          <a:off x="-1985" y="23947"/>
          <a:ext cx="1087608" cy="1087608"/>
        </a:xfrm>
        <a:prstGeom prst="circularArrow">
          <a:avLst>
            <a:gd name="adj1" fmla="val 5085"/>
            <a:gd name="adj2" fmla="val 327528"/>
            <a:gd name="adj3" fmla="val 15872472"/>
            <a:gd name="adj4" fmla="val 10800000"/>
            <a:gd name="adj5" fmla="val 5932"/>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4C226-76DF-40A2-84C8-52F33949C8D3}">
      <dsp:nvSpPr>
        <dsp:cNvPr id="0" name=""/>
        <dsp:cNvSpPr/>
      </dsp:nvSpPr>
      <dsp:spPr>
        <a:xfrm>
          <a:off x="90415" y="83857"/>
          <a:ext cx="967787" cy="967787"/>
        </a:xfrm>
        <a:prstGeom prst="pie">
          <a:avLst>
            <a:gd name="adj1" fmla="val 16200000"/>
            <a:gd name="adj2" fmla="val 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Plan</a:t>
          </a:r>
          <a:endParaRPr lang="en-GB" sz="1100" kern="1200" dirty="0"/>
        </a:p>
      </dsp:txBody>
      <dsp:txXfrm>
        <a:off x="604149" y="284443"/>
        <a:ext cx="357159" cy="264989"/>
      </dsp:txXfrm>
    </dsp:sp>
    <dsp:sp modelId="{E9C9C6FA-4F12-4B3C-BA02-5412C43AC2A7}">
      <dsp:nvSpPr>
        <dsp:cNvPr id="0" name=""/>
        <dsp:cNvSpPr/>
      </dsp:nvSpPr>
      <dsp:spPr>
        <a:xfrm>
          <a:off x="90415" y="116347"/>
          <a:ext cx="967787" cy="967787"/>
        </a:xfrm>
        <a:prstGeom prst="pie">
          <a:avLst>
            <a:gd name="adj1" fmla="val 0"/>
            <a:gd name="adj2" fmla="val 540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Do</a:t>
          </a:r>
          <a:endParaRPr lang="en-GB" sz="1100" kern="1200" dirty="0"/>
        </a:p>
      </dsp:txBody>
      <dsp:txXfrm>
        <a:off x="604149" y="618560"/>
        <a:ext cx="357159" cy="264989"/>
      </dsp:txXfrm>
    </dsp:sp>
    <dsp:sp modelId="{926BD988-5A3E-4147-BF41-FE4F8E8C55BC}">
      <dsp:nvSpPr>
        <dsp:cNvPr id="0" name=""/>
        <dsp:cNvSpPr/>
      </dsp:nvSpPr>
      <dsp:spPr>
        <a:xfrm>
          <a:off x="57925" y="116347"/>
          <a:ext cx="967787" cy="967787"/>
        </a:xfrm>
        <a:prstGeom prst="pie">
          <a:avLst>
            <a:gd name="adj1" fmla="val 5400000"/>
            <a:gd name="adj2" fmla="val 1080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Study</a:t>
          </a:r>
          <a:endParaRPr lang="en-GB" sz="1100" kern="1200" dirty="0"/>
        </a:p>
      </dsp:txBody>
      <dsp:txXfrm>
        <a:off x="154819" y="618560"/>
        <a:ext cx="357159" cy="264989"/>
      </dsp:txXfrm>
    </dsp:sp>
    <dsp:sp modelId="{DFE5C536-073B-4581-9E51-A1FF9A3FBBFE}">
      <dsp:nvSpPr>
        <dsp:cNvPr id="0" name=""/>
        <dsp:cNvSpPr/>
      </dsp:nvSpPr>
      <dsp:spPr>
        <a:xfrm>
          <a:off x="57925" y="83857"/>
          <a:ext cx="967787" cy="967787"/>
        </a:xfrm>
        <a:prstGeom prst="pie">
          <a:avLst>
            <a:gd name="adj1" fmla="val 108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Act</a:t>
          </a:r>
          <a:endParaRPr lang="en-GB" sz="1100" kern="1200" dirty="0"/>
        </a:p>
      </dsp:txBody>
      <dsp:txXfrm>
        <a:off x="154819" y="284443"/>
        <a:ext cx="357159" cy="264989"/>
      </dsp:txXfrm>
    </dsp:sp>
    <dsp:sp modelId="{4D07FF78-238C-4180-9220-72E035D766EA}">
      <dsp:nvSpPr>
        <dsp:cNvPr id="0" name=""/>
        <dsp:cNvSpPr/>
      </dsp:nvSpPr>
      <dsp:spPr>
        <a:xfrm>
          <a:off x="30504" y="23947"/>
          <a:ext cx="1087608" cy="1087608"/>
        </a:xfrm>
        <a:prstGeom prst="circularArrow">
          <a:avLst>
            <a:gd name="adj1" fmla="val 5085"/>
            <a:gd name="adj2" fmla="val 327528"/>
            <a:gd name="adj3" fmla="val 21272472"/>
            <a:gd name="adj4" fmla="val 162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AD1F1C-42C9-4B13-BF6C-78B94F44538B}">
      <dsp:nvSpPr>
        <dsp:cNvPr id="0" name=""/>
        <dsp:cNvSpPr/>
      </dsp:nvSpPr>
      <dsp:spPr>
        <a:xfrm>
          <a:off x="30504" y="56437"/>
          <a:ext cx="1087608" cy="1087608"/>
        </a:xfrm>
        <a:prstGeom prst="circularArrow">
          <a:avLst>
            <a:gd name="adj1" fmla="val 5085"/>
            <a:gd name="adj2" fmla="val 327528"/>
            <a:gd name="adj3" fmla="val 5072472"/>
            <a:gd name="adj4" fmla="val 0"/>
            <a:gd name="adj5" fmla="val 5932"/>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F49071-87C9-4443-B304-A839A3BC8192}">
      <dsp:nvSpPr>
        <dsp:cNvPr id="0" name=""/>
        <dsp:cNvSpPr/>
      </dsp:nvSpPr>
      <dsp:spPr>
        <a:xfrm>
          <a:off x="-1985" y="56437"/>
          <a:ext cx="1087608" cy="1087608"/>
        </a:xfrm>
        <a:prstGeom prst="circularArrow">
          <a:avLst>
            <a:gd name="adj1" fmla="val 5085"/>
            <a:gd name="adj2" fmla="val 327528"/>
            <a:gd name="adj3" fmla="val 10472472"/>
            <a:gd name="adj4" fmla="val 5400000"/>
            <a:gd name="adj5" fmla="val 5932"/>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CF5AD0-1317-42ED-B09B-8DB541793050}">
      <dsp:nvSpPr>
        <dsp:cNvPr id="0" name=""/>
        <dsp:cNvSpPr/>
      </dsp:nvSpPr>
      <dsp:spPr>
        <a:xfrm>
          <a:off x="-1985" y="23947"/>
          <a:ext cx="1087608" cy="1087608"/>
        </a:xfrm>
        <a:prstGeom prst="circularArrow">
          <a:avLst>
            <a:gd name="adj1" fmla="val 5085"/>
            <a:gd name="adj2" fmla="val 327528"/>
            <a:gd name="adj3" fmla="val 15872472"/>
            <a:gd name="adj4" fmla="val 10800000"/>
            <a:gd name="adj5" fmla="val 5932"/>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4C226-76DF-40A2-84C8-52F33949C8D3}">
      <dsp:nvSpPr>
        <dsp:cNvPr id="0" name=""/>
        <dsp:cNvSpPr/>
      </dsp:nvSpPr>
      <dsp:spPr>
        <a:xfrm>
          <a:off x="90415" y="83857"/>
          <a:ext cx="967787" cy="967787"/>
        </a:xfrm>
        <a:prstGeom prst="pie">
          <a:avLst>
            <a:gd name="adj1" fmla="val 16200000"/>
            <a:gd name="adj2" fmla="val 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Plan</a:t>
          </a:r>
          <a:endParaRPr lang="en-GB" sz="1100" kern="1200" dirty="0"/>
        </a:p>
      </dsp:txBody>
      <dsp:txXfrm>
        <a:off x="604149" y="284443"/>
        <a:ext cx="357159" cy="264989"/>
      </dsp:txXfrm>
    </dsp:sp>
    <dsp:sp modelId="{E9C9C6FA-4F12-4B3C-BA02-5412C43AC2A7}">
      <dsp:nvSpPr>
        <dsp:cNvPr id="0" name=""/>
        <dsp:cNvSpPr/>
      </dsp:nvSpPr>
      <dsp:spPr>
        <a:xfrm>
          <a:off x="90415" y="116347"/>
          <a:ext cx="967787" cy="967787"/>
        </a:xfrm>
        <a:prstGeom prst="pie">
          <a:avLst>
            <a:gd name="adj1" fmla="val 0"/>
            <a:gd name="adj2" fmla="val 540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Do</a:t>
          </a:r>
          <a:endParaRPr lang="en-GB" sz="1100" kern="1200" dirty="0"/>
        </a:p>
      </dsp:txBody>
      <dsp:txXfrm>
        <a:off x="604149" y="618560"/>
        <a:ext cx="357159" cy="264989"/>
      </dsp:txXfrm>
    </dsp:sp>
    <dsp:sp modelId="{926BD988-5A3E-4147-BF41-FE4F8E8C55BC}">
      <dsp:nvSpPr>
        <dsp:cNvPr id="0" name=""/>
        <dsp:cNvSpPr/>
      </dsp:nvSpPr>
      <dsp:spPr>
        <a:xfrm>
          <a:off x="57925" y="116347"/>
          <a:ext cx="967787" cy="967787"/>
        </a:xfrm>
        <a:prstGeom prst="pie">
          <a:avLst>
            <a:gd name="adj1" fmla="val 5400000"/>
            <a:gd name="adj2" fmla="val 1080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Study</a:t>
          </a:r>
          <a:endParaRPr lang="en-GB" sz="1100" kern="1200" dirty="0"/>
        </a:p>
      </dsp:txBody>
      <dsp:txXfrm>
        <a:off x="154819" y="618560"/>
        <a:ext cx="357159" cy="264989"/>
      </dsp:txXfrm>
    </dsp:sp>
    <dsp:sp modelId="{DFE5C536-073B-4581-9E51-A1FF9A3FBBFE}">
      <dsp:nvSpPr>
        <dsp:cNvPr id="0" name=""/>
        <dsp:cNvSpPr/>
      </dsp:nvSpPr>
      <dsp:spPr>
        <a:xfrm>
          <a:off x="57925" y="83857"/>
          <a:ext cx="967787" cy="967787"/>
        </a:xfrm>
        <a:prstGeom prst="pie">
          <a:avLst>
            <a:gd name="adj1" fmla="val 108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Act</a:t>
          </a:r>
          <a:endParaRPr lang="en-GB" sz="1100" kern="1200" dirty="0"/>
        </a:p>
      </dsp:txBody>
      <dsp:txXfrm>
        <a:off x="154819" y="284443"/>
        <a:ext cx="357159" cy="264989"/>
      </dsp:txXfrm>
    </dsp:sp>
    <dsp:sp modelId="{4D07FF78-238C-4180-9220-72E035D766EA}">
      <dsp:nvSpPr>
        <dsp:cNvPr id="0" name=""/>
        <dsp:cNvSpPr/>
      </dsp:nvSpPr>
      <dsp:spPr>
        <a:xfrm>
          <a:off x="30504" y="23947"/>
          <a:ext cx="1087608" cy="1087608"/>
        </a:xfrm>
        <a:prstGeom prst="circularArrow">
          <a:avLst>
            <a:gd name="adj1" fmla="val 5085"/>
            <a:gd name="adj2" fmla="val 327528"/>
            <a:gd name="adj3" fmla="val 21272472"/>
            <a:gd name="adj4" fmla="val 162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AD1F1C-42C9-4B13-BF6C-78B94F44538B}">
      <dsp:nvSpPr>
        <dsp:cNvPr id="0" name=""/>
        <dsp:cNvSpPr/>
      </dsp:nvSpPr>
      <dsp:spPr>
        <a:xfrm>
          <a:off x="30504" y="56437"/>
          <a:ext cx="1087608" cy="1087608"/>
        </a:xfrm>
        <a:prstGeom prst="circularArrow">
          <a:avLst>
            <a:gd name="adj1" fmla="val 5085"/>
            <a:gd name="adj2" fmla="val 327528"/>
            <a:gd name="adj3" fmla="val 5072472"/>
            <a:gd name="adj4" fmla="val 0"/>
            <a:gd name="adj5" fmla="val 5932"/>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F49071-87C9-4443-B304-A839A3BC8192}">
      <dsp:nvSpPr>
        <dsp:cNvPr id="0" name=""/>
        <dsp:cNvSpPr/>
      </dsp:nvSpPr>
      <dsp:spPr>
        <a:xfrm>
          <a:off x="-1985" y="56437"/>
          <a:ext cx="1087608" cy="1087608"/>
        </a:xfrm>
        <a:prstGeom prst="circularArrow">
          <a:avLst>
            <a:gd name="adj1" fmla="val 5085"/>
            <a:gd name="adj2" fmla="val 327528"/>
            <a:gd name="adj3" fmla="val 10472472"/>
            <a:gd name="adj4" fmla="val 5400000"/>
            <a:gd name="adj5" fmla="val 5932"/>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CF5AD0-1317-42ED-B09B-8DB541793050}">
      <dsp:nvSpPr>
        <dsp:cNvPr id="0" name=""/>
        <dsp:cNvSpPr/>
      </dsp:nvSpPr>
      <dsp:spPr>
        <a:xfrm>
          <a:off x="-1985" y="23947"/>
          <a:ext cx="1087608" cy="1087608"/>
        </a:xfrm>
        <a:prstGeom prst="circularArrow">
          <a:avLst>
            <a:gd name="adj1" fmla="val 5085"/>
            <a:gd name="adj2" fmla="val 327528"/>
            <a:gd name="adj3" fmla="val 15872472"/>
            <a:gd name="adj4" fmla="val 10800000"/>
            <a:gd name="adj5" fmla="val 5932"/>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4C226-76DF-40A2-84C8-52F33949C8D3}">
      <dsp:nvSpPr>
        <dsp:cNvPr id="0" name=""/>
        <dsp:cNvSpPr/>
      </dsp:nvSpPr>
      <dsp:spPr>
        <a:xfrm>
          <a:off x="90415" y="83857"/>
          <a:ext cx="967787" cy="967787"/>
        </a:xfrm>
        <a:prstGeom prst="pie">
          <a:avLst>
            <a:gd name="adj1" fmla="val 16200000"/>
            <a:gd name="adj2" fmla="val 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Plan</a:t>
          </a:r>
          <a:endParaRPr lang="en-GB" sz="1100" kern="1200" dirty="0"/>
        </a:p>
      </dsp:txBody>
      <dsp:txXfrm>
        <a:off x="604149" y="284443"/>
        <a:ext cx="357159" cy="264989"/>
      </dsp:txXfrm>
    </dsp:sp>
    <dsp:sp modelId="{E9C9C6FA-4F12-4B3C-BA02-5412C43AC2A7}">
      <dsp:nvSpPr>
        <dsp:cNvPr id="0" name=""/>
        <dsp:cNvSpPr/>
      </dsp:nvSpPr>
      <dsp:spPr>
        <a:xfrm>
          <a:off x="90415" y="116347"/>
          <a:ext cx="967787" cy="967787"/>
        </a:xfrm>
        <a:prstGeom prst="pie">
          <a:avLst>
            <a:gd name="adj1" fmla="val 0"/>
            <a:gd name="adj2" fmla="val 540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Do</a:t>
          </a:r>
          <a:endParaRPr lang="en-GB" sz="1100" kern="1200" dirty="0"/>
        </a:p>
      </dsp:txBody>
      <dsp:txXfrm>
        <a:off x="604149" y="618560"/>
        <a:ext cx="357159" cy="264989"/>
      </dsp:txXfrm>
    </dsp:sp>
    <dsp:sp modelId="{926BD988-5A3E-4147-BF41-FE4F8E8C55BC}">
      <dsp:nvSpPr>
        <dsp:cNvPr id="0" name=""/>
        <dsp:cNvSpPr/>
      </dsp:nvSpPr>
      <dsp:spPr>
        <a:xfrm>
          <a:off x="57925" y="116347"/>
          <a:ext cx="967787" cy="967787"/>
        </a:xfrm>
        <a:prstGeom prst="pie">
          <a:avLst>
            <a:gd name="adj1" fmla="val 5400000"/>
            <a:gd name="adj2" fmla="val 1080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Study</a:t>
          </a:r>
          <a:endParaRPr lang="en-GB" sz="1100" kern="1200" dirty="0"/>
        </a:p>
      </dsp:txBody>
      <dsp:txXfrm>
        <a:off x="154819" y="618560"/>
        <a:ext cx="357159" cy="264989"/>
      </dsp:txXfrm>
    </dsp:sp>
    <dsp:sp modelId="{DFE5C536-073B-4581-9E51-A1FF9A3FBBFE}">
      <dsp:nvSpPr>
        <dsp:cNvPr id="0" name=""/>
        <dsp:cNvSpPr/>
      </dsp:nvSpPr>
      <dsp:spPr>
        <a:xfrm>
          <a:off x="57925" y="83857"/>
          <a:ext cx="967787" cy="967787"/>
        </a:xfrm>
        <a:prstGeom prst="pie">
          <a:avLst>
            <a:gd name="adj1" fmla="val 108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Act</a:t>
          </a:r>
          <a:endParaRPr lang="en-GB" sz="1100" kern="1200" dirty="0"/>
        </a:p>
      </dsp:txBody>
      <dsp:txXfrm>
        <a:off x="154819" y="284443"/>
        <a:ext cx="357159" cy="264989"/>
      </dsp:txXfrm>
    </dsp:sp>
    <dsp:sp modelId="{4D07FF78-238C-4180-9220-72E035D766EA}">
      <dsp:nvSpPr>
        <dsp:cNvPr id="0" name=""/>
        <dsp:cNvSpPr/>
      </dsp:nvSpPr>
      <dsp:spPr>
        <a:xfrm>
          <a:off x="30504" y="23947"/>
          <a:ext cx="1087608" cy="1087608"/>
        </a:xfrm>
        <a:prstGeom prst="circularArrow">
          <a:avLst>
            <a:gd name="adj1" fmla="val 5085"/>
            <a:gd name="adj2" fmla="val 327528"/>
            <a:gd name="adj3" fmla="val 21272472"/>
            <a:gd name="adj4" fmla="val 162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AD1F1C-42C9-4B13-BF6C-78B94F44538B}">
      <dsp:nvSpPr>
        <dsp:cNvPr id="0" name=""/>
        <dsp:cNvSpPr/>
      </dsp:nvSpPr>
      <dsp:spPr>
        <a:xfrm>
          <a:off x="30504" y="56437"/>
          <a:ext cx="1087608" cy="1087608"/>
        </a:xfrm>
        <a:prstGeom prst="circularArrow">
          <a:avLst>
            <a:gd name="adj1" fmla="val 5085"/>
            <a:gd name="adj2" fmla="val 327528"/>
            <a:gd name="adj3" fmla="val 5072472"/>
            <a:gd name="adj4" fmla="val 0"/>
            <a:gd name="adj5" fmla="val 5932"/>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F49071-87C9-4443-B304-A839A3BC8192}">
      <dsp:nvSpPr>
        <dsp:cNvPr id="0" name=""/>
        <dsp:cNvSpPr/>
      </dsp:nvSpPr>
      <dsp:spPr>
        <a:xfrm>
          <a:off x="-1985" y="56437"/>
          <a:ext cx="1087608" cy="1087608"/>
        </a:xfrm>
        <a:prstGeom prst="circularArrow">
          <a:avLst>
            <a:gd name="adj1" fmla="val 5085"/>
            <a:gd name="adj2" fmla="val 327528"/>
            <a:gd name="adj3" fmla="val 10472472"/>
            <a:gd name="adj4" fmla="val 5400000"/>
            <a:gd name="adj5" fmla="val 5932"/>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CF5AD0-1317-42ED-B09B-8DB541793050}">
      <dsp:nvSpPr>
        <dsp:cNvPr id="0" name=""/>
        <dsp:cNvSpPr/>
      </dsp:nvSpPr>
      <dsp:spPr>
        <a:xfrm>
          <a:off x="-1985" y="23947"/>
          <a:ext cx="1087608" cy="1087608"/>
        </a:xfrm>
        <a:prstGeom prst="circularArrow">
          <a:avLst>
            <a:gd name="adj1" fmla="val 5085"/>
            <a:gd name="adj2" fmla="val 327528"/>
            <a:gd name="adj3" fmla="val 15872472"/>
            <a:gd name="adj4" fmla="val 10800000"/>
            <a:gd name="adj5" fmla="val 5932"/>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48993D-3EDA-834F-B67F-FCFB0B01259E}" type="datetimeFigureOut">
              <a:rPr lang="en-US" smtClean="0"/>
              <a:t>1/22/19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04CDB-02EB-A04A-919A-4178ED1E123A}" type="slidenum">
              <a:rPr lang="en-US" smtClean="0"/>
              <a:t>‹#›</a:t>
            </a:fld>
            <a:endParaRPr lang="en-US"/>
          </a:p>
        </p:txBody>
      </p:sp>
    </p:spTree>
    <p:extLst>
      <p:ext uri="{BB962C8B-B14F-4D97-AF65-F5344CB8AC3E}">
        <p14:creationId xmlns:p14="http://schemas.microsoft.com/office/powerpoint/2010/main" val="1581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E5A53-4BAD-7049-9503-D605A8910741}" type="datetimeFigureOut">
              <a:rPr lang="en-US" smtClean="0"/>
              <a:t>1/22/19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52892D-4333-EF4E-BBD3-49CD0B3E1F59}" type="slidenum">
              <a:rPr lang="en-US" smtClean="0"/>
              <a:t>‹#›</a:t>
            </a:fld>
            <a:endParaRPr lang="en-US"/>
          </a:p>
        </p:txBody>
      </p:sp>
    </p:spTree>
    <p:extLst>
      <p:ext uri="{BB962C8B-B14F-4D97-AF65-F5344CB8AC3E}">
        <p14:creationId xmlns:p14="http://schemas.microsoft.com/office/powerpoint/2010/main" val="3005814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5275" y="8685256"/>
            <a:ext cx="2971092" cy="457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94" tIns="45247" rIns="90494" bIns="45247" anchor="b"/>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r" eaLnBrk="1" hangingPunct="1"/>
            <a:fld id="{A9D3B4CC-E513-F24A-AF3E-033264B9F341}" type="slidenum">
              <a:rPr lang="en-GB" sz="1200" b="0">
                <a:latin typeface="Arial" charset="0"/>
              </a:rPr>
              <a:pPr algn="r" eaLnBrk="1" hangingPunct="1"/>
              <a:t>1</a:t>
            </a:fld>
            <a:endParaRPr lang="en-GB" sz="1200" b="0">
              <a:latin typeface="Arial" charset="0"/>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41325" indent="-441325"/>
            <a:endParaRPr lang="en-US" sz="1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85275" y="8685256"/>
            <a:ext cx="2971092" cy="457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388" tIns="45194" rIns="90388" bIns="45194" anchor="b"/>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r" eaLnBrk="1" hangingPunct="1"/>
            <a:fld id="{0B9D390C-5CA2-0B4D-AFBC-5787087A1290}" type="slidenum">
              <a:rPr lang="en-GB" sz="1200" b="0">
                <a:latin typeface="Arial" charset="0"/>
              </a:rPr>
              <a:pPr algn="r" eaLnBrk="1" hangingPunct="1"/>
              <a:t>12</a:t>
            </a:fld>
            <a:endParaRPr lang="en-GB" sz="1200" b="0">
              <a:latin typeface="Arial" charset="0"/>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388" tIns="45194" rIns="90388" bIns="45194"/>
          <a:lstStyle/>
          <a:p>
            <a:pPr eaLnBrk="1" hangingPunct="1"/>
            <a:r>
              <a:rPr lang="en-GB" sz="1400" b="1" dirty="0" smtClean="0"/>
              <a:t>How </a:t>
            </a:r>
            <a:r>
              <a:rPr lang="en-GB" sz="1400" b="1" dirty="0"/>
              <a:t>to - </a:t>
            </a:r>
            <a:r>
              <a:rPr lang="en-GB" sz="1400" b="1" dirty="0">
                <a:solidFill>
                  <a:schemeClr val="hlink"/>
                </a:solidFill>
              </a:rPr>
              <a:t>The steps</a:t>
            </a:r>
          </a:p>
          <a:p>
            <a:pPr eaLnBrk="1" hangingPunct="1">
              <a:buFont typeface="Wingdings" charset="0"/>
              <a:buNone/>
            </a:pPr>
            <a:r>
              <a:rPr lang="en-GB" sz="1300" dirty="0"/>
              <a:t>Write down the specific problem</a:t>
            </a:r>
          </a:p>
          <a:p>
            <a:pPr eaLnBrk="1" hangingPunct="1">
              <a:buFont typeface="Wingdings" charset="0"/>
              <a:buNone/>
            </a:pPr>
            <a:r>
              <a:rPr lang="en-GB" sz="1300" dirty="0"/>
              <a:t>Brainstorm to ask why the problem occurs</a:t>
            </a:r>
          </a:p>
          <a:p>
            <a:pPr eaLnBrk="1" hangingPunct="1">
              <a:buFont typeface="Wingdings" charset="0"/>
              <a:buNone/>
            </a:pPr>
            <a:r>
              <a:rPr lang="en-GB" sz="1300" dirty="0"/>
              <a:t>Use a cause and effect/fishbone/</a:t>
            </a:r>
            <a:r>
              <a:rPr lang="en-GB" sz="1300" dirty="0" err="1"/>
              <a:t>sp</a:t>
            </a:r>
            <a:r>
              <a:rPr lang="en-GB" sz="1300" dirty="0"/>
              <a:t> diagram to explore all causes</a:t>
            </a:r>
          </a:p>
          <a:p>
            <a:pPr eaLnBrk="1" hangingPunct="1">
              <a:buFont typeface="Wingdings" charset="0"/>
              <a:buNone/>
            </a:pPr>
            <a:r>
              <a:rPr lang="en-GB" sz="1300" dirty="0"/>
              <a:t>Use 5 whys to ‘drill down’ to establish the root cause</a:t>
            </a:r>
          </a:p>
          <a:p>
            <a:pPr eaLnBrk="1" hangingPunct="1">
              <a:buFont typeface="Wingdings" charset="0"/>
              <a:buNone/>
            </a:pPr>
            <a:r>
              <a:rPr lang="en-GB" sz="1300" dirty="0"/>
              <a:t>Communicate the outcomes to ensure understanding of the root cause</a:t>
            </a:r>
          </a:p>
          <a:p>
            <a:pPr eaLnBrk="1" hangingPunct="1">
              <a:buFont typeface="Wingdings" charset="0"/>
              <a:buNone/>
            </a:pPr>
            <a:r>
              <a:rPr lang="en-GB" sz="1300" dirty="0"/>
              <a:t>Create focus on taking action to correct the root cause problem.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if we merely “taught” this stuff you would not really LEARN it</a:t>
            </a:r>
          </a:p>
          <a:p>
            <a:r>
              <a:rPr lang="en-GB" dirty="0" smtClean="0"/>
              <a:t>We really are only going to cover a few basic principles today – there is so much more to quality improvement and so many more tools and exercises you can use. We have chosen to give you 3 tools today that are relevant to the problem we are looking at.</a:t>
            </a:r>
          </a:p>
          <a:p>
            <a:r>
              <a:rPr lang="en-GB" dirty="0" smtClean="0"/>
              <a:t>All hospitals have a service improvement team and if you are going to engage in a quality improvement project please go and talk to one of them for</a:t>
            </a:r>
            <a:r>
              <a:rPr lang="en-GB" baseline="0" dirty="0" smtClean="0"/>
              <a:t> guidance and ideas.</a:t>
            </a:r>
            <a:endParaRPr lang="en-GB" dirty="0" smtClean="0"/>
          </a:p>
          <a:p>
            <a:r>
              <a:rPr lang="en-GB" dirty="0" smtClean="0"/>
              <a:t>Certificates of attendance</a:t>
            </a:r>
            <a:r>
              <a:rPr lang="en-GB" baseline="0" dirty="0" smtClean="0"/>
              <a:t> will be e-mailed.</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13</a:t>
            </a:fld>
            <a:endParaRPr lang="en-US"/>
          </a:p>
        </p:txBody>
      </p:sp>
    </p:spTree>
    <p:extLst>
      <p:ext uri="{BB962C8B-B14F-4D97-AF65-F5344CB8AC3E}">
        <p14:creationId xmlns:p14="http://schemas.microsoft.com/office/powerpoint/2010/main" val="2100099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I’ve laboured that point to illustrate that </a:t>
            </a:r>
            <a:r>
              <a:rPr lang="en-GB" b="1" dirty="0" smtClean="0"/>
              <a:t>only</a:t>
            </a:r>
            <a:r>
              <a:rPr lang="en-GB" baseline="0" dirty="0" smtClean="0"/>
              <a:t> once you have DIAGNOSED the problem, you should start thinking: ‘how will we know that a change is an improvement?’</a:t>
            </a:r>
          </a:p>
          <a:p>
            <a:r>
              <a:rPr lang="en-GB" baseline="0" dirty="0" smtClean="0"/>
              <a:t>That is all about what can we </a:t>
            </a:r>
            <a:r>
              <a:rPr lang="en-GB" b="1" baseline="0" dirty="0" smtClean="0"/>
              <a:t>measure</a:t>
            </a:r>
            <a:r>
              <a:rPr lang="en-GB" baseline="0" dirty="0" smtClean="0"/>
              <a:t> to see if things are getting better – or worse.</a:t>
            </a:r>
          </a:p>
          <a:p>
            <a:r>
              <a:rPr lang="en-GB" b="1" baseline="0" dirty="0" smtClean="0"/>
              <a:t>ONLY THEN start thinking about what changes you can make that might result in an improvement!</a:t>
            </a:r>
          </a:p>
          <a:p>
            <a:r>
              <a:rPr lang="en-GB" baseline="0" dirty="0" smtClean="0"/>
              <a:t>We test out changes using PDSA cycles – plan, do, study, act. SMALL SCALE. One shift, one team, one day. Things might not work, there might be unintended consequences, there may be tweaking required to make things better. PDSA cycles are repeated until things are just right BEFORE they are rolled out to the rest of the department/hospital.</a:t>
            </a:r>
          </a:p>
          <a:p>
            <a:r>
              <a:rPr lang="en-GB" baseline="0" dirty="0" smtClean="0"/>
              <a:t>The Model for Improvement is based on evidence … or improvement science.</a:t>
            </a:r>
          </a:p>
          <a:p>
            <a:r>
              <a:rPr lang="en-GB" b="1" baseline="0" dirty="0" smtClean="0"/>
              <a:t>Reflect on this for a moment – do you think we do this?</a:t>
            </a:r>
            <a:endParaRPr lang="en-GB" b="1" dirty="0"/>
          </a:p>
        </p:txBody>
      </p:sp>
      <p:sp>
        <p:nvSpPr>
          <p:cNvPr id="4" name="Slide Number Placeholder 3"/>
          <p:cNvSpPr>
            <a:spLocks noGrp="1"/>
          </p:cNvSpPr>
          <p:nvPr>
            <p:ph type="sldNum" sz="quarter" idx="10"/>
          </p:nvPr>
        </p:nvSpPr>
        <p:spPr/>
        <p:txBody>
          <a:bodyPr/>
          <a:lstStyle/>
          <a:p>
            <a:fld id="{D952892D-4333-EF4E-BBD3-49CD0B3E1F59}" type="slidenum">
              <a:rPr lang="en-US" smtClean="0"/>
              <a:t>14</a:t>
            </a:fld>
            <a:endParaRPr lang="en-US"/>
          </a:p>
        </p:txBody>
      </p:sp>
    </p:spTree>
    <p:extLst>
      <p:ext uri="{BB962C8B-B14F-4D97-AF65-F5344CB8AC3E}">
        <p14:creationId xmlns:p14="http://schemas.microsoft.com/office/powerpoint/2010/main" val="3035642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a:ln/>
        </p:spPr>
      </p:sp>
      <p:sp>
        <p:nvSpPr>
          <p:cNvPr id="13414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a:t>ELLYN</a:t>
            </a:r>
          </a:p>
          <a:p>
            <a:r>
              <a:rPr lang="en-US"/>
              <a:t>**********NEED NOTES ADDING TO THIS SECTION PLEASE *********</a:t>
            </a:r>
          </a:p>
          <a:p>
            <a:endParaRPr lang="en-US"/>
          </a:p>
        </p:txBody>
      </p:sp>
      <p:sp>
        <p:nvSpPr>
          <p:cNvPr id="13414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eaLnBrk="1" hangingPunct="1"/>
            <a:fld id="{C0EF2584-0CF9-6B4B-A99C-321ED91084B2}" type="slidenum">
              <a:rPr lang="en-GB" sz="1200" b="0">
                <a:latin typeface="Arial" charset="0"/>
              </a:rPr>
              <a:pPr eaLnBrk="1" hangingPunct="1"/>
              <a:t>15</a:t>
            </a:fld>
            <a:endParaRPr lang="en-GB" sz="1200" b="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a:ln/>
        </p:spPr>
      </p:sp>
      <p:sp>
        <p:nvSpPr>
          <p:cNvPr id="13824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13824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eaLnBrk="1" hangingPunct="1"/>
            <a:fld id="{287FDBA6-2DBB-1644-BF2C-D96308F3E702}" type="slidenum">
              <a:rPr lang="en-GB" sz="1200" b="0">
                <a:latin typeface="Arial" charset="0"/>
              </a:rPr>
              <a:pPr eaLnBrk="1" hangingPunct="1"/>
              <a:t>16</a:t>
            </a:fld>
            <a:endParaRPr lang="en-GB" sz="1200" b="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eaLnBrk="1" hangingPunct="1"/>
            <a:fld id="{B82C747E-D7EC-4C4F-83ED-3D393390B681}" type="slidenum">
              <a:rPr lang="en-GB" sz="1200" b="0">
                <a:latin typeface="Arial" charset="0"/>
              </a:rPr>
              <a:pPr eaLnBrk="1" hangingPunct="1"/>
              <a:t>17</a:t>
            </a:fld>
            <a:endParaRPr lang="en-GB" sz="1200" b="0">
              <a:latin typeface="Arial" charset="0"/>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dirty="0" smtClean="0"/>
              <a:t>Indicators </a:t>
            </a:r>
            <a:r>
              <a:rPr lang="en-GB" dirty="0"/>
              <a:t>only</a:t>
            </a:r>
            <a:r>
              <a:rPr lang="en-GB" b="1" dirty="0"/>
              <a:t> indicate</a:t>
            </a:r>
          </a:p>
          <a:p>
            <a:pPr eaLnBrk="1" hangingPunct="1"/>
            <a:r>
              <a:rPr lang="en-GB" dirty="0"/>
              <a:t>Indicators encourage explicitness</a:t>
            </a:r>
          </a:p>
          <a:p>
            <a:pPr eaLnBrk="1" hangingPunct="1"/>
            <a:r>
              <a:rPr lang="en-GB" dirty="0"/>
              <a:t>Indicators usually rely on numbers and numerical techniques (and quality of data capture – so may highlight issues in process rather than true performance) e.g. benchmarking in follow ups – as we appear an outlier for follow up ratios amongst peer group - led to investigation which shows that we may be reporting  more of our activity than peers and will allow appropriate decision making</a:t>
            </a:r>
          </a:p>
          <a:p>
            <a:pPr eaLnBrk="1" hangingPunct="1"/>
            <a:endParaRPr lang="en-GB" dirty="0"/>
          </a:p>
          <a:p>
            <a:pPr eaLnBrk="1" hangingPunct="1"/>
            <a:r>
              <a:rPr lang="en-GB" dirty="0"/>
              <a:t>Indicators should not just be associated with fault finding – can and SHOULD be used to evidence consistent and good performance (don’t solely focus on the ‘outliers’) – do </a:t>
            </a:r>
            <a:r>
              <a:rPr lang="en-GB" b="1" dirty="0"/>
              <a:t>we</a:t>
            </a:r>
            <a:r>
              <a:rPr lang="en-GB" dirty="0"/>
              <a:t> do this?</a:t>
            </a:r>
          </a:p>
          <a:p>
            <a:pPr eaLnBrk="1" hangingPunct="1"/>
            <a:r>
              <a:rPr lang="en-GB" dirty="0" smtClean="0"/>
              <a:t>an </a:t>
            </a:r>
            <a:r>
              <a:rPr lang="en-GB" dirty="0"/>
              <a:t>indicator will never completely capture the richness and complexity of a system. This makes people nervous that they will be judged unfairly on the basis of only one (or a few) facts. A set of indicators will usually not improve things much. Indicators are designed to give ‘slices’ of reality. They might provide the truth, but they rarely give the whole truth. This leads to people’s understandable fear that they are being unfairly measured and judged. Like any reductionist approach, an indicator must be understood in </a:t>
            </a:r>
            <a:r>
              <a:rPr lang="en-GB" b="1" dirty="0"/>
              <a:t>context</a:t>
            </a:r>
          </a:p>
          <a:p>
            <a:pPr eaLnBrk="1" hangingPunct="1"/>
            <a:endParaRPr lang="en-GB" b="1" dirty="0"/>
          </a:p>
          <a:p>
            <a:pPr eaLnBrk="1" hangingPunct="1"/>
            <a:r>
              <a:rPr lang="en-GB" b="1" dirty="0"/>
              <a:t>Indicators encourage explicitness: </a:t>
            </a:r>
          </a:p>
          <a:p>
            <a:pPr eaLnBrk="1" hangingPunct="1"/>
            <a:r>
              <a:rPr lang="en-GB" dirty="0"/>
              <a:t>indicators force us to be clear and explicit about what we are trying to do. Not everyone feels comfortable with this as there is often a desire to retreat to non specific agreements rather than face important differences in understanding. It can be difficult attaining a true agreement and understanding of the work, though indicators can be very helpful in achieving this by asking such questions as “What would success look like if we could only measure three things?”</a:t>
            </a:r>
          </a:p>
          <a:p>
            <a:pPr eaLnBrk="1" hangingPunct="1"/>
            <a:r>
              <a:rPr lang="en-GB" dirty="0"/>
              <a:t>• </a:t>
            </a:r>
            <a:r>
              <a:rPr lang="en-GB" b="1" dirty="0"/>
              <a:t>Indicators usually rely on numbers and numerical techniques: </a:t>
            </a:r>
          </a:p>
          <a:p>
            <a:pPr eaLnBrk="1" hangingPunct="1"/>
            <a:r>
              <a:rPr lang="en-GB" dirty="0"/>
              <a:t>A lot of people – even competent professionals - fear numbers. Yet, in order to be able to use indicators properly or challenge them, we need a basic understanding of elementary statistics (rates, ratios, comparisons, standardisation </a:t>
            </a:r>
            <a:r>
              <a:rPr lang="en-GB" dirty="0" err="1"/>
              <a:t>etc</a:t>
            </a:r>
            <a:r>
              <a:rPr lang="en-GB" dirty="0"/>
              <a:t>). Although many statistical methodologies can be difficult and counter-intuitive to learn (especially if they are only used</a:t>
            </a:r>
          </a:p>
          <a:p>
            <a:pPr eaLnBrk="1" hangingPunct="1"/>
            <a:r>
              <a:rPr lang="en-GB" dirty="0"/>
              <a:t>occasionally), indicators don’t always use complex methods.</a:t>
            </a:r>
          </a:p>
          <a:p>
            <a:pPr eaLnBrk="1" hangingPunct="1"/>
            <a:r>
              <a:rPr lang="en-GB" dirty="0"/>
              <a:t>• </a:t>
            </a:r>
            <a:r>
              <a:rPr lang="en-GB" b="1" dirty="0"/>
              <a:t>Indicators should not just be associated with fault-finding:</a:t>
            </a:r>
          </a:p>
          <a:p>
            <a:pPr eaLnBrk="1" hangingPunct="1"/>
            <a:r>
              <a:rPr lang="en-GB" dirty="0"/>
              <a:t>people often assume that indicators are designed to find fault. In fact, they can help us understand our performance be it good or bad. Well-designed measurement systems identify high performers (from whom we can learn), as well as systems (or parts of systems), that may warrant further investigation and intervention.</a:t>
            </a:r>
          </a:p>
          <a:p>
            <a:pPr eaLnBrk="1" hangingPunct="1"/>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eaLnBrk="1" hangingPunct="1"/>
            <a:fld id="{8F86DCE1-60E6-0C45-9FE9-827F4F980DD2}" type="slidenum">
              <a:rPr lang="en-GB" sz="1200" b="0">
                <a:latin typeface="Arial" charset="0"/>
              </a:rPr>
              <a:pPr eaLnBrk="1" hangingPunct="1"/>
              <a:t>18</a:t>
            </a:fld>
            <a:endParaRPr lang="en-GB" sz="1200" b="0">
              <a:latin typeface="Arial" charset="0"/>
            </a:endParaRPr>
          </a:p>
        </p:txBody>
      </p:sp>
      <p:sp>
        <p:nvSpPr>
          <p:cNvPr id="142338" name="Rectangle 7"/>
          <p:cNvSpPr txBox="1">
            <a:spLocks noGrp="1" noChangeArrowheads="1"/>
          </p:cNvSpPr>
          <p:nvPr/>
        </p:nvSpPr>
        <p:spPr bwMode="auto">
          <a:xfrm>
            <a:off x="3885275" y="8685256"/>
            <a:ext cx="2971092" cy="457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720" tIns="45360" rIns="90720" bIns="45360" anchor="b"/>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r" eaLnBrk="1" hangingPunct="1"/>
            <a:fld id="{A4E5252B-DF45-764A-A81D-6ACD8D5BB9AE}" type="slidenum">
              <a:rPr lang="en-GB" sz="1200" b="0">
                <a:solidFill>
                  <a:srgbClr val="000000"/>
                </a:solidFill>
                <a:latin typeface="Arial" charset="0"/>
              </a:rPr>
              <a:pPr algn="r" eaLnBrk="1" hangingPunct="1"/>
              <a:t>18</a:t>
            </a:fld>
            <a:endParaRPr lang="en-GB" sz="1200" b="0">
              <a:solidFill>
                <a:srgbClr val="000000"/>
              </a:solidFill>
              <a:latin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000" b="1" dirty="0"/>
              <a:t>ELLYN</a:t>
            </a:r>
          </a:p>
          <a:p>
            <a:pPr eaLnBrk="1" hangingPunct="1"/>
            <a:r>
              <a:rPr lang="en-GB" sz="1000" b="1" dirty="0"/>
              <a:t>Indicators only indicate:</a:t>
            </a:r>
          </a:p>
          <a:p>
            <a:pPr eaLnBrk="1" hangingPunct="1"/>
            <a:r>
              <a:rPr lang="en-GB" sz="1000" dirty="0"/>
              <a:t>The home truths of indicators (rubbish in rubbish out!, </a:t>
            </a:r>
            <a:r>
              <a:rPr lang="en-GB" sz="1000" dirty="0" smtClean="0"/>
              <a:t>won’t </a:t>
            </a:r>
            <a:r>
              <a:rPr lang="en-GB" sz="1000" dirty="0"/>
              <a:t>solve issues, encourage explicitness and deeper dive where necessary)</a:t>
            </a:r>
          </a:p>
          <a:p>
            <a:pPr eaLnBrk="1" hangingPunct="1"/>
            <a:endParaRPr lang="en-GB" sz="1000" dirty="0"/>
          </a:p>
          <a:p>
            <a:pPr eaLnBrk="1" hangingPunct="1"/>
            <a:r>
              <a:rPr lang="en-GB" sz="1000" dirty="0"/>
              <a:t>Indicators only</a:t>
            </a:r>
            <a:r>
              <a:rPr lang="en-GB" sz="1000" b="1" dirty="0"/>
              <a:t> indicate</a:t>
            </a:r>
          </a:p>
          <a:p>
            <a:pPr eaLnBrk="1" hangingPunct="1"/>
            <a:r>
              <a:rPr lang="en-GB" sz="1000" dirty="0"/>
              <a:t>Indicators encourage explicitness</a:t>
            </a:r>
          </a:p>
          <a:p>
            <a:pPr eaLnBrk="1" hangingPunct="1"/>
            <a:r>
              <a:rPr lang="en-GB" sz="1000" dirty="0"/>
              <a:t>Indicators usually rely on numbers and numerical techniques (and quality of data capture – so may highlight issues in process rather than true performance) e.g. benchmarking in follow ups – as we appear an outlier for follow up ratios amongst peer group - led to investigation which shows that we may be reporting  more of our activity than peers and will allow appropriate decision making</a:t>
            </a:r>
          </a:p>
          <a:p>
            <a:pPr eaLnBrk="1" hangingPunct="1"/>
            <a:endParaRPr lang="en-GB" sz="1000" dirty="0"/>
          </a:p>
          <a:p>
            <a:pPr eaLnBrk="1" hangingPunct="1"/>
            <a:r>
              <a:rPr lang="en-GB" sz="1000" dirty="0"/>
              <a:t>Indicators should not just be associated with fault finding – can and SHOULD be used to evidence consistent and good performance (don’t solely focus on the ‘outliers’) – do </a:t>
            </a:r>
            <a:r>
              <a:rPr lang="en-GB" sz="1000" b="1" dirty="0"/>
              <a:t>we</a:t>
            </a:r>
            <a:r>
              <a:rPr lang="en-GB" sz="1000" dirty="0"/>
              <a:t> do this?</a:t>
            </a:r>
          </a:p>
          <a:p>
            <a:pPr eaLnBrk="1" hangingPunct="1"/>
            <a:endParaRPr lang="en-GB" sz="1000" dirty="0"/>
          </a:p>
          <a:p>
            <a:pPr eaLnBrk="1" hangingPunct="1">
              <a:lnSpc>
                <a:spcPct val="80000"/>
              </a:lnSpc>
            </a:pPr>
            <a:r>
              <a:rPr lang="en-US" sz="1000" dirty="0"/>
              <a:t>INFLUENCE making the data work for you!</a:t>
            </a:r>
          </a:p>
          <a:p>
            <a:pPr eaLnBrk="1" hangingPunct="1">
              <a:lnSpc>
                <a:spcPct val="80000"/>
              </a:lnSpc>
            </a:pPr>
            <a:r>
              <a:rPr lang="en-GB" sz="1000" b="1" dirty="0"/>
              <a:t>think about your audience:</a:t>
            </a:r>
          </a:p>
          <a:p>
            <a:pPr eaLnBrk="1" hangingPunct="1">
              <a:lnSpc>
                <a:spcPct val="80000"/>
              </a:lnSpc>
            </a:pPr>
            <a:r>
              <a:rPr lang="en-GB" sz="1000" b="1" dirty="0"/>
              <a:t> </a:t>
            </a:r>
            <a:r>
              <a:rPr lang="en-GB" sz="1000" dirty="0"/>
              <a:t>Ask yourself who you want to influence. Information in general (and indicators in particular), can be most influential when they are well-received by the people who have the greatest control. So there is considerable potential for using information that your audience both understands, and wants to feel they can do something about.</a:t>
            </a:r>
          </a:p>
          <a:p>
            <a:pPr eaLnBrk="1" hangingPunct="1">
              <a:lnSpc>
                <a:spcPct val="80000"/>
              </a:lnSpc>
            </a:pPr>
            <a:r>
              <a:rPr lang="en-GB" sz="1000" b="1" dirty="0"/>
              <a:t>make presentation matter:</a:t>
            </a:r>
          </a:p>
          <a:p>
            <a:pPr eaLnBrk="1" hangingPunct="1">
              <a:lnSpc>
                <a:spcPct val="80000"/>
              </a:lnSpc>
            </a:pPr>
            <a:r>
              <a:rPr lang="en-GB" sz="1000" dirty="0"/>
              <a:t>Many people from a numerical background find it difficult to understand why people don’t find the research they have done or the data they have assembled more compelling. But not everyone responds well to graphs and charts. There is a balance to be struck: if you’ve spent time and effort on selecting the most valid indicators and gathering good data:</a:t>
            </a:r>
          </a:p>
          <a:p>
            <a:pPr eaLnBrk="1" hangingPunct="1">
              <a:lnSpc>
                <a:spcPct val="80000"/>
              </a:lnSpc>
            </a:pPr>
            <a:r>
              <a:rPr lang="en-GB" sz="1000" dirty="0"/>
              <a:t>• you don’t want to ‘dumb down’ the information they give you just to get people to take notice</a:t>
            </a:r>
          </a:p>
          <a:p>
            <a:pPr eaLnBrk="1" hangingPunct="1">
              <a:lnSpc>
                <a:spcPct val="80000"/>
              </a:lnSpc>
            </a:pPr>
            <a:r>
              <a:rPr lang="en-GB" sz="1000" dirty="0"/>
              <a:t>• but neither do you want people to ignore it because it’s too complex or completely impenetrable.</a:t>
            </a:r>
          </a:p>
          <a:p>
            <a:pPr eaLnBrk="1" hangingPunct="1">
              <a:lnSpc>
                <a:spcPct val="80000"/>
              </a:lnSpc>
            </a:pPr>
            <a:r>
              <a:rPr lang="en-GB" sz="1000" dirty="0"/>
              <a:t>There are classic texts and examples to show how useful and </a:t>
            </a:r>
            <a:r>
              <a:rPr lang="en-GB" sz="1000" dirty="0" err="1"/>
              <a:t>unuseful</a:t>
            </a:r>
            <a:r>
              <a:rPr lang="en-GB" sz="1000" dirty="0"/>
              <a:t> quantitative information can be to help people change their view and understanding of the world.</a:t>
            </a:r>
          </a:p>
          <a:p>
            <a:pPr eaLnBrk="1" hangingPunct="1">
              <a:lnSpc>
                <a:spcPct val="80000"/>
              </a:lnSpc>
            </a:pPr>
            <a:r>
              <a:rPr lang="en-GB" sz="1000" dirty="0"/>
              <a:t>Do the simple things well:</a:t>
            </a:r>
          </a:p>
          <a:p>
            <a:pPr eaLnBrk="1" hangingPunct="1">
              <a:lnSpc>
                <a:spcPct val="80000"/>
              </a:lnSpc>
            </a:pPr>
            <a:r>
              <a:rPr lang="en-GB" sz="1000" dirty="0"/>
              <a:t>• labels: ensure you label your tables and graphs clearly</a:t>
            </a:r>
          </a:p>
          <a:p>
            <a:pPr eaLnBrk="1" hangingPunct="1">
              <a:lnSpc>
                <a:spcPct val="80000"/>
              </a:lnSpc>
            </a:pPr>
            <a:r>
              <a:rPr lang="en-GB" sz="1000" dirty="0"/>
              <a:t>• text: ensure the text on them is large enough to read</a:t>
            </a:r>
          </a:p>
          <a:p>
            <a:pPr eaLnBrk="1" hangingPunct="1">
              <a:lnSpc>
                <a:spcPct val="80000"/>
              </a:lnSpc>
            </a:pPr>
            <a:r>
              <a:rPr lang="en-GB" sz="1000" dirty="0"/>
              <a:t>• colour: remember that red and green colour coding can be a problem for some people (8% of men are red-green colour blind).</a:t>
            </a:r>
          </a:p>
          <a:p>
            <a:pPr eaLnBrk="1" hangingPunct="1">
              <a:lnSpc>
                <a:spcPct val="80000"/>
              </a:lnSpc>
            </a:pPr>
            <a:r>
              <a:rPr lang="en-GB" sz="1000" dirty="0"/>
              <a:t>• </a:t>
            </a:r>
            <a:r>
              <a:rPr lang="en-GB" sz="1000" b="1" dirty="0"/>
              <a:t>test your approach:</a:t>
            </a:r>
          </a:p>
          <a:p>
            <a:pPr eaLnBrk="1" hangingPunct="1">
              <a:lnSpc>
                <a:spcPct val="80000"/>
              </a:lnSpc>
            </a:pPr>
            <a:r>
              <a:rPr lang="en-GB" sz="1000" b="1" dirty="0"/>
              <a:t> </a:t>
            </a:r>
            <a:r>
              <a:rPr lang="en-GB" sz="1000" dirty="0"/>
              <a:t>Whatever method you choose for presenting your information, it is often helpful to test out the approach you want to use, before you present it formally. If the presentation or techniques you are using (e.g. Statistical Process Control), are likely to be unfamiliar to those you want to influence, spend some time beforehand developing their understanding, or consider changing your approach.</a:t>
            </a:r>
          </a:p>
          <a:p>
            <a:pPr eaLnBrk="1" hangingPunct="1">
              <a:lnSpc>
                <a:spcPct val="80000"/>
              </a:lnSpc>
            </a:pPr>
            <a:r>
              <a:rPr lang="en-GB" sz="1000" dirty="0"/>
              <a:t>• </a:t>
            </a:r>
            <a:r>
              <a:rPr lang="en-GB" sz="1000" b="1" dirty="0"/>
              <a:t>appeal to people’s emotions:</a:t>
            </a:r>
          </a:p>
          <a:p>
            <a:pPr eaLnBrk="1" hangingPunct="1">
              <a:lnSpc>
                <a:spcPct val="80000"/>
              </a:lnSpc>
            </a:pPr>
            <a:r>
              <a:rPr lang="en-GB" sz="1000" dirty="0"/>
              <a:t>Failing to appeal to the emotional side of people (what they think and what they feel), will probably doom any change process. E.g. absence campaign – ‘missing you’</a:t>
            </a:r>
          </a:p>
          <a:p>
            <a:pPr eaLnBrk="1" hangingPunct="1">
              <a:lnSpc>
                <a:spcPct val="80000"/>
              </a:lnSpc>
            </a:pPr>
            <a:endParaRPr lang="en-GB" sz="1000" dirty="0"/>
          </a:p>
          <a:p>
            <a:pPr eaLnBrk="1" hangingPunct="1">
              <a:lnSpc>
                <a:spcPct val="80000"/>
              </a:lnSpc>
            </a:pPr>
            <a:r>
              <a:rPr lang="en-GB" sz="1000" dirty="0"/>
              <a:t>Try not just to present your data – look for the ‘story’ it is telling in terms your audience will appreciate. If you have done your groundwork at the earlier stages and started a constructive conversation with frontline staff and service users, you’re likely to find this much easier.</a:t>
            </a:r>
          </a:p>
          <a:p>
            <a:pPr eaLnBrk="1" hangingPunct="1">
              <a:lnSpc>
                <a:spcPct val="80000"/>
              </a:lnSpc>
            </a:pPr>
            <a:endParaRPr lang="en-GB" sz="1000" dirty="0"/>
          </a:p>
          <a:p>
            <a:pPr eaLnBrk="1" hangingPunct="1"/>
            <a:r>
              <a:rPr lang="en-US" dirty="0"/>
              <a:t>DONALD </a:t>
            </a:r>
            <a:r>
              <a:rPr lang="en-US" i="1" u="sng" dirty="0"/>
              <a:t>(HANDOUT) </a:t>
            </a:r>
            <a:r>
              <a:rPr lang="en-US" dirty="0"/>
              <a:t>– </a:t>
            </a:r>
            <a:r>
              <a:rPr lang="en-US" b="1" dirty="0"/>
              <a:t>STRUCTURE EXERCISE?</a:t>
            </a:r>
          </a:p>
          <a:p>
            <a:pPr eaLnBrk="1" hangingPunct="1"/>
            <a:r>
              <a:rPr lang="en-US" dirty="0"/>
              <a:t>Before setting out to use analysis to support you in your work ensure that what you will create tells you what you think it does by defining the meta data. Doing this at stage 2 UNDERSTAND where we are now before making any changes (deeper dig higher you build)</a:t>
            </a:r>
            <a:endParaRPr lang="en-GB" dirty="0"/>
          </a:p>
          <a:p>
            <a:pPr eaLnBrk="1" hangingPunct="1"/>
            <a:r>
              <a:rPr lang="en-GB" dirty="0"/>
              <a:t>Use this example on what the answers to the questions might be</a:t>
            </a:r>
          </a:p>
          <a:p>
            <a:pPr eaLnBrk="1" hangingPunct="1">
              <a:buFontTx/>
              <a:buAutoNum type="arabicPeriod"/>
            </a:pPr>
            <a:r>
              <a:rPr lang="en-GB" dirty="0"/>
              <a:t>What is being measured? </a:t>
            </a:r>
            <a:r>
              <a:rPr lang="en-GB" b="1" dirty="0"/>
              <a:t>Levels of diabetes</a:t>
            </a:r>
          </a:p>
          <a:p>
            <a:pPr eaLnBrk="1" hangingPunct="1"/>
            <a:r>
              <a:rPr lang="en-GB" dirty="0"/>
              <a:t>2. Why is it being measured? </a:t>
            </a:r>
            <a:r>
              <a:rPr lang="en-GB" b="1" dirty="0"/>
              <a:t>It is a serious disease with serious consequences. Although it can be prevented and treated, it is still the leading cause of chronic disease globally and accounts for about 10 per cent of NHS costs</a:t>
            </a:r>
          </a:p>
          <a:p>
            <a:pPr eaLnBrk="1" hangingPunct="1"/>
            <a:r>
              <a:rPr lang="en-GB" dirty="0"/>
              <a:t>3. How is this indicator actually defined? </a:t>
            </a:r>
            <a:r>
              <a:rPr lang="en-GB" b="1" dirty="0"/>
              <a:t>From recorded levels in general practice</a:t>
            </a:r>
            <a:endParaRPr lang="en-GB" dirty="0"/>
          </a:p>
          <a:p>
            <a:pPr eaLnBrk="1" hangingPunct="1"/>
            <a:r>
              <a:rPr lang="en-GB" dirty="0"/>
              <a:t>4. Who does it measure? </a:t>
            </a:r>
            <a:r>
              <a:rPr lang="en-GB" b="1" dirty="0"/>
              <a:t>All persons, all ages</a:t>
            </a:r>
          </a:p>
          <a:p>
            <a:pPr eaLnBrk="1" hangingPunct="1"/>
            <a:r>
              <a:rPr lang="en-GB" dirty="0"/>
              <a:t>5. When does it measure it? </a:t>
            </a:r>
            <a:r>
              <a:rPr lang="en-GB" b="1" dirty="0"/>
              <a:t>Which day/month/year?</a:t>
            </a:r>
          </a:p>
          <a:p>
            <a:pPr eaLnBrk="1" hangingPunct="1"/>
            <a:r>
              <a:rPr lang="en-GB" dirty="0"/>
              <a:t>6. Will it measure absolute numbers or proportions? </a:t>
            </a:r>
            <a:r>
              <a:rPr lang="en-GB" b="1" dirty="0"/>
              <a:t>Proportions: numbers of case per thousand resident population</a:t>
            </a:r>
          </a:p>
          <a:p>
            <a:pPr eaLnBrk="1" hangingPunct="1"/>
            <a:r>
              <a:rPr lang="en-GB" dirty="0"/>
              <a:t>7. Where does the data actually come from? </a:t>
            </a:r>
            <a:r>
              <a:rPr lang="en-GB" b="1" dirty="0"/>
              <a:t>Collection and collation from Quality Outcome Framework (QOF) data in General Practice via the NHS Information Centre</a:t>
            </a:r>
          </a:p>
          <a:p>
            <a:pPr eaLnBrk="1" hangingPunct="1"/>
            <a:r>
              <a:rPr lang="en-GB" dirty="0"/>
              <a:t>8. How accurate and complete will the data be? </a:t>
            </a:r>
            <a:r>
              <a:rPr lang="en-GB" b="1" dirty="0"/>
              <a:t>The data covers more than 99 per cent of GP registered patients in England, although not everyone is registered with a GP (especially some groups with particular needs - </a:t>
            </a:r>
            <a:r>
              <a:rPr lang="en-GB" b="1" i="1" dirty="0"/>
              <a:t>see next box</a:t>
            </a:r>
            <a:r>
              <a:rPr lang="en-GB" b="1" dirty="0"/>
              <a:t>)</a:t>
            </a:r>
          </a:p>
          <a:p>
            <a:pPr eaLnBrk="1" hangingPunct="1"/>
            <a:r>
              <a:rPr lang="en-GB" dirty="0"/>
              <a:t>9. Are there any caveats/warnings/problems? </a:t>
            </a:r>
            <a:r>
              <a:rPr lang="en-GB" b="1" dirty="0"/>
              <a:t>Potential for errors in collection, collation and interpretation (such as an under-sampling of ethnic populations, young people, homeless people, migrants, and travellers)</a:t>
            </a:r>
          </a:p>
          <a:p>
            <a:pPr eaLnBrk="1" hangingPunct="1"/>
            <a:r>
              <a:rPr lang="en-GB" dirty="0"/>
              <a:t>10. Are particular tests needed such as standardisation, significance tests, or statistical process control to test the meaning of the data and the variation they show? </a:t>
            </a:r>
            <a:r>
              <a:rPr lang="en-GB" b="1" dirty="0"/>
              <a:t>E.g. when comparing small numbers, in small populations, or to distinguish inherent (common cause) variation, from special cause variation. (more on variation later)</a:t>
            </a:r>
          </a:p>
          <a:p>
            <a:pPr eaLnBrk="1" hangingPunct="1"/>
            <a:endParaRPr lang="en-GB" dirty="0"/>
          </a:p>
          <a:p>
            <a:pPr eaLnBrk="1" hangingPunct="1">
              <a:lnSpc>
                <a:spcPct val="80000"/>
              </a:lnSpc>
            </a:pPr>
            <a:endParaRPr lang="en-GB" sz="1000" dirty="0"/>
          </a:p>
          <a:p>
            <a:pPr eaLnBrk="1" hangingPunct="1"/>
            <a:endParaRPr lang="en-GB" sz="1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eaLnBrk="1" hangingPunct="1"/>
            <a:fld id="{EA6CFB60-53E6-7A4F-98AB-878266D97F08}" type="slidenum">
              <a:rPr lang="en-GB" sz="1200" b="0">
                <a:latin typeface="Arial" charset="0"/>
              </a:rPr>
              <a:pPr eaLnBrk="1" hangingPunct="1"/>
              <a:t>19</a:t>
            </a:fld>
            <a:endParaRPr lang="en-GB" sz="1200" b="0">
              <a:latin typeface="Arial" charset="0"/>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a:t>ELLYN</a:t>
            </a:r>
          </a:p>
          <a:p>
            <a:pPr eaLnBrk="1" hangingPunct="1"/>
            <a:endParaRPr lang="en-US"/>
          </a:p>
          <a:p>
            <a:pPr eaLnBrk="1" hangingPunct="1"/>
            <a:r>
              <a:rPr lang="en-US"/>
              <a:t>What do you think this visual from a national NHS paper mean? What </a:t>
            </a:r>
            <a:r>
              <a:rPr lang="en-US" b="1"/>
              <a:t>don’t</a:t>
            </a:r>
            <a:r>
              <a:rPr lang="en-US"/>
              <a:t> we know?</a:t>
            </a:r>
          </a:p>
          <a:p>
            <a:pPr eaLnBrk="1" hangingPunct="1"/>
            <a:endParaRPr lang="en-US"/>
          </a:p>
          <a:p>
            <a:pPr eaLnBrk="1" hangingPunct="1"/>
            <a:r>
              <a:rPr lang="en-US" b="1"/>
              <a:t>Signpost handout</a:t>
            </a:r>
            <a:r>
              <a:rPr lang="en-US"/>
              <a:t> how to create a useful measure</a:t>
            </a:r>
          </a:p>
          <a:p>
            <a:pPr eaLnBrk="1" hangingPunct="1"/>
            <a:endParaRPr lang="en-US"/>
          </a:p>
          <a:p>
            <a:pPr eaLnBrk="1" hangingPunct="1">
              <a:lnSpc>
                <a:spcPct val="80000"/>
              </a:lnSpc>
            </a:pPr>
            <a:r>
              <a:rPr lang="en-US"/>
              <a:t>INFLUENCE making the data work for you!</a:t>
            </a:r>
          </a:p>
          <a:p>
            <a:pPr eaLnBrk="1" hangingPunct="1">
              <a:lnSpc>
                <a:spcPct val="80000"/>
              </a:lnSpc>
            </a:pPr>
            <a:r>
              <a:rPr lang="en-GB" b="1"/>
              <a:t>think about your audience:</a:t>
            </a:r>
          </a:p>
          <a:p>
            <a:pPr eaLnBrk="1" hangingPunct="1">
              <a:lnSpc>
                <a:spcPct val="80000"/>
              </a:lnSpc>
            </a:pPr>
            <a:r>
              <a:rPr lang="en-GB" b="1"/>
              <a:t> </a:t>
            </a:r>
            <a:r>
              <a:rPr lang="en-GB"/>
              <a:t>Ask yourself who you want to influence. Information in general (and indicators in particular), can be most influential when they are well-received by the people who have the greatest control. So there is considerable potential for using information that your audience both understands, and wants to feel they can do something about.</a:t>
            </a:r>
          </a:p>
          <a:p>
            <a:pPr eaLnBrk="1" hangingPunct="1">
              <a:lnSpc>
                <a:spcPct val="80000"/>
              </a:lnSpc>
            </a:pPr>
            <a:r>
              <a:rPr lang="en-GB" b="1"/>
              <a:t>make presentation matter:</a:t>
            </a:r>
          </a:p>
          <a:p>
            <a:pPr eaLnBrk="1" hangingPunct="1">
              <a:lnSpc>
                <a:spcPct val="80000"/>
              </a:lnSpc>
            </a:pPr>
            <a:r>
              <a:rPr lang="en-GB"/>
              <a:t>Many people from a numerical background find it difficult to understand why people don’t find the research they have done or the data they have assembled more compelling. But not everyone responds well to graphs and charts. There is a balance to be struck: if you’ve spent time and effort on selecting the most valid indicators and gathering good data:</a:t>
            </a:r>
          </a:p>
          <a:p>
            <a:pPr eaLnBrk="1" hangingPunct="1">
              <a:lnSpc>
                <a:spcPct val="80000"/>
              </a:lnSpc>
            </a:pPr>
            <a:r>
              <a:rPr lang="en-GB"/>
              <a:t>• you don’t want to ‘dumb down’ the information they give you just to get people to take notice</a:t>
            </a:r>
          </a:p>
          <a:p>
            <a:pPr eaLnBrk="1" hangingPunct="1">
              <a:lnSpc>
                <a:spcPct val="80000"/>
              </a:lnSpc>
            </a:pPr>
            <a:r>
              <a:rPr lang="en-GB"/>
              <a:t>• but neither do you want people to ignore it because it’s too complex or completely impenetrable.</a:t>
            </a:r>
          </a:p>
          <a:p>
            <a:pPr eaLnBrk="1" hangingPunct="1">
              <a:lnSpc>
                <a:spcPct val="80000"/>
              </a:lnSpc>
            </a:pPr>
            <a:r>
              <a:rPr lang="en-GB"/>
              <a:t>There are classic texts and examples to show how useful and unuseful quantitative information can be to help people change their view and understanding of the world.</a:t>
            </a:r>
          </a:p>
          <a:p>
            <a:pPr eaLnBrk="1" hangingPunct="1">
              <a:lnSpc>
                <a:spcPct val="80000"/>
              </a:lnSpc>
            </a:pPr>
            <a:r>
              <a:rPr lang="en-GB"/>
              <a:t>Do the simple things well:</a:t>
            </a:r>
          </a:p>
          <a:p>
            <a:pPr eaLnBrk="1" hangingPunct="1">
              <a:lnSpc>
                <a:spcPct val="80000"/>
              </a:lnSpc>
            </a:pPr>
            <a:r>
              <a:rPr lang="en-GB"/>
              <a:t>• labels: ensure you label your tables and graphs clearly</a:t>
            </a:r>
          </a:p>
          <a:p>
            <a:pPr eaLnBrk="1" hangingPunct="1">
              <a:lnSpc>
                <a:spcPct val="80000"/>
              </a:lnSpc>
            </a:pPr>
            <a:r>
              <a:rPr lang="en-GB"/>
              <a:t>• text: ensure the text on them is large enough to read</a:t>
            </a:r>
          </a:p>
          <a:p>
            <a:pPr eaLnBrk="1" hangingPunct="1">
              <a:lnSpc>
                <a:spcPct val="80000"/>
              </a:lnSpc>
            </a:pPr>
            <a:r>
              <a:rPr lang="en-GB"/>
              <a:t>• colour: remember that red and green colour coding can be a problem for some people (8% of men are red-green colour blind).</a:t>
            </a:r>
          </a:p>
          <a:p>
            <a:pPr eaLnBrk="1" hangingPunct="1">
              <a:lnSpc>
                <a:spcPct val="80000"/>
              </a:lnSpc>
            </a:pPr>
            <a:r>
              <a:rPr lang="en-GB"/>
              <a:t>• </a:t>
            </a:r>
            <a:r>
              <a:rPr lang="en-GB" b="1"/>
              <a:t>test your approach:</a:t>
            </a:r>
          </a:p>
          <a:p>
            <a:pPr eaLnBrk="1" hangingPunct="1">
              <a:lnSpc>
                <a:spcPct val="80000"/>
              </a:lnSpc>
            </a:pPr>
            <a:r>
              <a:rPr lang="en-GB" b="1"/>
              <a:t> </a:t>
            </a:r>
            <a:r>
              <a:rPr lang="en-GB"/>
              <a:t>Whatever method you choose for presenting your information, it is often helpful to test out the approach you want to use, before you present it formally. If the presentation or techniques you are using (e.g. Statistical Process Control), are likely to be unfamiliar to those you want to influence, spend some time beforehand developing their understanding, or consider changing your approach.</a:t>
            </a:r>
          </a:p>
          <a:p>
            <a:pPr eaLnBrk="1" hangingPunct="1">
              <a:lnSpc>
                <a:spcPct val="80000"/>
              </a:lnSpc>
            </a:pPr>
            <a:r>
              <a:rPr lang="en-GB"/>
              <a:t>• </a:t>
            </a:r>
            <a:r>
              <a:rPr lang="en-GB" b="1"/>
              <a:t>appeal to people’s emotions:</a:t>
            </a:r>
          </a:p>
          <a:p>
            <a:pPr eaLnBrk="1" hangingPunct="1">
              <a:lnSpc>
                <a:spcPct val="80000"/>
              </a:lnSpc>
            </a:pPr>
            <a:r>
              <a:rPr lang="en-GB"/>
              <a:t>Failing to appeal to the emotional side of people (what they think and what they feel), will probably doom any change process. E.g. absence campaign – ‘missing you’</a:t>
            </a:r>
          </a:p>
          <a:p>
            <a:pPr eaLnBrk="1" hangingPunct="1">
              <a:lnSpc>
                <a:spcPct val="80000"/>
              </a:lnSpc>
            </a:pPr>
            <a:endParaRPr lang="en-GB"/>
          </a:p>
          <a:p>
            <a:pPr eaLnBrk="1" hangingPunct="1">
              <a:lnSpc>
                <a:spcPct val="80000"/>
              </a:lnSpc>
            </a:pPr>
            <a:r>
              <a:rPr lang="en-GB"/>
              <a:t>Try not just to present your data – look for the ‘story’ it is telling in terms your audience will appreciate. If you have done your groundwork at the earlier stages and started a constructive conversation with frontline staff and service users, you’re likely to find this much easier.</a:t>
            </a:r>
          </a:p>
          <a:p>
            <a:pPr eaLnBrk="1" hangingPunct="1"/>
            <a:endParaRPr lang="en-US"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eaLnBrk="1" hangingPunct="1"/>
            <a:fld id="{6F796520-12F2-234F-9594-C17F42B2E9BA}" type="slidenum">
              <a:rPr lang="en-GB" sz="1200" b="0">
                <a:latin typeface="Arial" charset="0"/>
              </a:rPr>
              <a:pPr eaLnBrk="1" hangingPunct="1"/>
              <a:t>20</a:t>
            </a:fld>
            <a:endParaRPr lang="en-GB" sz="1200" b="0">
              <a:latin typeface="Arial" charset="0"/>
            </a:endParaRPr>
          </a:p>
        </p:txBody>
      </p:sp>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dirty="0"/>
          </a:p>
          <a:p>
            <a:pPr>
              <a:buFontTx/>
              <a:buChar char="•"/>
            </a:pPr>
            <a:r>
              <a:rPr lang="en-US" dirty="0">
                <a:cs typeface="Arial" charset="0"/>
              </a:rPr>
              <a:t>Common-cause variation = normal, random variation.  Respond to this by reducing the variation.</a:t>
            </a:r>
          </a:p>
          <a:p>
            <a:pPr>
              <a:buFontTx/>
              <a:buChar char="•"/>
            </a:pPr>
            <a:r>
              <a:rPr lang="en-US" dirty="0">
                <a:cs typeface="Arial" charset="0"/>
              </a:rPr>
              <a:t>Special-cause variation = Changes in the pattern of data that can be assigned to a specific cause.  The cause may or may not be beneficial or intentional.  Respond to this by understanding what was the cause, if it was beneficial you may want to do more of it, if it was destructive, you may want to avoid it happening again</a:t>
            </a:r>
          </a:p>
          <a:p>
            <a:pPr eaLnBrk="1" hangingPunct="1"/>
            <a:endParaRPr lang="en-GB" dirty="0"/>
          </a:p>
        </p:txBody>
      </p:sp>
      <p:sp>
        <p:nvSpPr>
          <p:cNvPr id="148484" name="Slide Number Placeholder 3"/>
          <p:cNvSpPr txBox="1">
            <a:spLocks noGrp="1"/>
          </p:cNvSpPr>
          <p:nvPr/>
        </p:nvSpPr>
        <p:spPr bwMode="auto">
          <a:xfrm>
            <a:off x="3885275" y="8685256"/>
            <a:ext cx="2971092" cy="457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720" tIns="45360" rIns="90720" bIns="45360" anchor="b"/>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r" eaLnBrk="1" hangingPunct="1"/>
            <a:fld id="{ACD8302F-8926-A94B-9934-76BD6FA77BE3}" type="slidenum">
              <a:rPr lang="en-GB" sz="1200" b="0">
                <a:solidFill>
                  <a:srgbClr val="000000"/>
                </a:solidFill>
                <a:latin typeface="Arial" charset="0"/>
              </a:rPr>
              <a:pPr algn="r" eaLnBrk="1" hangingPunct="1"/>
              <a:t>20</a:t>
            </a:fld>
            <a:endParaRPr lang="en-GB" sz="1200" b="0">
              <a:solidFill>
                <a:srgbClr val="000000"/>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28</a:t>
            </a:fld>
            <a:endParaRPr lang="en-US"/>
          </a:p>
        </p:txBody>
      </p:sp>
    </p:spTree>
    <p:extLst>
      <p:ext uri="{BB962C8B-B14F-4D97-AF65-F5344CB8AC3E}">
        <p14:creationId xmlns:p14="http://schemas.microsoft.com/office/powerpoint/2010/main" val="130425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if we merely “taught” this stuff you would not really LEARN it</a:t>
            </a:r>
          </a:p>
          <a:p>
            <a:r>
              <a:rPr lang="en-GB" dirty="0" smtClean="0"/>
              <a:t>We really are only going to cover a few basic principles today – there is so much more to quality improvement and so many more tools and exercises you can use. We have chosen to give you 3 tools today that are relevant to the problem we are looking at.</a:t>
            </a:r>
          </a:p>
          <a:p>
            <a:r>
              <a:rPr lang="en-GB" dirty="0" smtClean="0"/>
              <a:t>All hospitals have a service improvement team and if you are going to engage in a quality improvement project please go and talk to one of them for</a:t>
            </a:r>
            <a:r>
              <a:rPr lang="en-GB" baseline="0" dirty="0" smtClean="0"/>
              <a:t> guidance and ideas.</a:t>
            </a:r>
            <a:endParaRPr lang="en-GB" dirty="0" smtClean="0"/>
          </a:p>
          <a:p>
            <a:r>
              <a:rPr lang="en-GB" dirty="0" smtClean="0"/>
              <a:t>Certificates of attendance</a:t>
            </a:r>
            <a:r>
              <a:rPr lang="en-GB" baseline="0" dirty="0" smtClean="0"/>
              <a:t> will be e-mailed.</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a:t>
            </a:fld>
            <a:endParaRPr lang="en-US"/>
          </a:p>
        </p:txBody>
      </p:sp>
    </p:spTree>
    <p:extLst>
      <p:ext uri="{BB962C8B-B14F-4D97-AF65-F5344CB8AC3E}">
        <p14:creationId xmlns:p14="http://schemas.microsoft.com/office/powerpoint/2010/main" val="673600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Clinical colleagues are often more familiar and comfortable with measurement for research on a large scale with a fixed hypothesis to reduce unwanted variation. Health</a:t>
            </a:r>
          </a:p>
          <a:p>
            <a:r>
              <a:rPr lang="en-GB" sz="1200" b="0" i="0" u="none" strike="noStrike" kern="1200" baseline="0" dirty="0" smtClean="0">
                <a:solidFill>
                  <a:schemeClr val="tx1"/>
                </a:solidFill>
                <a:latin typeface="+mn-lt"/>
                <a:ea typeface="+mn-ea"/>
                <a:cs typeface="+mn-cs"/>
              </a:rPr>
              <a:t>service managers and those in more strategic roles may be more familiar with measurement for judgement as a way of understanding a level of performance.</a:t>
            </a:r>
          </a:p>
          <a:p>
            <a:r>
              <a:rPr lang="en-GB" sz="1200" b="0" i="0" u="none" strike="noStrike" kern="1200" baseline="0" dirty="0" smtClean="0">
                <a:solidFill>
                  <a:schemeClr val="tx1"/>
                </a:solidFill>
                <a:latin typeface="+mn-lt"/>
                <a:ea typeface="+mn-ea"/>
                <a:cs typeface="+mn-cs"/>
              </a:rPr>
              <a:t>Measuring for improvement is different. The concept of sequential testing means that there needs to be willingness to frequently change the hypothesis (as you learn more with</a:t>
            </a:r>
          </a:p>
          <a:p>
            <a:r>
              <a:rPr lang="en-GB" sz="1200" b="0" i="0" u="none" strike="noStrike" kern="1200" baseline="0" dirty="0" smtClean="0">
                <a:solidFill>
                  <a:schemeClr val="tx1"/>
                </a:solidFill>
                <a:latin typeface="+mn-lt"/>
                <a:ea typeface="+mn-ea"/>
                <a:cs typeface="+mn-cs"/>
              </a:rPr>
              <a:t>each test) and an acceptance of ‘just enough’ data, working with data and information that is ‘good enough’ rather than perfect. Measurement for improvement does not seek</a:t>
            </a:r>
          </a:p>
          <a:p>
            <a:r>
              <a:rPr lang="en-GB" sz="1200" b="0" i="0" u="none" strike="noStrike" kern="1200" baseline="0" dirty="0" smtClean="0">
                <a:solidFill>
                  <a:schemeClr val="tx1"/>
                </a:solidFill>
                <a:latin typeface="+mn-lt"/>
                <a:ea typeface="+mn-ea"/>
                <a:cs typeface="+mn-cs"/>
              </a:rPr>
              <a:t>to prove or disprove whether clinical interventions work – it seeks to answer </a:t>
            </a:r>
            <a:r>
              <a:rPr lang="en-GB" sz="1200" b="0" i="0" u="none" strike="noStrike" kern="1200" baseline="0" smtClean="0">
                <a:solidFill>
                  <a:schemeClr val="tx1"/>
                </a:solidFill>
                <a:latin typeface="+mn-lt"/>
                <a:ea typeface="+mn-ea"/>
                <a:cs typeface="+mn-cs"/>
              </a:rPr>
              <a:t>the question “</a:t>
            </a:r>
            <a:r>
              <a:rPr lang="en-GB" sz="1200" b="0" i="0" u="none" strike="noStrike" kern="1200" baseline="0" dirty="0" smtClean="0">
                <a:solidFill>
                  <a:schemeClr val="tx1"/>
                </a:solidFill>
                <a:latin typeface="+mn-lt"/>
                <a:ea typeface="+mn-ea"/>
                <a:cs typeface="+mn-cs"/>
              </a:rPr>
              <a:t>how do we make it work here?”</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29</a:t>
            </a:fld>
            <a:endParaRPr lang="en-US"/>
          </a:p>
        </p:txBody>
      </p:sp>
    </p:spTree>
    <p:extLst>
      <p:ext uri="{BB962C8B-B14F-4D97-AF65-F5344CB8AC3E}">
        <p14:creationId xmlns:p14="http://schemas.microsoft.com/office/powerpoint/2010/main" val="2505126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atin typeface="Calibri" charset="0"/>
            </a:endParaRPr>
          </a:p>
        </p:txBody>
      </p:sp>
      <p:sp>
        <p:nvSpPr>
          <p:cNvPr id="5529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Bradley Hand ITC" charset="0"/>
                <a:ea typeface="ＭＳ Ｐゴシック" charset="0"/>
                <a:cs typeface="ＭＳ Ｐゴシック" charset="0"/>
              </a:defRPr>
            </a:lvl1pPr>
            <a:lvl2pPr marL="742950" indent="-285750" defTabSz="966788" eaLnBrk="0" hangingPunct="0">
              <a:defRPr sz="2400" b="1">
                <a:solidFill>
                  <a:schemeClr val="tx1"/>
                </a:solidFill>
                <a:latin typeface="Bradley Hand ITC" charset="0"/>
                <a:ea typeface="ＭＳ Ｐゴシック" charset="0"/>
              </a:defRPr>
            </a:lvl2pPr>
            <a:lvl3pPr marL="1143000" indent="-228600" defTabSz="966788" eaLnBrk="0" hangingPunct="0">
              <a:defRPr sz="2400" b="1">
                <a:solidFill>
                  <a:schemeClr val="tx1"/>
                </a:solidFill>
                <a:latin typeface="Bradley Hand ITC" charset="0"/>
                <a:ea typeface="ＭＳ Ｐゴシック" charset="0"/>
              </a:defRPr>
            </a:lvl3pPr>
            <a:lvl4pPr marL="1600200" indent="-228600" defTabSz="966788" eaLnBrk="0" hangingPunct="0">
              <a:defRPr sz="2400" b="1">
                <a:solidFill>
                  <a:schemeClr val="tx1"/>
                </a:solidFill>
                <a:latin typeface="Bradley Hand ITC" charset="0"/>
                <a:ea typeface="ＭＳ Ｐゴシック" charset="0"/>
              </a:defRPr>
            </a:lvl4pPr>
            <a:lvl5pPr marL="2057400" indent="-228600" defTabSz="966788" eaLnBrk="0" hangingPunct="0">
              <a:defRPr sz="2400" b="1">
                <a:solidFill>
                  <a:schemeClr val="tx1"/>
                </a:solidFill>
                <a:latin typeface="Bradley Hand ITC" charset="0"/>
                <a:ea typeface="ＭＳ Ｐゴシック" charset="0"/>
              </a:defRPr>
            </a:lvl5pPr>
            <a:lvl6pPr marL="2514600" indent="-228600" algn="ctr" defTabSz="966788"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defTabSz="966788"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defTabSz="966788"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defTabSz="966788" eaLnBrk="0" fontAlgn="base" hangingPunct="0">
              <a:spcBef>
                <a:spcPct val="0"/>
              </a:spcBef>
              <a:spcAft>
                <a:spcPct val="0"/>
              </a:spcAft>
              <a:defRPr sz="2400" b="1">
                <a:solidFill>
                  <a:schemeClr val="tx1"/>
                </a:solidFill>
                <a:latin typeface="Bradley Hand ITC" charset="0"/>
                <a:ea typeface="ＭＳ Ｐゴシック" charset="0"/>
              </a:defRPr>
            </a:lvl9pPr>
          </a:lstStyle>
          <a:p>
            <a:pPr eaLnBrk="1" hangingPunct="1"/>
            <a:fld id="{F81CF07D-2249-7C4F-9E24-62A49CC55CB0}" type="slidenum">
              <a:rPr lang="en-GB" sz="1200" b="0">
                <a:latin typeface="Calibri" charset="0"/>
              </a:rPr>
              <a:pPr eaLnBrk="1" hangingPunct="1"/>
              <a:t>30</a:t>
            </a:fld>
            <a:endParaRPr lang="en-GB" sz="1200" b="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if we merely “taught” this stuff you would not really LEARN it</a:t>
            </a:r>
          </a:p>
          <a:p>
            <a:r>
              <a:rPr lang="en-GB" dirty="0" smtClean="0"/>
              <a:t>We really are only going to cover a few basic principles today – there is so much more to quality improvement and so many more tools and exercises you can use. We have chosen to give you 3 tools today that are relevant to the problem we are looking at.</a:t>
            </a:r>
          </a:p>
          <a:p>
            <a:r>
              <a:rPr lang="en-GB" dirty="0" smtClean="0"/>
              <a:t>All hospitals have a service improvement team and if you are going to engage in a quality improvement project please go and talk to one of them for</a:t>
            </a:r>
            <a:r>
              <a:rPr lang="en-GB" baseline="0" dirty="0" smtClean="0"/>
              <a:t> guidance and ideas.</a:t>
            </a:r>
            <a:endParaRPr lang="en-GB" dirty="0" smtClean="0"/>
          </a:p>
          <a:p>
            <a:r>
              <a:rPr lang="en-GB" dirty="0" smtClean="0"/>
              <a:t>Certificates of attendance</a:t>
            </a:r>
            <a:r>
              <a:rPr lang="en-GB" baseline="0" dirty="0" smtClean="0"/>
              <a:t> will be e-mailed.</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31</a:t>
            </a:fld>
            <a:endParaRPr lang="en-US"/>
          </a:p>
        </p:txBody>
      </p:sp>
    </p:spTree>
    <p:extLst>
      <p:ext uri="{BB962C8B-B14F-4D97-AF65-F5344CB8AC3E}">
        <p14:creationId xmlns:p14="http://schemas.microsoft.com/office/powerpoint/2010/main" val="1577872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I’ve laboured that point to illustrate that </a:t>
            </a:r>
            <a:r>
              <a:rPr lang="en-GB" b="1" dirty="0" smtClean="0"/>
              <a:t>only</a:t>
            </a:r>
            <a:r>
              <a:rPr lang="en-GB" baseline="0" dirty="0" smtClean="0"/>
              <a:t> once you have DIAGNOSED the problem, you should start thinking: ‘how will we know that a change is an improvement?’</a:t>
            </a:r>
          </a:p>
          <a:p>
            <a:r>
              <a:rPr lang="en-GB" baseline="0" dirty="0" smtClean="0"/>
              <a:t>That is all about what can we </a:t>
            </a:r>
            <a:r>
              <a:rPr lang="en-GB" b="1" baseline="0" dirty="0" smtClean="0"/>
              <a:t>measure</a:t>
            </a:r>
            <a:r>
              <a:rPr lang="en-GB" baseline="0" dirty="0" smtClean="0"/>
              <a:t> to see if things are getting better – or worse.</a:t>
            </a:r>
          </a:p>
          <a:p>
            <a:r>
              <a:rPr lang="en-GB" b="1" baseline="0" dirty="0" smtClean="0"/>
              <a:t>ONLY THEN start thinking about what changes you can make that might result in an improvement!</a:t>
            </a:r>
          </a:p>
          <a:p>
            <a:r>
              <a:rPr lang="en-GB" baseline="0" dirty="0" smtClean="0"/>
              <a:t>We test out changes using PDSA cycles – plan, do, study, act. SMALL SCALE. One shift, one team, one day. Things might not work, there might be unintended consequences, there may be tweaking required to make things better. PDSA cycles are repeated until things are just right BEFORE they are rolled out to the rest of the department/hospital.</a:t>
            </a:r>
          </a:p>
          <a:p>
            <a:r>
              <a:rPr lang="en-GB" baseline="0" dirty="0" smtClean="0"/>
              <a:t>The Model for Improvement is based on evidence … or improvement science.</a:t>
            </a:r>
          </a:p>
          <a:p>
            <a:r>
              <a:rPr lang="en-GB" b="1" baseline="0" dirty="0" smtClean="0"/>
              <a:t>Reflect on this for a moment – do you think we do this?</a:t>
            </a:r>
            <a:endParaRPr lang="en-GB" b="1" dirty="0"/>
          </a:p>
        </p:txBody>
      </p:sp>
      <p:sp>
        <p:nvSpPr>
          <p:cNvPr id="4" name="Slide Number Placeholder 3"/>
          <p:cNvSpPr>
            <a:spLocks noGrp="1"/>
          </p:cNvSpPr>
          <p:nvPr>
            <p:ph type="sldNum" sz="quarter" idx="10"/>
          </p:nvPr>
        </p:nvSpPr>
        <p:spPr/>
        <p:txBody>
          <a:bodyPr/>
          <a:lstStyle/>
          <a:p>
            <a:fld id="{D952892D-4333-EF4E-BBD3-49CD0B3E1F59}" type="slidenum">
              <a:rPr lang="en-US" smtClean="0"/>
              <a:t>32</a:t>
            </a:fld>
            <a:endParaRPr lang="en-US"/>
          </a:p>
        </p:txBody>
      </p:sp>
    </p:spTree>
    <p:extLst>
      <p:ext uri="{BB962C8B-B14F-4D97-AF65-F5344CB8AC3E}">
        <p14:creationId xmlns:p14="http://schemas.microsoft.com/office/powerpoint/2010/main" val="546606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Absolutely vital starting point!</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33</a:t>
            </a:fld>
            <a:endParaRPr lang="en-US"/>
          </a:p>
        </p:txBody>
      </p:sp>
    </p:spTree>
    <p:extLst>
      <p:ext uri="{BB962C8B-B14F-4D97-AF65-F5344CB8AC3E}">
        <p14:creationId xmlns:p14="http://schemas.microsoft.com/office/powerpoint/2010/main" val="526553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716DF8E2-3777-D146-8B86-36A53B532DF1}" type="slidenum">
              <a:rPr lang="en-GB"/>
              <a:pPr>
                <a:defRPr/>
              </a:pPr>
              <a:t>35</a:t>
            </a:fld>
            <a:endParaRPr lang="en-GB"/>
          </a:p>
        </p:txBody>
      </p:sp>
      <p:sp>
        <p:nvSpPr>
          <p:cNvPr id="8194" name="Rectangle 7"/>
          <p:cNvSpPr txBox="1">
            <a:spLocks noGrp="1" noChangeArrowheads="1"/>
          </p:cNvSpPr>
          <p:nvPr/>
        </p:nvSpPr>
        <p:spPr bwMode="auto">
          <a:xfrm>
            <a:off x="3885275" y="8685256"/>
            <a:ext cx="2971092" cy="457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r" eaLnBrk="1" hangingPunct="1"/>
            <a:fld id="{4D849DB5-4B6B-1E4E-9D83-6BECCFA91F28}" type="slidenum">
              <a:rPr lang="en-US" sz="1200">
                <a:latin typeface="Arial" charset="0"/>
                <a:cs typeface="Arial" charset="0"/>
              </a:rPr>
              <a:pPr algn="r" eaLnBrk="1" hangingPunct="1"/>
              <a:t>35</a:t>
            </a:fld>
            <a:endParaRPr lang="en-US" sz="1200">
              <a:latin typeface="Arial" charset="0"/>
              <a:cs typeface="Arial" charset="0"/>
            </a:endParaRPr>
          </a:p>
        </p:txBody>
      </p:sp>
      <p:sp>
        <p:nvSpPr>
          <p:cNvPr id="8195" name="Rectangle 2"/>
          <p:cNvSpPr>
            <a:spLocks noGrp="1" noRot="1" noChangeAspect="1" noChangeArrowheads="1" noTextEdit="1"/>
          </p:cNvSpPr>
          <p:nvPr>
            <p:ph type="sldImg"/>
          </p:nvPr>
        </p:nvSpPr>
        <p:spPr>
          <a:xfrm>
            <a:off x="1144588" y="685800"/>
            <a:ext cx="4572000" cy="3429000"/>
          </a:xfrm>
          <a:ln/>
        </p:spPr>
      </p:sp>
      <p:sp>
        <p:nvSpPr>
          <p:cNvPr id="819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lstStyle/>
          <a:p>
            <a:r>
              <a:rPr lang="en-GB" dirty="0" smtClean="0">
                <a:latin typeface="Calibri" charset="0"/>
              </a:rPr>
              <a:t>e.g. assessment and management of syncope on an MAU</a:t>
            </a:r>
            <a:endParaRPr lang="en-GB" dirty="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txBox="1">
            <a:spLocks noGrp="1" noChangeArrowheads="1"/>
          </p:cNvSpPr>
          <p:nvPr/>
        </p:nvSpPr>
        <p:spPr bwMode="auto">
          <a:xfrm>
            <a:off x="3885275" y="8685256"/>
            <a:ext cx="2971092" cy="457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388" tIns="45194" rIns="90388" bIns="45194" anchor="b"/>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r" eaLnBrk="1" hangingPunct="1"/>
            <a:fld id="{EA2C7B50-B514-B345-AB46-18269C2415CA}" type="slidenum">
              <a:rPr lang="en-GB" sz="1200" b="0">
                <a:latin typeface="Arial" charset="0"/>
              </a:rPr>
              <a:pPr algn="r" eaLnBrk="1" hangingPunct="1"/>
              <a:t>36</a:t>
            </a:fld>
            <a:endParaRPr lang="en-GB" sz="1200" b="0">
              <a:latin typeface="Arial" charset="0"/>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388" tIns="45194" rIns="90388" bIns="45194"/>
          <a:lstStyle/>
          <a:p>
            <a:pPr eaLnBrk="1" hangingPunct="1"/>
            <a:r>
              <a:rPr lang="en-US" b="1"/>
              <a:t>PAM</a:t>
            </a:r>
          </a:p>
          <a:p>
            <a:pPr eaLnBrk="1" hangingPunct="1"/>
            <a:r>
              <a:rPr lang="en-GB" sz="1000"/>
              <a:t>This section will consider mapping tools and their benefits:</a:t>
            </a:r>
          </a:p>
          <a:p>
            <a:pPr eaLnBrk="1" hangingPunct="1"/>
            <a:r>
              <a:rPr lang="en-GB" sz="1000"/>
              <a:t>In summary this section will look at:</a:t>
            </a:r>
          </a:p>
          <a:p>
            <a:pPr eaLnBrk="1" hangingPunct="1"/>
            <a:r>
              <a:rPr lang="en-GB" sz="1000"/>
              <a:t>The What, Why, When, Types of, &amp; ‘How to’ of mapping</a:t>
            </a:r>
          </a:p>
          <a:p>
            <a:pPr eaLnBrk="1" hangingPunct="1"/>
            <a:endParaRPr lang="en-GB" sz="1000"/>
          </a:p>
          <a:p>
            <a:pPr eaLnBrk="1" hangingPunct="1"/>
            <a:r>
              <a:rPr lang="en-GB" sz="1000"/>
              <a:t>Put mapping into context – stakeholders views, common understanding</a:t>
            </a:r>
          </a:p>
          <a:p>
            <a:pPr eaLnBrk="1" hangingPunct="1"/>
            <a:endParaRPr lang="en-GB" sz="1000"/>
          </a:p>
          <a:p>
            <a:pPr eaLnBrk="1" hangingPunct="1"/>
            <a:r>
              <a:rPr lang="en-GB" sz="1000" b="1"/>
              <a:t>Mapping Processes is a method of – describing the current process,</a:t>
            </a:r>
            <a:r>
              <a:rPr lang="en-GB" sz="1000" b="1">
                <a:solidFill>
                  <a:schemeClr val="hlink"/>
                </a:solidFill>
              </a:rPr>
              <a:t> </a:t>
            </a:r>
          </a:p>
          <a:p>
            <a:pPr eaLnBrk="1" hangingPunct="1"/>
            <a:endParaRPr lang="en-GB" sz="1000">
              <a:solidFill>
                <a:schemeClr val="hlink"/>
              </a:solidFill>
            </a:endParaRPr>
          </a:p>
          <a:p>
            <a:pPr eaLnBrk="1" hangingPunct="1">
              <a:buClr>
                <a:schemeClr val="hlink"/>
              </a:buClr>
            </a:pPr>
            <a:r>
              <a:rPr lang="en-GB" sz="1000" b="1"/>
              <a:t>What is mapping?</a:t>
            </a:r>
            <a:r>
              <a:rPr lang="en-GB" sz="1000"/>
              <a:t> </a:t>
            </a:r>
          </a:p>
          <a:p>
            <a:pPr lvl="1" eaLnBrk="1" hangingPunct="1">
              <a:buClr>
                <a:schemeClr val="hlink"/>
              </a:buClr>
            </a:pPr>
            <a:r>
              <a:rPr lang="en-GB" sz="1000"/>
              <a:t>Forming a common understanding of the current process</a:t>
            </a:r>
          </a:p>
          <a:p>
            <a:pPr lvl="1" eaLnBrk="1" hangingPunct="1">
              <a:buClr>
                <a:schemeClr val="hlink"/>
              </a:buClr>
            </a:pPr>
            <a:r>
              <a:rPr lang="en-GB" sz="1000"/>
              <a:t>Visual</a:t>
            </a:r>
          </a:p>
          <a:p>
            <a:pPr eaLnBrk="1" hangingPunct="1">
              <a:buClr>
                <a:schemeClr val="hlink"/>
              </a:buClr>
            </a:pPr>
            <a:r>
              <a:rPr lang="en-GB" sz="1000" b="1"/>
              <a:t>Why use mapping (WIIFM)?</a:t>
            </a:r>
            <a:r>
              <a:rPr lang="en-GB" sz="1000"/>
              <a:t> </a:t>
            </a:r>
          </a:p>
          <a:p>
            <a:pPr lvl="1" eaLnBrk="1" hangingPunct="1">
              <a:buClr>
                <a:schemeClr val="hlink"/>
              </a:buClr>
            </a:pPr>
            <a:r>
              <a:rPr lang="en-GB" sz="1000"/>
              <a:t>Understanding, </a:t>
            </a:r>
          </a:p>
          <a:p>
            <a:pPr lvl="1" eaLnBrk="1" hangingPunct="1">
              <a:buClr>
                <a:schemeClr val="hlink"/>
              </a:buClr>
            </a:pPr>
            <a:r>
              <a:rPr lang="en-GB" sz="1000"/>
              <a:t>Other perspectives, </a:t>
            </a:r>
          </a:p>
          <a:p>
            <a:pPr lvl="1" eaLnBrk="1" hangingPunct="1">
              <a:buClr>
                <a:schemeClr val="hlink"/>
              </a:buClr>
            </a:pPr>
            <a:r>
              <a:rPr lang="en-GB" sz="1000"/>
              <a:t>Focus</a:t>
            </a:r>
          </a:p>
          <a:p>
            <a:pPr eaLnBrk="1" hangingPunct="1">
              <a:buClr>
                <a:schemeClr val="hlink"/>
              </a:buClr>
            </a:pPr>
            <a:r>
              <a:rPr lang="en-GB" sz="1000" b="1"/>
              <a:t>When to map?</a:t>
            </a:r>
            <a:r>
              <a:rPr lang="en-GB" sz="1000"/>
              <a:t> </a:t>
            </a:r>
          </a:p>
          <a:p>
            <a:pPr lvl="1" eaLnBrk="1" hangingPunct="1">
              <a:buClr>
                <a:schemeClr val="hlink"/>
              </a:buClr>
            </a:pPr>
            <a:r>
              <a:rPr lang="en-GB" sz="1000"/>
              <a:t>An aid to overcome change resistance</a:t>
            </a:r>
          </a:p>
          <a:p>
            <a:pPr lvl="1" eaLnBrk="1" hangingPunct="1">
              <a:buClr>
                <a:schemeClr val="hlink"/>
              </a:buClr>
            </a:pPr>
            <a:r>
              <a:rPr lang="en-GB" sz="1000"/>
              <a:t>Present-Future comparisons</a:t>
            </a:r>
          </a:p>
          <a:p>
            <a:pPr lvl="1" eaLnBrk="1" hangingPunct="1">
              <a:buClr>
                <a:schemeClr val="hlink"/>
              </a:buClr>
            </a:pPr>
            <a:r>
              <a:rPr lang="en-GB" sz="1000"/>
              <a:t>Large group communication (picture = 1000 words)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Coffee break time.</a:t>
            </a:r>
          </a:p>
          <a:p>
            <a:r>
              <a:rPr lang="en-GB" baseline="0" dirty="0" smtClean="0"/>
              <a:t>With a difference. I’d like you to split in to teams. One team go to Costa. And one team go to M&amp;S. (Third team Med School café?)</a:t>
            </a:r>
          </a:p>
          <a:p>
            <a:r>
              <a:rPr lang="en-GB" baseline="0" dirty="0" smtClean="0"/>
              <a:t>I want you to put your “lean thinking” spectacles on. Observe with NEW EYES the process of getting your drink/snack.</a:t>
            </a:r>
          </a:p>
          <a:p>
            <a:r>
              <a:rPr lang="en-GB" baseline="0" dirty="0" smtClean="0"/>
              <a:t>Look at the layout. Look at how you got your stuff then paid for them. Were you waiting around? When you all turned up at once, how did capacity match demand? What waste or defects did you notice? Were you satisfied?</a:t>
            </a:r>
          </a:p>
          <a:p>
            <a:r>
              <a:rPr lang="en-GB" baseline="0" dirty="0" smtClean="0"/>
              <a:t>Analyse how the</a:t>
            </a:r>
            <a:r>
              <a:rPr lang="en-GB" b="1" baseline="0" dirty="0" smtClean="0"/>
              <a:t> process </a:t>
            </a:r>
            <a:r>
              <a:rPr lang="en-GB" baseline="0" dirty="0" smtClean="0"/>
              <a:t>of getting your drink/snack has been designed. What was the result for you as a customer of that process?</a:t>
            </a:r>
          </a:p>
          <a:p>
            <a:r>
              <a:rPr lang="en-GB" baseline="0" dirty="0" smtClean="0"/>
              <a:t>The report back.</a:t>
            </a:r>
          </a:p>
          <a:p>
            <a:r>
              <a:rPr lang="en-GB" baseline="0" dirty="0" smtClean="0"/>
              <a:t>Back in 30 </a:t>
            </a:r>
            <a:r>
              <a:rPr lang="en-GB" baseline="0" dirty="0" err="1" smtClean="0"/>
              <a:t>mins</a:t>
            </a:r>
            <a:r>
              <a:rPr lang="en-GB" baseline="0" dirty="0" smtClean="0"/>
              <a:t>!</a:t>
            </a:r>
          </a:p>
        </p:txBody>
      </p:sp>
      <p:sp>
        <p:nvSpPr>
          <p:cNvPr id="4" name="Slide Number Placeholder 3"/>
          <p:cNvSpPr>
            <a:spLocks noGrp="1"/>
          </p:cNvSpPr>
          <p:nvPr>
            <p:ph type="sldNum" sz="quarter" idx="10"/>
          </p:nvPr>
        </p:nvSpPr>
        <p:spPr/>
        <p:txBody>
          <a:bodyPr/>
          <a:lstStyle/>
          <a:p>
            <a:fld id="{D952892D-4333-EF4E-BBD3-49CD0B3E1F59}" type="slidenum">
              <a:rPr lang="en-US" smtClean="0"/>
              <a:t>41</a:t>
            </a:fld>
            <a:endParaRPr lang="en-US"/>
          </a:p>
        </p:txBody>
      </p:sp>
    </p:spTree>
    <p:extLst>
      <p:ext uri="{BB962C8B-B14F-4D97-AF65-F5344CB8AC3E}">
        <p14:creationId xmlns:p14="http://schemas.microsoft.com/office/powerpoint/2010/main" val="1189389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Bradley Hand ITC" charset="0"/>
                <a:ea typeface="ＭＳ Ｐゴシック" charset="0"/>
                <a:cs typeface="ＭＳ Ｐゴシック" charset="0"/>
              </a:defRPr>
            </a:lvl1pPr>
            <a:lvl2pPr marL="742950" indent="-285750" defTabSz="966788" eaLnBrk="0" hangingPunct="0">
              <a:defRPr sz="2400" b="1">
                <a:solidFill>
                  <a:schemeClr val="tx1"/>
                </a:solidFill>
                <a:latin typeface="Bradley Hand ITC" charset="0"/>
                <a:ea typeface="ＭＳ Ｐゴシック" charset="0"/>
              </a:defRPr>
            </a:lvl2pPr>
            <a:lvl3pPr marL="1143000" indent="-228600" defTabSz="966788" eaLnBrk="0" hangingPunct="0">
              <a:defRPr sz="2400" b="1">
                <a:solidFill>
                  <a:schemeClr val="tx1"/>
                </a:solidFill>
                <a:latin typeface="Bradley Hand ITC" charset="0"/>
                <a:ea typeface="ＭＳ Ｐゴシック" charset="0"/>
              </a:defRPr>
            </a:lvl3pPr>
            <a:lvl4pPr marL="1600200" indent="-228600" defTabSz="966788" eaLnBrk="0" hangingPunct="0">
              <a:defRPr sz="2400" b="1">
                <a:solidFill>
                  <a:schemeClr val="tx1"/>
                </a:solidFill>
                <a:latin typeface="Bradley Hand ITC" charset="0"/>
                <a:ea typeface="ＭＳ Ｐゴシック" charset="0"/>
              </a:defRPr>
            </a:lvl4pPr>
            <a:lvl5pPr marL="2057400" indent="-228600" defTabSz="966788" eaLnBrk="0" hangingPunct="0">
              <a:defRPr sz="2400" b="1">
                <a:solidFill>
                  <a:schemeClr val="tx1"/>
                </a:solidFill>
                <a:latin typeface="Bradley Hand ITC" charset="0"/>
                <a:ea typeface="ＭＳ Ｐゴシック" charset="0"/>
              </a:defRPr>
            </a:lvl5pPr>
            <a:lvl6pPr marL="2514600" indent="-228600" algn="ctr" defTabSz="966788"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defTabSz="966788"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defTabSz="966788"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defTabSz="966788" eaLnBrk="0" fontAlgn="base" hangingPunct="0">
              <a:spcBef>
                <a:spcPct val="0"/>
              </a:spcBef>
              <a:spcAft>
                <a:spcPct val="0"/>
              </a:spcAft>
              <a:defRPr sz="2400" b="1">
                <a:solidFill>
                  <a:schemeClr val="tx1"/>
                </a:solidFill>
                <a:latin typeface="Bradley Hand ITC" charset="0"/>
                <a:ea typeface="ＭＳ Ｐゴシック" charset="0"/>
              </a:defRPr>
            </a:lvl9pPr>
          </a:lstStyle>
          <a:p>
            <a:pPr eaLnBrk="1" hangingPunct="1"/>
            <a:fld id="{10599752-30C6-B14E-B81A-2BAE496B0695}" type="slidenum">
              <a:rPr lang="en-GB" sz="1200" b="0">
                <a:latin typeface="Times New Roman" charset="0"/>
              </a:rPr>
              <a:pPr eaLnBrk="1" hangingPunct="1"/>
              <a:t>42</a:t>
            </a:fld>
            <a:endParaRPr lang="en-GB" sz="1200" b="0">
              <a:latin typeface="Times New Roman"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14183" y="4343363"/>
            <a:ext cx="5029635" cy="4115462"/>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Respect for people = </a:t>
            </a:r>
            <a:r>
              <a:rPr lang="en-GB" b="1" dirty="0" smtClean="0"/>
              <a:t>involves</a:t>
            </a:r>
            <a:r>
              <a:rPr lang="en-GB" b="1" baseline="0" dirty="0" smtClean="0"/>
              <a:t> everyone </a:t>
            </a:r>
            <a:r>
              <a:rPr lang="en-GB" baseline="0" dirty="0" smtClean="0"/>
              <a:t>– the people who are actually involved in the process.</a:t>
            </a:r>
            <a:endParaRPr lang="en-GB" dirty="0" smtClean="0"/>
          </a:p>
          <a:p>
            <a:r>
              <a:rPr lang="en-GB" dirty="0" smtClean="0"/>
              <a:t>Continuous improvement – not “big bang” changes</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43</a:t>
            </a:fld>
            <a:endParaRPr lang="en-US"/>
          </a:p>
        </p:txBody>
      </p:sp>
    </p:spTree>
    <p:extLst>
      <p:ext uri="{BB962C8B-B14F-4D97-AF65-F5344CB8AC3E}">
        <p14:creationId xmlns:p14="http://schemas.microsoft.com/office/powerpoint/2010/main" val="2703948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2</a:t>
            </a:r>
            <a:r>
              <a:rPr lang="en-GB" baseline="0" dirty="0" smtClean="0"/>
              <a:t> groups of 3-4 people, describe what happens now in terms of audit in the hospital</a:t>
            </a:r>
          </a:p>
          <a:p>
            <a:r>
              <a:rPr lang="en-GB" baseline="0" dirty="0" smtClean="0"/>
              <a:t>Feed back using flip chart</a:t>
            </a:r>
          </a:p>
          <a:p>
            <a:r>
              <a:rPr lang="en-GB" b="1" baseline="0" dirty="0" smtClean="0"/>
              <a:t>Identify problems</a:t>
            </a:r>
          </a:p>
          <a:p>
            <a:r>
              <a:rPr lang="en-GB" b="0" baseline="0" dirty="0" smtClean="0"/>
              <a:t>[e.g. many </a:t>
            </a:r>
            <a:r>
              <a:rPr lang="en-GB" b="0" baseline="0" dirty="0" err="1" smtClean="0"/>
              <a:t>drs</a:t>
            </a:r>
            <a:r>
              <a:rPr lang="en-GB" b="0" baseline="0" dirty="0" smtClean="0"/>
              <a:t> confuse audit with research and have no concept that small numbers can count! – e.g. my “audit” of medical clerk ins on a late shift HAS identified a problem]</a:t>
            </a:r>
          </a:p>
          <a:p>
            <a:r>
              <a:rPr lang="en-GB" b="0" baseline="0" dirty="0" smtClean="0"/>
              <a:t>Audit – “are we doing what we’re meant to be doing?”</a:t>
            </a:r>
          </a:p>
          <a:p>
            <a:r>
              <a:rPr lang="en-GB" b="0" baseline="0" dirty="0" smtClean="0"/>
              <a:t>Research – “What are we meant to be doing?”</a:t>
            </a:r>
            <a:endParaRPr lang="en-GB" b="0" dirty="0"/>
          </a:p>
        </p:txBody>
      </p:sp>
      <p:sp>
        <p:nvSpPr>
          <p:cNvPr id="4" name="Slide Number Placeholder 3"/>
          <p:cNvSpPr>
            <a:spLocks noGrp="1"/>
          </p:cNvSpPr>
          <p:nvPr>
            <p:ph type="sldNum" sz="quarter" idx="10"/>
          </p:nvPr>
        </p:nvSpPr>
        <p:spPr/>
        <p:txBody>
          <a:bodyPr/>
          <a:lstStyle/>
          <a:p>
            <a:fld id="{D952892D-4333-EF4E-BBD3-49CD0B3E1F59}" type="slidenum">
              <a:rPr lang="en-US" smtClean="0"/>
              <a:t>3</a:t>
            </a:fld>
            <a:endParaRPr lang="en-US"/>
          </a:p>
        </p:txBody>
      </p:sp>
    </p:spTree>
    <p:extLst>
      <p:ext uri="{BB962C8B-B14F-4D97-AF65-F5344CB8AC3E}">
        <p14:creationId xmlns:p14="http://schemas.microsoft.com/office/powerpoint/2010/main" val="337712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4339" name="Rectangle 3"/>
          <p:cNvSpPr>
            <a:spLocks noGrp="1"/>
          </p:cNvSpPr>
          <p:nvPr>
            <p:ph type="body" idx="1"/>
          </p:nvPr>
        </p:nvSpPr>
        <p:spPr>
          <a:noFill/>
        </p:spPr>
        <p:txBody>
          <a:bodyPr/>
          <a:lstStyle/>
          <a:p>
            <a:pPr eaLnBrk="1" hangingPunct="1"/>
            <a:r>
              <a:rPr lang="en-NZ" dirty="0">
                <a:latin typeface="Calibri" charset="0"/>
              </a:rPr>
              <a:t>So what is ‘waste’ in healthcare? Waste can be broadly defined in these 6 categories. </a:t>
            </a:r>
          </a:p>
          <a:p>
            <a:pPr eaLnBrk="1" hangingPunct="1"/>
            <a:r>
              <a:rPr lang="en-NZ" dirty="0">
                <a:latin typeface="Calibri" charset="0"/>
              </a:rPr>
              <a:t>Why does waste occur in the first place? Because hospitals are random places – very few standard operating procedures, very few members of staff who are clear on those standard operating procedures and follow them, lots of individual autonomy to vary for non-clinical reasons (this is completely different to other ‘high risk’ industries) … and the result is inefficient, unsafe, more expensive than it need be, frustrated staff – not good for patients</a:t>
            </a:r>
            <a:r>
              <a:rPr lang="en-NZ" dirty="0" smtClean="0">
                <a:latin typeface="Calibri" charset="0"/>
              </a:rPr>
              <a:t>!</a:t>
            </a:r>
          </a:p>
          <a:p>
            <a:pPr eaLnBrk="1" hangingPunct="1"/>
            <a:r>
              <a:rPr lang="en-NZ" dirty="0" smtClean="0">
                <a:latin typeface="Calibri" charset="0"/>
              </a:rPr>
              <a:t>Standardisation e.g. of kit can really help</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latin typeface="Calibri" charset="0"/>
              </a:rPr>
              <a:t>One of the principles of lean is matching capacity and demand.</a:t>
            </a:r>
          </a:p>
          <a:p>
            <a:r>
              <a:rPr lang="en-GB" dirty="0" smtClean="0">
                <a:latin typeface="Calibri" charset="0"/>
              </a:rPr>
              <a:t>This is a chart</a:t>
            </a:r>
            <a:r>
              <a:rPr lang="en-GB" baseline="0" dirty="0" smtClean="0">
                <a:latin typeface="Calibri" charset="0"/>
              </a:rPr>
              <a:t> typical of a busy MAU.</a:t>
            </a:r>
          </a:p>
          <a:p>
            <a:r>
              <a:rPr lang="en-GB" baseline="0" dirty="0" smtClean="0">
                <a:latin typeface="Calibri" charset="0"/>
              </a:rPr>
              <a:t>What did you notice in M&amp;S when a queue built up? Is capacity and demand matched adequately where you work? How much medical and nursing time is simply wasted? (Cutting out waste can increase capacity).</a:t>
            </a:r>
            <a:endParaRPr lang="en-GB" dirty="0" smtClean="0">
              <a:latin typeface="Calibri" charset="0"/>
            </a:endParaRPr>
          </a:p>
          <a:p>
            <a:endParaRPr lang="en-GB" dirty="0" smtClean="0">
              <a:latin typeface="Calibri" charset="0"/>
            </a:endParaRPr>
          </a:p>
          <a:p>
            <a:r>
              <a:rPr lang="en-GB" dirty="0" smtClean="0">
                <a:latin typeface="Calibri" charset="0"/>
              </a:rPr>
              <a:t>This </a:t>
            </a:r>
            <a:r>
              <a:rPr lang="en-GB" dirty="0">
                <a:latin typeface="Calibri" charset="0"/>
              </a:rPr>
              <a:t>chart shows arrivals and departures by hour. There is a tendency for the discharges to ‘lead’ the arrivals, which is a good sign. 8am-3pm is the large jump in demand, there is hardly a break at 11/12. Each hour there is more which shows the accelerating demand. There is also an ‘afternoon rush’ at midnight.</a:t>
            </a:r>
          </a:p>
          <a:p>
            <a:r>
              <a:rPr lang="en-GB" dirty="0">
                <a:latin typeface="Calibri" charset="0"/>
              </a:rPr>
              <a:t>Weekends have double the minimum for arrivals, at 6am on Saturday there are 2.5 arrivals. The arrivals per hour increase as the week goes on and the departures reduce as the week goes on. </a:t>
            </a:r>
          </a:p>
          <a:p>
            <a:r>
              <a:rPr lang="en-GB" dirty="0">
                <a:latin typeface="Calibri" charset="0"/>
              </a:rPr>
              <a:t>Mean of the mean: 2.9 average hourly demand Mon-Thurs, 2.8 Sat-Sun</a:t>
            </a:r>
          </a:p>
          <a:p>
            <a:r>
              <a:rPr lang="en-GB" dirty="0">
                <a:latin typeface="Calibri" charset="0"/>
              </a:rPr>
              <a:t>Average demand is the same across the whole week, but the variation is less at the weekend</a:t>
            </a:r>
          </a:p>
          <a:p>
            <a:r>
              <a:rPr lang="en-GB" dirty="0" smtClean="0">
                <a:latin typeface="Calibri" charset="0"/>
              </a:rPr>
              <a:t>There </a:t>
            </a:r>
            <a:r>
              <a:rPr lang="en-GB" dirty="0">
                <a:latin typeface="Calibri" charset="0"/>
              </a:rPr>
              <a:t>are less filters at the weekend (</a:t>
            </a:r>
            <a:r>
              <a:rPr lang="en-GB" dirty="0" err="1">
                <a:latin typeface="Calibri" charset="0"/>
              </a:rPr>
              <a:t>ie</a:t>
            </a:r>
            <a:r>
              <a:rPr lang="en-GB" dirty="0">
                <a:latin typeface="Calibri" charset="0"/>
              </a:rPr>
              <a:t> bed bureau), this may suggest that in the week when patients go through a ‘filter’ this could be an extra step in the process which shifts demand to later in the day and causes increased variation</a:t>
            </a:r>
          </a:p>
          <a:p>
            <a:r>
              <a:rPr lang="en-GB" dirty="0">
                <a:latin typeface="Calibri" charset="0"/>
              </a:rPr>
              <a:t>		</a:t>
            </a:r>
          </a:p>
        </p:txBody>
      </p:sp>
      <p:sp>
        <p:nvSpPr>
          <p:cNvPr id="266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0C339B9-FAB4-FB44-8C66-FEEF79156133}" type="slidenum">
              <a:rPr lang="en-GB" sz="1200"/>
              <a:pPr eaLnBrk="1" hangingPunct="1"/>
              <a:t>48</a:t>
            </a:fld>
            <a:endParaRPr lang="en-GB"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88DE111-7572-4BB6-B114-A73AFF6ACD26}" type="slidenum">
              <a:rPr lang="en-GB" smtClean="0"/>
              <a:pPr/>
              <a:t>49</a:t>
            </a:fld>
            <a:endParaRPr lang="en-GB"/>
          </a:p>
        </p:txBody>
      </p:sp>
    </p:spTree>
    <p:extLst>
      <p:ext uri="{BB962C8B-B14F-4D97-AF65-F5344CB8AC3E}">
        <p14:creationId xmlns:p14="http://schemas.microsoft.com/office/powerpoint/2010/main" val="758039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50</a:t>
            </a:fld>
            <a:endParaRPr lang="en-US"/>
          </a:p>
        </p:txBody>
      </p:sp>
    </p:spTree>
    <p:extLst>
      <p:ext uri="{BB962C8B-B14F-4D97-AF65-F5344CB8AC3E}">
        <p14:creationId xmlns:p14="http://schemas.microsoft.com/office/powerpoint/2010/main" val="93141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ln/>
        </p:spPr>
      </p:sp>
      <p:sp>
        <p:nvSpPr>
          <p:cNvPr id="16486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b="1"/>
              <a:t>PAM</a:t>
            </a:r>
          </a:p>
          <a:p>
            <a:r>
              <a:rPr lang="en-GB"/>
              <a:t>You have to break away from what currently happens – this may be difficult – we are trying to improve in the context of where we work day to day and it can be difficult to see the wood for trees</a:t>
            </a:r>
          </a:p>
          <a:p>
            <a:endParaRPr lang="en-GB"/>
          </a:p>
          <a:p>
            <a:r>
              <a:rPr lang="en-GB"/>
              <a:t>Some simple steps that will help us get out of the trees (step 1/2/3)</a:t>
            </a:r>
          </a:p>
          <a:p>
            <a:r>
              <a:rPr lang="en-GB"/>
              <a:t>If I was the patient or consultant how would I see this?</a:t>
            </a:r>
          </a:p>
          <a:p>
            <a:r>
              <a:rPr lang="en-GB"/>
              <a:t>If this problem was happening in Sainsburys how would they do this</a:t>
            </a:r>
          </a:p>
          <a:p>
            <a:r>
              <a:rPr lang="en-GB"/>
              <a:t>No-one is going to get hurt or spend money by having ideas – there’s no such thing as a stupid answer</a:t>
            </a:r>
          </a:p>
          <a:p>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atin typeface="Calibri" charset="0"/>
            </a:endParaRPr>
          </a:p>
        </p:txBody>
      </p:sp>
      <p:sp>
        <p:nvSpPr>
          <p:cNvPr id="5529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Bradley Hand ITC" charset="0"/>
                <a:ea typeface="ＭＳ Ｐゴシック" charset="0"/>
                <a:cs typeface="ＭＳ Ｐゴシック" charset="0"/>
              </a:defRPr>
            </a:lvl1pPr>
            <a:lvl2pPr marL="742950" indent="-285750" defTabSz="966788" eaLnBrk="0" hangingPunct="0">
              <a:defRPr sz="2400" b="1">
                <a:solidFill>
                  <a:schemeClr val="tx1"/>
                </a:solidFill>
                <a:latin typeface="Bradley Hand ITC" charset="0"/>
                <a:ea typeface="ＭＳ Ｐゴシック" charset="0"/>
              </a:defRPr>
            </a:lvl2pPr>
            <a:lvl3pPr marL="1143000" indent="-228600" defTabSz="966788" eaLnBrk="0" hangingPunct="0">
              <a:defRPr sz="2400" b="1">
                <a:solidFill>
                  <a:schemeClr val="tx1"/>
                </a:solidFill>
                <a:latin typeface="Bradley Hand ITC" charset="0"/>
                <a:ea typeface="ＭＳ Ｐゴシック" charset="0"/>
              </a:defRPr>
            </a:lvl3pPr>
            <a:lvl4pPr marL="1600200" indent="-228600" defTabSz="966788" eaLnBrk="0" hangingPunct="0">
              <a:defRPr sz="2400" b="1">
                <a:solidFill>
                  <a:schemeClr val="tx1"/>
                </a:solidFill>
                <a:latin typeface="Bradley Hand ITC" charset="0"/>
                <a:ea typeface="ＭＳ Ｐゴシック" charset="0"/>
              </a:defRPr>
            </a:lvl4pPr>
            <a:lvl5pPr marL="2057400" indent="-228600" defTabSz="966788" eaLnBrk="0" hangingPunct="0">
              <a:defRPr sz="2400" b="1">
                <a:solidFill>
                  <a:schemeClr val="tx1"/>
                </a:solidFill>
                <a:latin typeface="Bradley Hand ITC" charset="0"/>
                <a:ea typeface="ＭＳ Ｐゴシック" charset="0"/>
              </a:defRPr>
            </a:lvl5pPr>
            <a:lvl6pPr marL="2514600" indent="-228600" algn="ctr" defTabSz="966788"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defTabSz="966788"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defTabSz="966788"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defTabSz="966788" eaLnBrk="0" fontAlgn="base" hangingPunct="0">
              <a:spcBef>
                <a:spcPct val="0"/>
              </a:spcBef>
              <a:spcAft>
                <a:spcPct val="0"/>
              </a:spcAft>
              <a:defRPr sz="2400" b="1">
                <a:solidFill>
                  <a:schemeClr val="tx1"/>
                </a:solidFill>
                <a:latin typeface="Bradley Hand ITC" charset="0"/>
                <a:ea typeface="ＭＳ Ｐゴシック" charset="0"/>
              </a:defRPr>
            </a:lvl9pPr>
          </a:lstStyle>
          <a:p>
            <a:pPr eaLnBrk="1" hangingPunct="1"/>
            <a:fld id="{F81CF07D-2249-7C4F-9E24-62A49CC55CB0}" type="slidenum">
              <a:rPr lang="en-GB" sz="1200" b="0">
                <a:latin typeface="Calibri" charset="0"/>
              </a:rPr>
              <a:pPr eaLnBrk="1" hangingPunct="1"/>
              <a:t>52</a:t>
            </a:fld>
            <a:endParaRPr lang="en-GB" sz="1200" b="0">
              <a:latin typeface="Calibri" charset="0"/>
            </a:endParaRPr>
          </a:p>
        </p:txBody>
      </p:sp>
    </p:spTree>
    <p:extLst>
      <p:ext uri="{BB962C8B-B14F-4D97-AF65-F5344CB8AC3E}">
        <p14:creationId xmlns:p14="http://schemas.microsoft.com/office/powerpoint/2010/main" val="1107949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if we merely “taught” this stuff you would not really LEARN it</a:t>
            </a:r>
          </a:p>
          <a:p>
            <a:r>
              <a:rPr lang="en-GB" dirty="0" smtClean="0"/>
              <a:t>We really are only going to cover a few basic principles today – there is so much more to quality improvement and so many more tools and exercises you can use. We have chosen to give you 3 tools today that are relevant to the problem we are looking at.</a:t>
            </a:r>
          </a:p>
          <a:p>
            <a:r>
              <a:rPr lang="en-GB" dirty="0" smtClean="0"/>
              <a:t>All hospitals have a service improvement team and if you are going to engage in a quality improvement project please go and talk to one of them for</a:t>
            </a:r>
            <a:r>
              <a:rPr lang="en-GB" baseline="0" dirty="0" smtClean="0"/>
              <a:t> guidance and ideas.</a:t>
            </a:r>
            <a:endParaRPr lang="en-GB" dirty="0" smtClean="0"/>
          </a:p>
          <a:p>
            <a:r>
              <a:rPr lang="en-GB" dirty="0" smtClean="0"/>
              <a:t>Certificates of attendance</a:t>
            </a:r>
            <a:r>
              <a:rPr lang="en-GB" baseline="0" dirty="0" smtClean="0"/>
              <a:t> will be e-mailed.</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53</a:t>
            </a:fld>
            <a:endParaRPr lang="en-US"/>
          </a:p>
        </p:txBody>
      </p:sp>
    </p:spTree>
    <p:extLst>
      <p:ext uri="{BB962C8B-B14F-4D97-AF65-F5344CB8AC3E}">
        <p14:creationId xmlns:p14="http://schemas.microsoft.com/office/powerpoint/2010/main" val="14257004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I’ve laboured that point to illustrate that </a:t>
            </a:r>
            <a:r>
              <a:rPr lang="en-GB" b="1" dirty="0" smtClean="0"/>
              <a:t>only</a:t>
            </a:r>
            <a:r>
              <a:rPr lang="en-GB" baseline="0" dirty="0" smtClean="0"/>
              <a:t> once you have DIAGNOSED the problem, you should start thinking: ‘how will we know that a change is an improvement?’</a:t>
            </a:r>
          </a:p>
          <a:p>
            <a:r>
              <a:rPr lang="en-GB" baseline="0" dirty="0" smtClean="0"/>
              <a:t>That is all about what can we </a:t>
            </a:r>
            <a:r>
              <a:rPr lang="en-GB" b="1" baseline="0" dirty="0" smtClean="0"/>
              <a:t>measure</a:t>
            </a:r>
            <a:r>
              <a:rPr lang="en-GB" baseline="0" dirty="0" smtClean="0"/>
              <a:t> to see if things are getting better – or worse.</a:t>
            </a:r>
          </a:p>
          <a:p>
            <a:r>
              <a:rPr lang="en-GB" b="1" baseline="0" dirty="0" smtClean="0"/>
              <a:t>ONLY THEN start thinking about what changes you can make that might result in an improvement!</a:t>
            </a:r>
          </a:p>
          <a:p>
            <a:r>
              <a:rPr lang="en-GB" baseline="0" dirty="0" smtClean="0"/>
              <a:t>We test out changes using PDSA cycles – plan, do, study, act. SMALL SCALE. One shift, one team, one day. Things might not work, there might be unintended consequences, there may be tweaking required to make things better. PDSA cycles are repeated until things are just right BEFORE they are rolled out to the rest of the department/hospital.</a:t>
            </a:r>
          </a:p>
          <a:p>
            <a:r>
              <a:rPr lang="en-GB" baseline="0" dirty="0" smtClean="0"/>
              <a:t>The Model for Improvement is based on evidence … or improvement science.</a:t>
            </a:r>
          </a:p>
          <a:p>
            <a:r>
              <a:rPr lang="en-GB" b="1" baseline="0" dirty="0" smtClean="0"/>
              <a:t>Reflect on this for a moment – do you think we do this?</a:t>
            </a:r>
            <a:endParaRPr lang="en-GB" b="1" dirty="0"/>
          </a:p>
        </p:txBody>
      </p:sp>
      <p:sp>
        <p:nvSpPr>
          <p:cNvPr id="4" name="Slide Number Placeholder 3"/>
          <p:cNvSpPr>
            <a:spLocks noGrp="1"/>
          </p:cNvSpPr>
          <p:nvPr>
            <p:ph type="sldNum" sz="quarter" idx="10"/>
          </p:nvPr>
        </p:nvSpPr>
        <p:spPr/>
        <p:txBody>
          <a:bodyPr/>
          <a:lstStyle/>
          <a:p>
            <a:fld id="{D952892D-4333-EF4E-BBD3-49CD0B3E1F59}" type="slidenum">
              <a:rPr lang="en-US" smtClean="0"/>
              <a:t>54</a:t>
            </a:fld>
            <a:endParaRPr lang="en-US"/>
          </a:p>
        </p:txBody>
      </p:sp>
    </p:spTree>
    <p:extLst>
      <p:ext uri="{BB962C8B-B14F-4D97-AF65-F5344CB8AC3E}">
        <p14:creationId xmlns:p14="http://schemas.microsoft.com/office/powerpoint/2010/main" val="1496749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 tool</a:t>
            </a:r>
            <a:r>
              <a:rPr lang="en-GB" baseline="0" dirty="0" smtClean="0"/>
              <a:t> - PDSA</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55</a:t>
            </a:fld>
            <a:endParaRPr lang="en-US"/>
          </a:p>
        </p:txBody>
      </p:sp>
    </p:spTree>
    <p:extLst>
      <p:ext uri="{BB962C8B-B14F-4D97-AF65-F5344CB8AC3E}">
        <p14:creationId xmlns:p14="http://schemas.microsoft.com/office/powerpoint/2010/main" val="28687161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atin typeface="Calibri" charset="0"/>
              </a:rPr>
              <a:t>Using PDSA cycles enables you to test out changes on a small scale, building on the learning from these test cycles in a structured way before rolling out an implementation.</a:t>
            </a:r>
          </a:p>
          <a:p>
            <a:pPr eaLnBrk="1" hangingPunct="1"/>
            <a:r>
              <a:rPr lang="en-GB">
                <a:latin typeface="Calibri" charset="0"/>
              </a:rPr>
              <a:t>This gives you the opportunity to see if the proposed change will succeed and is a powerful tool for learning from ideas that do and don’t work. This way, the process of change is safer and less disruptive.</a:t>
            </a:r>
          </a:p>
        </p:txBody>
      </p:sp>
      <p:sp>
        <p:nvSpPr>
          <p:cNvPr id="307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EEF2804-2AC2-0041-8B13-8897D1FC4291}" type="slidenum">
              <a:rPr lang="en-GB" sz="1200"/>
              <a:pPr eaLnBrk="1" hangingPunct="1"/>
              <a:t>57</a:t>
            </a:fld>
            <a:endParaRPr lang="en-GB"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4</a:t>
            </a:fld>
            <a:endParaRPr lang="en-US"/>
          </a:p>
        </p:txBody>
      </p:sp>
    </p:spTree>
    <p:extLst>
      <p:ext uri="{BB962C8B-B14F-4D97-AF65-F5344CB8AC3E}">
        <p14:creationId xmlns:p14="http://schemas.microsoft.com/office/powerpoint/2010/main" val="3562120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rPr>
              <a:t>Examples from real life: “not enough OTs”, problems with transport/discharges, “not enough nurses”, ED waits, surgical checklists </a:t>
            </a:r>
            <a:r>
              <a:rPr lang="en-US" dirty="0" err="1" smtClean="0">
                <a:latin typeface="Calibri" charset="0"/>
              </a:rPr>
              <a:t>etc</a:t>
            </a:r>
            <a:r>
              <a:rPr lang="en-US" baseline="0" dirty="0" smtClean="0">
                <a:latin typeface="Calibri" charset="0"/>
              </a:rPr>
              <a:t> …</a:t>
            </a:r>
          </a:p>
          <a:p>
            <a:r>
              <a:rPr lang="en-US" baseline="0" dirty="0" smtClean="0">
                <a:latin typeface="Calibri" charset="0"/>
              </a:rPr>
              <a:t>Before I take you through one particular example, what are your thoughts about the idea of measurement as part of an improvement project rather than “audit”?</a:t>
            </a:r>
          </a:p>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59</a:t>
            </a:fld>
            <a:endParaRPr lang="en-US"/>
          </a:p>
        </p:txBody>
      </p:sp>
    </p:spTree>
    <p:extLst>
      <p:ext uri="{BB962C8B-B14F-4D97-AF65-F5344CB8AC3E}">
        <p14:creationId xmlns:p14="http://schemas.microsoft.com/office/powerpoint/2010/main" val="13684306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885275" y="8685256"/>
            <a:ext cx="2971092" cy="457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02" tIns="45201" rIns="90402" bIns="45201" anchor="b"/>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r" eaLnBrk="1" hangingPunct="1"/>
            <a:fld id="{DF10147D-90F4-AC4F-8605-C0EF202E47B4}" type="slidenum">
              <a:rPr lang="en-GB" sz="1200" b="0">
                <a:latin typeface="Arial" charset="0"/>
              </a:rPr>
              <a:pPr algn="r" eaLnBrk="1" hangingPunct="1"/>
              <a:t>61</a:t>
            </a:fld>
            <a:endParaRPr lang="en-GB" sz="1200" b="0">
              <a:latin typeface="Arial"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02" tIns="45201" rIns="90402" bIns="45201"/>
          <a:lstStyle/>
          <a:p>
            <a:pPr marL="441325" indent="-441325" eaLnBrk="1" hangingPunct="1"/>
            <a:endParaRPr lang="en-GB" dirty="0">
              <a:solidFill>
                <a:srgbClr val="FF0000"/>
              </a:solidFill>
            </a:endParaRPr>
          </a:p>
          <a:p>
            <a:pPr marL="441325" indent="-441325" eaLnBrk="1" hangingPunct="1"/>
            <a:endParaRPr lang="en-GB" dirty="0">
              <a:solidFill>
                <a:srgbClr val="FF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txBox="1">
            <a:spLocks noGrp="1" noChangeArrowheads="1"/>
          </p:cNvSpPr>
          <p:nvPr/>
        </p:nvSpPr>
        <p:spPr bwMode="auto">
          <a:xfrm>
            <a:off x="3885275" y="8685256"/>
            <a:ext cx="2971092" cy="457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02" tIns="45201" rIns="90402" bIns="45201" anchor="b"/>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r" eaLnBrk="1" hangingPunct="1"/>
            <a:fld id="{4B735AA9-7230-C54B-BD70-EED04D39BEAE}" type="slidenum">
              <a:rPr lang="en-GB" sz="1200" b="0">
                <a:latin typeface="Arial" charset="0"/>
              </a:rPr>
              <a:pPr algn="r" eaLnBrk="1" hangingPunct="1"/>
              <a:t>62</a:t>
            </a:fld>
            <a:endParaRPr lang="en-GB" sz="1200" b="0">
              <a:latin typeface="Arial" charset="0"/>
            </a:endParaRPr>
          </a:p>
        </p:txBody>
      </p:sp>
      <p:sp>
        <p:nvSpPr>
          <p:cNvPr id="40962"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02" tIns="45201" rIns="90402" bIns="45201"/>
          <a:lstStyle/>
          <a:p>
            <a:pPr marL="334963" indent="-334963">
              <a:defRPr/>
            </a:pPr>
            <a:r>
              <a:rPr lang="en-GB" altLang="en-US" dirty="0" smtClean="0">
                <a:latin typeface="Arial" pitchFamily="34" charset="0"/>
                <a:ea typeface="+mn-ea"/>
                <a:cs typeface="+mn-cs"/>
              </a:rPr>
              <a:t>Is supportive of the project aims</a:t>
            </a:r>
          </a:p>
          <a:p>
            <a:pPr marL="334963" indent="-334963">
              <a:defRPr/>
            </a:pPr>
            <a:r>
              <a:rPr lang="en-GB" altLang="en-US" dirty="0" smtClean="0">
                <a:latin typeface="Arial" pitchFamily="34" charset="0"/>
                <a:ea typeface="+mn-ea"/>
                <a:cs typeface="+mn-cs"/>
              </a:rPr>
              <a:t>Sufficient influence with stakeholders</a:t>
            </a:r>
          </a:p>
          <a:p>
            <a:pPr marL="334963" indent="-334963">
              <a:defRPr/>
            </a:pPr>
            <a:r>
              <a:rPr lang="en-GB" altLang="en-US" dirty="0" smtClean="0">
                <a:latin typeface="Arial" pitchFamily="34" charset="0"/>
                <a:ea typeface="+mn-ea"/>
                <a:cs typeface="+mn-cs"/>
              </a:rPr>
              <a:t>Authority to make key project decision</a:t>
            </a:r>
          </a:p>
          <a:p>
            <a:pPr marL="334963" indent="-334963">
              <a:defRPr/>
            </a:pPr>
            <a:r>
              <a:rPr lang="en-GB" altLang="en-US" dirty="0" smtClean="0">
                <a:latin typeface="Arial" pitchFamily="34" charset="0"/>
                <a:ea typeface="+mn-ea"/>
                <a:cs typeface="+mn-cs"/>
              </a:rPr>
              <a:t>Able to commit appropriate time to the project</a:t>
            </a:r>
          </a:p>
          <a:p>
            <a:pPr marL="334963" indent="-334963">
              <a:defRPr/>
            </a:pPr>
            <a:r>
              <a:rPr lang="en-GB" altLang="en-US" dirty="0" smtClean="0">
                <a:latin typeface="Arial" pitchFamily="34" charset="0"/>
                <a:ea typeface="+mn-ea"/>
                <a:cs typeface="+mn-cs"/>
              </a:rPr>
              <a:t>Provides challenge to the project</a:t>
            </a:r>
          </a:p>
          <a:p>
            <a:pPr marL="334963" indent="-334963">
              <a:defRPr/>
            </a:pPr>
            <a:r>
              <a:rPr lang="en-GB" altLang="en-US" dirty="0" smtClean="0">
                <a:latin typeface="Arial" pitchFamily="34" charset="0"/>
                <a:ea typeface="+mn-ea"/>
                <a:cs typeface="+mn-cs"/>
              </a:rPr>
              <a:t>Provide interface between project, wider Trust initiatives &amp; priorities</a:t>
            </a:r>
          </a:p>
          <a:p>
            <a:pPr marL="334963" indent="-334963">
              <a:defRPr/>
            </a:pPr>
            <a:endParaRPr lang="en-GB" altLang="en-US" dirty="0" smtClean="0">
              <a:latin typeface="Arial" pitchFamily="34" charset="0"/>
              <a:ea typeface="+mn-ea"/>
              <a:cs typeface="+mn-cs"/>
            </a:endParaRPr>
          </a:p>
          <a:p>
            <a:pPr marL="334963" indent="-334963">
              <a:defRPr/>
            </a:pPr>
            <a:r>
              <a:rPr lang="en-GB" altLang="en-US" b="1" dirty="0" smtClean="0">
                <a:latin typeface="Arial" pitchFamily="34" charset="0"/>
                <a:ea typeface="+mn-ea"/>
                <a:cs typeface="+mn-cs"/>
              </a:rPr>
              <a:t>You need to set time aside to talk to the Sponsor face to face and use what you learned in Human Dimensions to check their level of engagement</a:t>
            </a:r>
          </a:p>
          <a:p>
            <a:pPr marL="334963" indent="-334963" eaLnBrk="1" hangingPunct="1">
              <a:defRPr/>
            </a:pPr>
            <a:endParaRPr lang="en-US" altLang="en-US" dirty="0" smtClean="0">
              <a:latin typeface="Arial" pitchFamily="34" charset="0"/>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885275" y="8685256"/>
            <a:ext cx="2971092" cy="457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02" tIns="45201" rIns="90402" bIns="45201" anchor="b"/>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r" eaLnBrk="1" hangingPunct="1"/>
            <a:fld id="{9F1DCD30-09E3-3D44-A390-87E1FFFF0FA1}" type="slidenum">
              <a:rPr lang="en-GB" sz="1200" b="0">
                <a:latin typeface="Arial" charset="0"/>
              </a:rPr>
              <a:pPr algn="r" eaLnBrk="1" hangingPunct="1"/>
              <a:t>63</a:t>
            </a:fld>
            <a:endParaRPr lang="en-GB" sz="1200" b="0">
              <a:latin typeface="Arial"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02" tIns="45201" rIns="90402" bIns="45201"/>
          <a:lstStyle/>
          <a:p>
            <a:pPr marL="334963" indent="-334963"/>
            <a:r>
              <a:rPr lang="en-GB" dirty="0" smtClean="0"/>
              <a:t>May </a:t>
            </a:r>
            <a:r>
              <a:rPr lang="en-GB" dirty="0"/>
              <a:t>be 4 – 6 key individuals that you talk through the ideas with and get ideas/suggestions that develop the idea further. This “group” may never physically meet but is regarded as a “sounding board”</a:t>
            </a:r>
          </a:p>
          <a:p>
            <a:pPr marL="334963" indent="-334963"/>
            <a:r>
              <a:rPr lang="en-GB" dirty="0" smtClean="0"/>
              <a:t>Forming </a:t>
            </a:r>
            <a:r>
              <a:rPr lang="en-GB" dirty="0"/>
              <a:t>a </a:t>
            </a:r>
            <a:r>
              <a:rPr lang="en-GB" dirty="0" smtClean="0"/>
              <a:t>small group</a:t>
            </a:r>
            <a:endParaRPr lang="en-GB" dirty="0"/>
          </a:p>
          <a:p>
            <a:pPr marL="334963" indent="-334963">
              <a:buFontTx/>
              <a:buChar char="•"/>
            </a:pPr>
            <a:r>
              <a:rPr lang="en-GB" dirty="0"/>
              <a:t>Identify a small number of key individuals (</a:t>
            </a:r>
            <a:r>
              <a:rPr lang="en-GB" b="1" dirty="0"/>
              <a:t>incl. sponsor</a:t>
            </a:r>
            <a:r>
              <a:rPr lang="en-GB" dirty="0"/>
              <a:t>) to sound out this area of focus , these people may become part of the project team/board. This must include the operational team leader/s and/or clinicians that will be responsible for owning the revised process/pathway post implementation</a:t>
            </a:r>
          </a:p>
          <a:p>
            <a:pPr marL="334963" indent="-334963">
              <a:buFontTx/>
              <a:buChar char="•"/>
            </a:pPr>
            <a:r>
              <a:rPr lang="en-GB" dirty="0"/>
              <a:t> Choosing a group with credibility, skills, connections, reputations and the formal authority to help form the concept and provide support and honest feedback (– it’s not just about choosing your friends!)</a:t>
            </a:r>
          </a:p>
          <a:p>
            <a:pPr marL="334963" indent="-334963">
              <a:buFontTx/>
              <a:buChar char="•"/>
            </a:pPr>
            <a:r>
              <a:rPr lang="en-GB" dirty="0"/>
              <a:t>Profiling your potential stakeholders</a:t>
            </a:r>
          </a:p>
          <a:p>
            <a:pPr marL="334963" indent="-334963">
              <a:buFontTx/>
              <a:buChar char="•"/>
            </a:pPr>
            <a:r>
              <a:rPr lang="en-GB" dirty="0"/>
              <a:t>Foundations of sustainability start here</a:t>
            </a:r>
          </a:p>
          <a:p>
            <a:pPr marL="334963" indent="-334963"/>
            <a:endParaRPr lang="en-GB" dirty="0"/>
          </a:p>
          <a:p>
            <a:pPr marL="334963" indent="-334963" eaLnBrk="1" hangingPunct="1"/>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txBox="1">
            <a:spLocks noGrp="1" noChangeArrowheads="1"/>
          </p:cNvSpPr>
          <p:nvPr/>
        </p:nvSpPr>
        <p:spPr bwMode="auto">
          <a:xfrm>
            <a:off x="3885275" y="8685256"/>
            <a:ext cx="2971092" cy="457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734" tIns="45367" rIns="90734" bIns="45367" anchor="b"/>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r" eaLnBrk="1" hangingPunct="1"/>
            <a:fld id="{0B878DD3-0C57-AD4B-9E49-BF261C9A6B59}" type="slidenum">
              <a:rPr lang="en-GB" sz="1200" b="0">
                <a:solidFill>
                  <a:srgbClr val="000000"/>
                </a:solidFill>
                <a:latin typeface="Arial" charset="0"/>
              </a:rPr>
              <a:pPr algn="r" eaLnBrk="1" hangingPunct="1"/>
              <a:t>68</a:t>
            </a:fld>
            <a:endParaRPr lang="en-GB" sz="1200" b="0">
              <a:solidFill>
                <a:srgbClr val="000000"/>
              </a:solidFill>
              <a:latin typeface="Arial" charset="0"/>
            </a:endParaRPr>
          </a:p>
        </p:txBody>
      </p:sp>
      <p:sp>
        <p:nvSpPr>
          <p:cNvPr id="211970" name="Rectangle 7"/>
          <p:cNvSpPr txBox="1">
            <a:spLocks noGrp="1" noChangeArrowheads="1"/>
          </p:cNvSpPr>
          <p:nvPr/>
        </p:nvSpPr>
        <p:spPr bwMode="auto">
          <a:xfrm>
            <a:off x="3885275" y="8685256"/>
            <a:ext cx="2971092" cy="457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734" tIns="45367" rIns="90734" bIns="45367" anchor="b"/>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r" eaLnBrk="1" hangingPunct="1"/>
            <a:fld id="{F17A43F0-9363-2C4F-AC64-DBAFB54AF1B1}" type="slidenum">
              <a:rPr lang="en-GB" sz="1200" b="0">
                <a:solidFill>
                  <a:srgbClr val="000000"/>
                </a:solidFill>
                <a:latin typeface="Arial" charset="0"/>
              </a:rPr>
              <a:pPr algn="r" eaLnBrk="1" hangingPunct="1"/>
              <a:t>68</a:t>
            </a:fld>
            <a:endParaRPr lang="en-GB" sz="1200" b="0">
              <a:solidFill>
                <a:srgbClr val="000000"/>
              </a:solidFill>
              <a:latin typeface="Arial"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734" tIns="45367" rIns="90734" bIns="45367"/>
          <a:lstStyle/>
          <a:p>
            <a:pPr eaLnBrk="1" hangingPunct="1"/>
            <a:r>
              <a:rPr lang="en-US" dirty="0" smtClean="0"/>
              <a:t>Whatever </a:t>
            </a:r>
            <a:r>
              <a:rPr lang="en-US" dirty="0"/>
              <a:t>the path the Improvement has taken now is the time to review whether the improvement has achieved its goal.</a:t>
            </a:r>
          </a:p>
          <a:p>
            <a:pPr eaLnBrk="1" hangingPunct="1"/>
            <a:r>
              <a:rPr lang="en-US" dirty="0" smtClean="0"/>
              <a:t>The </a:t>
            </a:r>
            <a:r>
              <a:rPr lang="en-US" dirty="0"/>
              <a:t>view of what changes were needed to achieve the aim will have evolved during the process and success relies on a clear focus on the aim, rather than a particular change or initiative itself e.g</a:t>
            </a:r>
            <a:r>
              <a:rPr lang="en-US" dirty="0" smtClean="0"/>
              <a:t>.</a:t>
            </a:r>
            <a:endParaRPr lang="en-US" dirty="0"/>
          </a:p>
          <a:p>
            <a:pPr eaLnBrk="1" hangingPunct="1"/>
            <a:r>
              <a:rPr lang="en-US" dirty="0"/>
              <a:t>If your original brief was get rid of stand alone printer to save money – you would use the DIA way of thinking to refine the problem or opportunity – the problem is increasing stationary costs </a:t>
            </a:r>
          </a:p>
          <a:p>
            <a:pPr eaLnBrk="1" hangingPunct="1"/>
            <a:r>
              <a:rPr lang="en-US" dirty="0"/>
              <a:t>The refined scope is to reduce stationary spend by 10%</a:t>
            </a:r>
          </a:p>
          <a:p>
            <a:pPr eaLnBrk="1" hangingPunct="1"/>
            <a:r>
              <a:rPr lang="en-US" dirty="0"/>
              <a:t>You might have reduced wasted paper, set all the printing defaults to double sided and black and white and or re-negotiated the paper costs with the supplier, - you have succeeded if you are now spending 10% less regardless of whether the first 3 ideas you had came to fruition or not!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98324-00F7-4171-B270-E91D29891FEC}" type="slidenum">
              <a:rPr lang="en-GB"/>
              <a:pPr fontAlgn="base">
                <a:spcBef>
                  <a:spcPct val="0"/>
                </a:spcBef>
                <a:spcAft>
                  <a:spcPct val="0"/>
                </a:spcAft>
                <a:defRPr/>
              </a:pPr>
              <a:t>69</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5275" y="8685256"/>
            <a:ext cx="2971092" cy="457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94" tIns="45247" rIns="90494" bIns="45247" anchor="b"/>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r" eaLnBrk="1" hangingPunct="1"/>
            <a:fld id="{A9D3B4CC-E513-F24A-AF3E-033264B9F341}" type="slidenum">
              <a:rPr lang="en-GB" sz="1200" b="0">
                <a:latin typeface="Arial" charset="0"/>
              </a:rPr>
              <a:pPr algn="r" eaLnBrk="1" hangingPunct="1"/>
              <a:t>70</a:t>
            </a:fld>
            <a:endParaRPr lang="en-GB" sz="1200" b="0">
              <a:latin typeface="Arial" charset="0"/>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41325" indent="-441325"/>
            <a:endParaRPr lang="en-US" sz="1000" dirty="0"/>
          </a:p>
        </p:txBody>
      </p:sp>
    </p:spTree>
    <p:extLst>
      <p:ext uri="{BB962C8B-B14F-4D97-AF65-F5344CB8AC3E}">
        <p14:creationId xmlns:p14="http://schemas.microsoft.com/office/powerpoint/2010/main" val="960044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6</a:t>
            </a:fld>
            <a:endParaRPr lang="en-US"/>
          </a:p>
        </p:txBody>
      </p:sp>
    </p:spTree>
    <p:extLst>
      <p:ext uri="{BB962C8B-B14F-4D97-AF65-F5344CB8AC3E}">
        <p14:creationId xmlns:p14="http://schemas.microsoft.com/office/powerpoint/2010/main" val="416960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quality in healthcare?</a:t>
            </a:r>
            <a:r>
              <a:rPr lang="en-US" baseline="0" dirty="0" smtClean="0"/>
              <a:t> It’s a question worth asking because the word can seem rather nebulous. But the Institute of Medicine has defined 6 dimensions of quality that I find really helpful. </a:t>
            </a:r>
          </a:p>
          <a:p>
            <a:r>
              <a:rPr lang="en-US" baseline="0" dirty="0" smtClean="0"/>
              <a:t>Safe – see next slide</a:t>
            </a:r>
          </a:p>
          <a:p>
            <a:r>
              <a:rPr lang="en-US" baseline="0" dirty="0" smtClean="0"/>
              <a:t>Effective – a US study found that 25% of Medicare </a:t>
            </a:r>
            <a:r>
              <a:rPr lang="en-US" baseline="0" dirty="0" err="1" smtClean="0"/>
              <a:t>pts</a:t>
            </a:r>
            <a:r>
              <a:rPr lang="en-US" baseline="0" dirty="0" smtClean="0"/>
              <a:t> in 1 year had tests/treatments that were proven to be ineffective e.g. imaging in back pain with no red flags, CT head in syncope etc.</a:t>
            </a:r>
          </a:p>
          <a:p>
            <a:r>
              <a:rPr lang="en-US" baseline="0" dirty="0" smtClean="0"/>
              <a:t>Efficient means not wasteful. Estimated around 20% of all healthcare activity/expenditure is waste!</a:t>
            </a:r>
          </a:p>
          <a:p>
            <a:r>
              <a:rPr lang="en-US" baseline="0" dirty="0" smtClean="0"/>
              <a:t>Timely – not waiting excessively, smooth </a:t>
            </a:r>
            <a:r>
              <a:rPr lang="en-US" baseline="0" dirty="0" err="1" smtClean="0"/>
              <a:t>pt</a:t>
            </a:r>
            <a:r>
              <a:rPr lang="en-US" baseline="0" dirty="0" smtClean="0"/>
              <a:t> flow</a:t>
            </a:r>
          </a:p>
          <a:p>
            <a:r>
              <a:rPr lang="en-US" baseline="0" dirty="0" smtClean="0"/>
              <a:t>Person-</a:t>
            </a:r>
            <a:r>
              <a:rPr lang="en-US" baseline="0" dirty="0" err="1" smtClean="0"/>
              <a:t>centred</a:t>
            </a:r>
            <a:endParaRPr lang="en-US" dirty="0"/>
          </a:p>
        </p:txBody>
      </p:sp>
      <p:sp>
        <p:nvSpPr>
          <p:cNvPr id="4" name="Slide Number Placeholder 3"/>
          <p:cNvSpPr>
            <a:spLocks noGrp="1"/>
          </p:cNvSpPr>
          <p:nvPr>
            <p:ph type="sldNum" sz="quarter" idx="10"/>
          </p:nvPr>
        </p:nvSpPr>
        <p:spPr/>
        <p:txBody>
          <a:bodyPr/>
          <a:lstStyle/>
          <a:p>
            <a:fld id="{ABBDBF7F-1E24-D540-91D9-1D070C165E8E}" type="slidenum">
              <a:rPr lang="en-US" smtClean="0"/>
              <a:t>7</a:t>
            </a:fld>
            <a:endParaRPr lang="en-US"/>
          </a:p>
        </p:txBody>
      </p:sp>
    </p:spTree>
    <p:extLst>
      <p:ext uri="{BB962C8B-B14F-4D97-AF65-F5344CB8AC3E}">
        <p14:creationId xmlns:p14="http://schemas.microsoft.com/office/powerpoint/2010/main" val="1199963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Model for Improvement is a framework for applying the 5 fundamental principles of improvement, and that’s what we will be using today.</a:t>
            </a:r>
          </a:p>
          <a:p>
            <a:r>
              <a:rPr lang="en-GB" baseline="0" dirty="0" smtClean="0"/>
              <a:t>So let’s go through this …</a:t>
            </a:r>
          </a:p>
          <a:p>
            <a:r>
              <a:rPr lang="en-GB" baseline="0" dirty="0" smtClean="0"/>
              <a:t>Asking, ‘What are we trying to accomplish?’ is SO important. What is the problem we are trying to fix?</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9</a:t>
            </a:fld>
            <a:endParaRPr lang="en-US"/>
          </a:p>
        </p:txBody>
      </p:sp>
    </p:spTree>
    <p:extLst>
      <p:ext uri="{BB962C8B-B14F-4D97-AF65-F5344CB8AC3E}">
        <p14:creationId xmlns:p14="http://schemas.microsoft.com/office/powerpoint/2010/main" val="3035642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Absolutely vital starting point!</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10</a:t>
            </a:fld>
            <a:endParaRPr lang="en-US"/>
          </a:p>
        </p:txBody>
      </p:sp>
    </p:spTree>
    <p:extLst>
      <p:ext uri="{BB962C8B-B14F-4D97-AF65-F5344CB8AC3E}">
        <p14:creationId xmlns:p14="http://schemas.microsoft.com/office/powerpoint/2010/main" val="2366920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txBox="1">
            <a:spLocks noGrp="1" noChangeArrowheads="1"/>
          </p:cNvSpPr>
          <p:nvPr/>
        </p:nvSpPr>
        <p:spPr bwMode="auto">
          <a:xfrm>
            <a:off x="3885275" y="8685256"/>
            <a:ext cx="2971092" cy="457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388" tIns="45194" rIns="90388" bIns="45194" anchor="b"/>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r" eaLnBrk="1" hangingPunct="1"/>
            <a:fld id="{A97B8F42-F5A0-0E49-9F81-0030E2DB2656}" type="slidenum">
              <a:rPr lang="en-GB" sz="1200" b="0">
                <a:latin typeface="Arial" charset="0"/>
              </a:rPr>
              <a:pPr algn="r" eaLnBrk="1" hangingPunct="1"/>
              <a:t>11</a:t>
            </a:fld>
            <a:endParaRPr lang="en-GB" sz="1200" b="0">
              <a:latin typeface="Arial" charset="0"/>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388" tIns="45194" rIns="90388" bIns="45194"/>
          <a:lstStyle/>
          <a:p>
            <a:pPr eaLnBrk="1" hangingPunct="1"/>
            <a:r>
              <a:rPr lang="en-GB" dirty="0" smtClean="0"/>
              <a:t>Make </a:t>
            </a:r>
            <a:r>
              <a:rPr lang="en-GB" dirty="0"/>
              <a:t>reference to this being a ‘casting’ tool</a:t>
            </a:r>
          </a:p>
          <a:p>
            <a:pPr eaLnBrk="1" hangingPunct="1">
              <a:buClr>
                <a:schemeClr val="hlink"/>
              </a:buClr>
            </a:pPr>
            <a:r>
              <a:rPr lang="en-GB" b="1" dirty="0" smtClean="0"/>
              <a:t>What </a:t>
            </a:r>
            <a:r>
              <a:rPr lang="en-GB" b="1" dirty="0"/>
              <a:t>is 5-Why Analysis</a:t>
            </a:r>
            <a:r>
              <a:rPr lang="en-GB" dirty="0"/>
              <a:t> By repeatedly asking the question ‘why? (5 times as a rule of thumb) you can peel away the layers of a problem to get to the root cause. The reason for the problem often leads to another question, so you may need to ask the question fewer or more than 5 times before you gets to its origin.</a:t>
            </a:r>
          </a:p>
          <a:p>
            <a:pPr eaLnBrk="1" hangingPunct="1">
              <a:buClr>
                <a:schemeClr val="hlink"/>
              </a:buClr>
            </a:pPr>
            <a:r>
              <a:rPr lang="en-GB" dirty="0" smtClean="0"/>
              <a:t>The </a:t>
            </a:r>
            <a:r>
              <a:rPr lang="en-GB" dirty="0"/>
              <a:t>5 whys can also help you to determine the relationships between different root causes of a problem.</a:t>
            </a:r>
          </a:p>
          <a:p>
            <a:pPr eaLnBrk="1" hangingPunct="1">
              <a:buClr>
                <a:schemeClr val="hlink"/>
              </a:buClr>
            </a:pPr>
            <a:endParaRPr lang="en-GB"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p:txBody>
          <a:bodyPr/>
          <a:lstStyle/>
          <a:p>
            <a:fld id="{B01A85B4-0C1A-2743-BC50-8F3CA4F4350C}" type="datetimeFigureOut">
              <a:rPr lang="en-US" smtClean="0"/>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83102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20718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134921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89972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01A85B4-0C1A-2743-BC50-8F3CA4F4350C}" type="datetimeFigureOut">
              <a:rPr lang="en-US" smtClean="0"/>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167510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01A85B4-0C1A-2743-BC50-8F3CA4F4350C}" type="datetimeFigureOut">
              <a:rPr lang="en-US" smtClean="0"/>
              <a:t>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63110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01A85B4-0C1A-2743-BC50-8F3CA4F4350C}" type="datetimeFigureOut">
              <a:rPr lang="en-US" smtClean="0"/>
              <a:t>1/22/19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19275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01A85B4-0C1A-2743-BC50-8F3CA4F4350C}" type="datetimeFigureOut">
              <a:rPr lang="en-US" smtClean="0"/>
              <a:t>1/22/19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25351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A85B4-0C1A-2743-BC50-8F3CA4F4350C}" type="datetimeFigureOut">
              <a:rPr lang="en-US" smtClean="0"/>
              <a:t>1/22/19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17380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1A85B4-0C1A-2743-BC50-8F3CA4F4350C}" type="datetimeFigureOut">
              <a:rPr lang="en-US" smtClean="0"/>
              <a:t>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96005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1A85B4-0C1A-2743-BC50-8F3CA4F4350C}" type="datetimeFigureOut">
              <a:rPr lang="en-US" smtClean="0"/>
              <a:t>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34850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A85B4-0C1A-2743-BC50-8F3CA4F4350C}" type="datetimeFigureOut">
              <a:rPr lang="en-US" smtClean="0"/>
              <a:t>1/22/19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3CBC1-757F-024C-8C68-B10163D0C5AC}" type="slidenum">
              <a:rPr lang="en-US" smtClean="0"/>
              <a:t>‹#›</a:t>
            </a:fld>
            <a:endParaRPr lang="en-US"/>
          </a:p>
        </p:txBody>
      </p:sp>
      <p:sp>
        <p:nvSpPr>
          <p:cNvPr id="10" name="Rectangle 9"/>
          <p:cNvSpPr/>
          <p:nvPr userDrawn="1"/>
        </p:nvSpPr>
        <p:spPr>
          <a:xfrm>
            <a:off x="457200" y="6356350"/>
            <a:ext cx="8229600" cy="365125"/>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049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21.xml"/><Relationship Id="rId5" Type="http://schemas.openxmlformats.org/officeDocument/2006/relationships/oleObject" Target="../embeddings/oleObject1.bin"/><Relationship Id="rId6" Type="http://schemas.openxmlformats.org/officeDocument/2006/relationships/image" Target="../media/image16.wmf"/><Relationship Id="rId1" Type="http://schemas.openxmlformats.org/officeDocument/2006/relationships/vmlDrawing" Target="../drawings/vmlDrawing1.vml"/><Relationship Id="rId2" Type="http://schemas.openxmlformats.org/officeDocument/2006/relationships/tags" Target="../tags/tag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theprocessconsultant.com/process-mapping/" TargetMode="Externa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s://www.youtube.com/watch?v=QV2HNjvd36o" TargetMode="External"/><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3.emf"/></Relationships>
</file>

<file path=ppt/slides/_rels/slide49.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35.xml"/><Relationship Id="rId5" Type="http://schemas.openxmlformats.org/officeDocument/2006/relationships/oleObject" Target="../embeddings/oleObject2.bin"/><Relationship Id="rId6" Type="http://schemas.openxmlformats.org/officeDocument/2006/relationships/image" Target="../media/image16.wmf"/><Relationship Id="rId1" Type="http://schemas.openxmlformats.org/officeDocument/2006/relationships/vmlDrawing" Target="../drawings/vmlDrawing2.vml"/><Relationship Id="rId2" Type="http://schemas.openxmlformats.org/officeDocument/2006/relationships/tags" Target="../tags/tag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6.gi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57.xml.rels><?xml version="1.0" encoding="UTF-8" standalone="yes"?>
<Relationships xmlns="http://schemas.openxmlformats.org/package/2006/relationships"><Relationship Id="rId9" Type="http://schemas.openxmlformats.org/officeDocument/2006/relationships/diagramLayout" Target="../diagrams/layout2.xml"/><Relationship Id="rId20" Type="http://schemas.openxmlformats.org/officeDocument/2006/relationships/diagramQuickStyle" Target="../diagrams/quickStyle4.xml"/><Relationship Id="rId21" Type="http://schemas.openxmlformats.org/officeDocument/2006/relationships/diagramColors" Target="../diagrams/colors4.xml"/><Relationship Id="rId22" Type="http://schemas.microsoft.com/office/2007/relationships/diagramDrawing" Target="../diagrams/drawing4.xml"/><Relationship Id="rId10" Type="http://schemas.openxmlformats.org/officeDocument/2006/relationships/diagramQuickStyle" Target="../diagrams/quickStyle2.xml"/><Relationship Id="rId11" Type="http://schemas.openxmlformats.org/officeDocument/2006/relationships/diagramColors" Target="../diagrams/colors2.xml"/><Relationship Id="rId12" Type="http://schemas.microsoft.com/office/2007/relationships/diagramDrawing" Target="../diagrams/drawing2.xml"/><Relationship Id="rId13" Type="http://schemas.openxmlformats.org/officeDocument/2006/relationships/diagramData" Target="../diagrams/data3.xml"/><Relationship Id="rId14" Type="http://schemas.openxmlformats.org/officeDocument/2006/relationships/diagramLayout" Target="../diagrams/layout3.xml"/><Relationship Id="rId15" Type="http://schemas.openxmlformats.org/officeDocument/2006/relationships/diagramQuickStyle" Target="../diagrams/quickStyle3.xml"/><Relationship Id="rId16" Type="http://schemas.openxmlformats.org/officeDocument/2006/relationships/diagramColors" Target="../diagrams/colors3.xml"/><Relationship Id="rId17" Type="http://schemas.microsoft.com/office/2007/relationships/diagramDrawing" Target="../diagrams/drawing3.xml"/><Relationship Id="rId18" Type="http://schemas.openxmlformats.org/officeDocument/2006/relationships/diagramData" Target="../diagrams/data4.xml"/><Relationship Id="rId19" Type="http://schemas.openxmlformats.org/officeDocument/2006/relationships/diagramLayout" Target="../diagrams/layout4.xml"/><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xml"/><Relationship Id="rId3" Type="http://schemas.openxmlformats.org/officeDocument/2006/relationships/notesSlide" Target="../notesSlides/notesSlide41.xml"/></Relationships>
</file>

<file path=ppt/slides/_rels/slide62.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7.xml"/><Relationship Id="rId3" Type="http://schemas.openxmlformats.org/officeDocument/2006/relationships/notesSlide" Target="../notesSlides/notesSlide42.xml"/></Relationships>
</file>

<file path=ppt/slides/_rels/slide63.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7.xml"/><Relationship Id="rId3" Type="http://schemas.openxmlformats.org/officeDocument/2006/relationships/notesSlide" Target="../notesSlides/notesSlide4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29.jpe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45.xml"/><Relationship Id="rId5" Type="http://schemas.openxmlformats.org/officeDocument/2006/relationships/oleObject" Target="../embeddings/oleObject3.bin"/><Relationship Id="rId6" Type="http://schemas.openxmlformats.org/officeDocument/2006/relationships/image" Target="../media/image30.wmf"/><Relationship Id="rId1" Type="http://schemas.openxmlformats.org/officeDocument/2006/relationships/vmlDrawing" Target="../drawings/vmlDrawing3.vml"/><Relationship Id="rId2" Type="http://schemas.openxmlformats.org/officeDocument/2006/relationships/tags" Target="../tags/tag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Box 4"/>
          <p:cNvSpPr txBox="1">
            <a:spLocks noChangeArrowheads="1"/>
          </p:cNvSpPr>
          <p:nvPr/>
        </p:nvSpPr>
        <p:spPr bwMode="auto">
          <a:xfrm>
            <a:off x="500063" y="4000500"/>
            <a:ext cx="77866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l" eaLnBrk="1" hangingPunct="1"/>
            <a:r>
              <a:rPr lang="en-GB" sz="2000" b="0">
                <a:latin typeface="Arial" charset="0"/>
              </a:rPr>
              <a:t> </a:t>
            </a:r>
          </a:p>
        </p:txBody>
      </p:sp>
      <p:pic>
        <p:nvPicPr>
          <p:cNvPr id="5122" name="Picture 27" descr="5-stage-logo"/>
          <p:cNvPicPr>
            <a:picLocks noChangeAspect="1" noChangeArrowheads="1"/>
          </p:cNvPicPr>
          <p:nvPr/>
        </p:nvPicPr>
        <p:blipFill>
          <a:blip r:embed="rId3">
            <a:extLst>
              <a:ext uri="{28A0092B-C50C-407E-A947-70E740481C1C}">
                <a14:useLocalDpi xmlns:a14="http://schemas.microsoft.com/office/drawing/2010/main" val="0"/>
              </a:ext>
            </a:extLst>
          </a:blip>
          <a:srcRect t="27193" b="15790"/>
          <a:stretch>
            <a:fillRect/>
          </a:stretch>
        </p:blipFill>
        <p:spPr bwMode="auto">
          <a:xfrm>
            <a:off x="1169988" y="2943225"/>
            <a:ext cx="6908800" cy="145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3" name="Text Box 16"/>
          <p:cNvSpPr txBox="1">
            <a:spLocks noChangeArrowheads="1"/>
          </p:cNvSpPr>
          <p:nvPr/>
        </p:nvSpPr>
        <p:spPr bwMode="auto">
          <a:xfrm>
            <a:off x="729783" y="1902292"/>
            <a:ext cx="775680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ctr" eaLnBrk="1" hangingPunct="1">
              <a:spcBef>
                <a:spcPct val="50000"/>
              </a:spcBef>
            </a:pPr>
            <a:r>
              <a:rPr lang="en-GB" sz="4800" dirty="0" smtClean="0">
                <a:solidFill>
                  <a:srgbClr val="1F497D"/>
                </a:solidFill>
                <a:latin typeface="+mj-lt"/>
              </a:rPr>
              <a:t>How to do a QI project</a:t>
            </a:r>
            <a:endParaRPr lang="en-GB" sz="4800" dirty="0">
              <a:solidFill>
                <a:srgbClr val="1F497D"/>
              </a:solidFill>
              <a:latin typeface="+mj-lt"/>
            </a:endParaRPr>
          </a:p>
        </p:txBody>
      </p:sp>
      <p:sp>
        <p:nvSpPr>
          <p:cNvPr id="5125" name="Text Box 18"/>
          <p:cNvSpPr txBox="1">
            <a:spLocks noChangeArrowheads="1"/>
          </p:cNvSpPr>
          <p:nvPr/>
        </p:nvSpPr>
        <p:spPr bwMode="auto">
          <a:xfrm>
            <a:off x="1766888" y="4454525"/>
            <a:ext cx="57150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ctr" eaLnBrk="1" hangingPunct="1">
              <a:spcBef>
                <a:spcPct val="50000"/>
              </a:spcBef>
            </a:pPr>
            <a:r>
              <a:rPr lang="en-GB" sz="3200" dirty="0">
                <a:solidFill>
                  <a:srgbClr val="1F497D"/>
                </a:solidFill>
                <a:latin typeface="+mj-lt"/>
              </a:rPr>
              <a:t>AIM Regional Training </a:t>
            </a:r>
            <a:r>
              <a:rPr lang="en-GB" sz="3200" dirty="0" smtClean="0">
                <a:solidFill>
                  <a:srgbClr val="1F497D"/>
                </a:solidFill>
                <a:latin typeface="+mj-lt"/>
              </a:rPr>
              <a:t>Programme</a:t>
            </a:r>
            <a:endParaRPr lang="en-GB" sz="3200" dirty="0">
              <a:solidFill>
                <a:srgbClr val="1F497D"/>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are we trying to accomplish?</a:t>
            </a:r>
            <a:endParaRPr lang="en-GB" dirty="0"/>
          </a:p>
        </p:txBody>
      </p:sp>
      <p:sp>
        <p:nvSpPr>
          <p:cNvPr id="3" name="Subtitle 2"/>
          <p:cNvSpPr>
            <a:spLocks noGrp="1"/>
          </p:cNvSpPr>
          <p:nvPr>
            <p:ph type="subTitle" idx="1"/>
          </p:nvPr>
        </p:nvSpPr>
        <p:spPr>
          <a:xfrm>
            <a:off x="821765" y="3886200"/>
            <a:ext cx="7470587" cy="775447"/>
          </a:xfrm>
        </p:spPr>
        <p:txBody>
          <a:bodyPr>
            <a:normAutofit fontScale="92500"/>
          </a:bodyPr>
          <a:lstStyle/>
          <a:p>
            <a:r>
              <a:rPr lang="en-GB" dirty="0" smtClean="0"/>
              <a:t>i.e. what is the problem we are trying to solve?</a:t>
            </a:r>
            <a:endParaRPr lang="en-GB" dirty="0"/>
          </a:p>
        </p:txBody>
      </p:sp>
    </p:spTree>
    <p:extLst>
      <p:ext uri="{BB962C8B-B14F-4D97-AF65-F5344CB8AC3E}">
        <p14:creationId xmlns:p14="http://schemas.microsoft.com/office/powerpoint/2010/main" val="2362470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4294967295"/>
          </p:nvPr>
        </p:nvSpPr>
        <p:spPr>
          <a:xfrm>
            <a:off x="501650" y="1753849"/>
            <a:ext cx="8424863" cy="4347148"/>
          </a:xfrm>
        </p:spPr>
        <p:txBody>
          <a:bodyPr>
            <a:normAutofit fontScale="92500" lnSpcReduction="20000"/>
          </a:bodyPr>
          <a:lstStyle/>
          <a:p>
            <a:pPr eaLnBrk="1" hangingPunct="1">
              <a:lnSpc>
                <a:spcPct val="90000"/>
              </a:lnSpc>
              <a:buFont typeface="Wingdings" pitchFamily="2" charset="2"/>
              <a:buNone/>
              <a:defRPr/>
            </a:pPr>
            <a:r>
              <a:rPr lang="en-GB" altLang="en-US" dirty="0" smtClean="0">
                <a:ea typeface="+mn-ea"/>
                <a:cs typeface="+mn-cs"/>
              </a:rPr>
              <a:t>What is 5-Why analysis?</a:t>
            </a:r>
          </a:p>
          <a:p>
            <a:pPr eaLnBrk="1" hangingPunct="1">
              <a:lnSpc>
                <a:spcPct val="90000"/>
              </a:lnSpc>
              <a:buFont typeface="Wingdings" pitchFamily="2" charset="2"/>
              <a:buChar char="§"/>
              <a:defRPr/>
            </a:pPr>
            <a:r>
              <a:rPr lang="en-GB" altLang="en-US" dirty="0" smtClean="0">
                <a:ea typeface="+mn-ea"/>
                <a:cs typeface="+mn-cs"/>
              </a:rPr>
              <a:t>By asking why (approximately 5 times) you can peel away the layers of a problem</a:t>
            </a:r>
          </a:p>
          <a:p>
            <a:pPr marL="0" indent="0" eaLnBrk="1" hangingPunct="1">
              <a:lnSpc>
                <a:spcPct val="90000"/>
              </a:lnSpc>
              <a:buFont typeface="Wingdings" pitchFamily="2" charset="2"/>
              <a:buNone/>
              <a:defRPr/>
            </a:pPr>
            <a:endParaRPr lang="en-GB" altLang="en-US" dirty="0" smtClean="0">
              <a:ea typeface="+mn-ea"/>
              <a:cs typeface="+mn-cs"/>
            </a:endParaRPr>
          </a:p>
          <a:p>
            <a:pPr eaLnBrk="1" hangingPunct="1">
              <a:lnSpc>
                <a:spcPct val="90000"/>
              </a:lnSpc>
              <a:buFont typeface="Wingdings" pitchFamily="2" charset="2"/>
              <a:buNone/>
              <a:defRPr/>
            </a:pPr>
            <a:r>
              <a:rPr lang="en-GB" altLang="en-US" dirty="0" smtClean="0">
                <a:ea typeface="+mn-ea"/>
                <a:cs typeface="+mn-cs"/>
              </a:rPr>
              <a:t>Where to use 5-Why analysis</a:t>
            </a:r>
          </a:p>
          <a:p>
            <a:pPr eaLnBrk="1" hangingPunct="1">
              <a:lnSpc>
                <a:spcPct val="90000"/>
              </a:lnSpc>
              <a:buFont typeface="Wingdings" pitchFamily="2" charset="2"/>
              <a:buChar char="§"/>
              <a:defRPr/>
            </a:pPr>
            <a:r>
              <a:rPr lang="en-GB" altLang="en-US" dirty="0" smtClean="0">
                <a:ea typeface="+mn-ea"/>
                <a:cs typeface="+mn-cs"/>
              </a:rPr>
              <a:t>To get to the true cause of the problem rather than deal with symptoms</a:t>
            </a:r>
          </a:p>
          <a:p>
            <a:pPr marL="0" indent="0" eaLnBrk="1" hangingPunct="1">
              <a:lnSpc>
                <a:spcPct val="90000"/>
              </a:lnSpc>
              <a:buFont typeface="Wingdings" pitchFamily="2" charset="2"/>
              <a:buNone/>
              <a:defRPr/>
            </a:pPr>
            <a:endParaRPr lang="en-GB" altLang="en-US" dirty="0" smtClean="0">
              <a:ea typeface="+mn-ea"/>
              <a:cs typeface="+mn-cs"/>
            </a:endParaRPr>
          </a:p>
          <a:p>
            <a:pPr eaLnBrk="1" hangingPunct="1">
              <a:lnSpc>
                <a:spcPct val="90000"/>
              </a:lnSpc>
              <a:buFont typeface="Wingdings" pitchFamily="2" charset="2"/>
              <a:buNone/>
              <a:defRPr/>
            </a:pPr>
            <a:r>
              <a:rPr lang="en-GB" altLang="en-US" dirty="0" smtClean="0">
                <a:ea typeface="+mn-ea"/>
                <a:cs typeface="+mn-cs"/>
              </a:rPr>
              <a:t>Why use 5-Why analysis</a:t>
            </a:r>
          </a:p>
          <a:p>
            <a:pPr eaLnBrk="1" hangingPunct="1">
              <a:lnSpc>
                <a:spcPct val="90000"/>
              </a:lnSpc>
              <a:buFont typeface="Wingdings" pitchFamily="2" charset="2"/>
              <a:buChar char="§"/>
              <a:defRPr/>
            </a:pPr>
            <a:r>
              <a:rPr lang="en-GB" altLang="en-US" dirty="0" smtClean="0">
                <a:ea typeface="+mn-ea"/>
                <a:cs typeface="+mn-cs"/>
              </a:rPr>
              <a:t>A quick, simple tool to identify the source of a problem</a:t>
            </a:r>
          </a:p>
          <a:p>
            <a:pPr eaLnBrk="1" hangingPunct="1">
              <a:lnSpc>
                <a:spcPct val="90000"/>
              </a:lnSpc>
              <a:buFont typeface="Wingdings" pitchFamily="2" charset="2"/>
              <a:buNone/>
              <a:defRPr/>
            </a:pPr>
            <a:endParaRPr lang="en-GB" altLang="en-US" dirty="0" smtClean="0">
              <a:ea typeface="+mn-ea"/>
              <a:cs typeface="+mn-cs"/>
            </a:endParaRPr>
          </a:p>
        </p:txBody>
      </p:sp>
      <p:sp>
        <p:nvSpPr>
          <p:cNvPr id="108546" name="Rectangle 3"/>
          <p:cNvSpPr>
            <a:spLocks noChangeArrowheads="1"/>
          </p:cNvSpPr>
          <p:nvPr/>
        </p:nvSpPr>
        <p:spPr bwMode="auto">
          <a:xfrm>
            <a:off x="1477786" y="560797"/>
            <a:ext cx="6472589"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l">
              <a:spcBef>
                <a:spcPct val="20000"/>
              </a:spcBef>
              <a:buClr>
                <a:schemeClr val="hlink"/>
              </a:buClr>
              <a:buFont typeface="Wingdings" charset="0"/>
              <a:buNone/>
            </a:pPr>
            <a:r>
              <a:rPr lang="en-GB" sz="3200" b="1" dirty="0">
                <a:solidFill>
                  <a:srgbClr val="1F497D"/>
                </a:solidFill>
              </a:rPr>
              <a:t>Identifying </a:t>
            </a:r>
            <a:r>
              <a:rPr lang="en-GB" sz="3200" b="1" dirty="0" smtClean="0">
                <a:solidFill>
                  <a:srgbClr val="1F497D"/>
                </a:solidFill>
              </a:rPr>
              <a:t>problems: </a:t>
            </a:r>
            <a:r>
              <a:rPr lang="en-GB" altLang="en-US" sz="3200" b="1" dirty="0" smtClean="0">
                <a:solidFill>
                  <a:schemeClr val="tx2"/>
                </a:solidFill>
              </a:rPr>
              <a:t>5-Why </a:t>
            </a:r>
            <a:r>
              <a:rPr lang="en-GB" altLang="en-US" sz="3200" b="1" dirty="0">
                <a:solidFill>
                  <a:schemeClr val="tx2"/>
                </a:solidFill>
              </a:rPr>
              <a:t>analysis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4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34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34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3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ChangeArrowheads="1"/>
          </p:cNvSpPr>
          <p:nvPr/>
        </p:nvSpPr>
        <p:spPr bwMode="auto">
          <a:xfrm>
            <a:off x="1325875" y="603415"/>
            <a:ext cx="6783803"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l">
              <a:spcBef>
                <a:spcPct val="20000"/>
              </a:spcBef>
              <a:buClr>
                <a:schemeClr val="hlink"/>
              </a:buClr>
              <a:buFont typeface="Wingdings" charset="0"/>
              <a:buNone/>
            </a:pPr>
            <a:r>
              <a:rPr lang="en-GB" sz="2800" b="1" dirty="0">
                <a:solidFill>
                  <a:srgbClr val="1F497D"/>
                </a:solidFill>
                <a:latin typeface="Arial" charset="0"/>
              </a:rPr>
              <a:t>Identifying </a:t>
            </a:r>
            <a:r>
              <a:rPr lang="en-GB" sz="2800" b="1" dirty="0" smtClean="0">
                <a:solidFill>
                  <a:srgbClr val="1F497D"/>
                </a:solidFill>
                <a:latin typeface="Arial" charset="0"/>
              </a:rPr>
              <a:t>problems:</a:t>
            </a:r>
            <a:r>
              <a:rPr lang="en-US" sz="2800" b="1" dirty="0" smtClean="0">
                <a:solidFill>
                  <a:schemeClr val="tx2"/>
                </a:solidFill>
                <a:latin typeface="Arial" charset="0"/>
              </a:rPr>
              <a:t> </a:t>
            </a:r>
            <a:r>
              <a:rPr lang="en-GB" sz="2800" b="1" dirty="0">
                <a:solidFill>
                  <a:schemeClr val="tx2"/>
                </a:solidFill>
                <a:latin typeface="Arial" charset="0"/>
              </a:rPr>
              <a:t>5-Why </a:t>
            </a:r>
            <a:r>
              <a:rPr lang="en-GB" sz="2800" b="1" dirty="0" smtClean="0">
                <a:solidFill>
                  <a:schemeClr val="tx2"/>
                </a:solidFill>
                <a:latin typeface="Arial" charset="0"/>
              </a:rPr>
              <a:t>analysis</a:t>
            </a:r>
            <a:endParaRPr lang="en-GB" sz="2800" b="1" dirty="0">
              <a:solidFill>
                <a:schemeClr val="tx2"/>
              </a:solidFill>
              <a:latin typeface="Arial" charset="0"/>
            </a:endParaRPr>
          </a:p>
        </p:txBody>
      </p:sp>
      <p:sp>
        <p:nvSpPr>
          <p:cNvPr id="110594" name="Oval 3"/>
          <p:cNvSpPr>
            <a:spLocks noChangeArrowheads="1"/>
          </p:cNvSpPr>
          <p:nvPr/>
        </p:nvSpPr>
        <p:spPr bwMode="auto">
          <a:xfrm>
            <a:off x="2484438" y="4148138"/>
            <a:ext cx="2808287" cy="1584325"/>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342900" indent="-342900">
              <a:spcBef>
                <a:spcPct val="20000"/>
              </a:spcBef>
              <a:buClr>
                <a:srgbClr val="0072C6"/>
              </a:buClr>
              <a:buFont typeface="Wingdings" charset="0"/>
              <a:buNone/>
            </a:pPr>
            <a:r>
              <a:rPr lang="en-GB" sz="1600" b="1" dirty="0" smtClean="0">
                <a:solidFill>
                  <a:srgbClr val="1F497D"/>
                </a:solidFill>
                <a:latin typeface="Arial" charset="0"/>
              </a:rPr>
              <a:t>Patients </a:t>
            </a:r>
            <a:r>
              <a:rPr lang="en-GB" sz="1600" b="1" dirty="0">
                <a:solidFill>
                  <a:srgbClr val="1F497D"/>
                </a:solidFill>
                <a:latin typeface="Arial" charset="0"/>
              </a:rPr>
              <a:t>late in theatre </a:t>
            </a:r>
          </a:p>
          <a:p>
            <a:pPr marL="342900" indent="-342900">
              <a:spcBef>
                <a:spcPct val="20000"/>
              </a:spcBef>
              <a:buClr>
                <a:srgbClr val="0072C6"/>
              </a:buClr>
              <a:buFont typeface="Wingdings" charset="0"/>
              <a:buNone/>
            </a:pPr>
            <a:r>
              <a:rPr lang="en-GB" b="1" dirty="0">
                <a:solidFill>
                  <a:srgbClr val="1F497D"/>
                </a:solidFill>
                <a:latin typeface="Arial" charset="0"/>
              </a:rPr>
              <a:t>– creates </a:t>
            </a:r>
            <a:r>
              <a:rPr lang="en-GB" b="1" dirty="0" smtClean="0">
                <a:solidFill>
                  <a:srgbClr val="1F497D"/>
                </a:solidFill>
                <a:latin typeface="Arial" charset="0"/>
              </a:rPr>
              <a:t>delays</a:t>
            </a:r>
            <a:endParaRPr lang="en-GB" b="1" dirty="0">
              <a:solidFill>
                <a:srgbClr val="1F497D"/>
              </a:solidFill>
              <a:latin typeface="Arial" charset="0"/>
            </a:endParaRPr>
          </a:p>
        </p:txBody>
      </p:sp>
      <p:sp>
        <p:nvSpPr>
          <p:cNvPr id="529412" name="Line 4"/>
          <p:cNvSpPr>
            <a:spLocks noChangeShapeType="1"/>
          </p:cNvSpPr>
          <p:nvPr/>
        </p:nvSpPr>
        <p:spPr bwMode="auto">
          <a:xfrm flipH="1" flipV="1">
            <a:off x="1908175" y="4078288"/>
            <a:ext cx="792163" cy="431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529413" name="Text Box 5"/>
          <p:cNvSpPr txBox="1">
            <a:spLocks noChangeArrowheads="1"/>
          </p:cNvSpPr>
          <p:nvPr/>
        </p:nvSpPr>
        <p:spPr bwMode="auto">
          <a:xfrm>
            <a:off x="684213" y="3717925"/>
            <a:ext cx="18002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eaLnBrk="1" hangingPunct="1">
              <a:spcBef>
                <a:spcPct val="50000"/>
              </a:spcBef>
              <a:buClr>
                <a:srgbClr val="0072C6"/>
              </a:buClr>
              <a:buFont typeface="Wingdings" charset="0"/>
              <a:buNone/>
            </a:pPr>
            <a:r>
              <a:rPr lang="en-GB" sz="1400" b="0">
                <a:latin typeface="Arial" charset="0"/>
              </a:rPr>
              <a:t>Patient unwell</a:t>
            </a:r>
          </a:p>
        </p:txBody>
      </p:sp>
      <p:sp>
        <p:nvSpPr>
          <p:cNvPr id="529414" name="Line 6"/>
          <p:cNvSpPr>
            <a:spLocks noChangeShapeType="1"/>
          </p:cNvSpPr>
          <p:nvPr/>
        </p:nvSpPr>
        <p:spPr bwMode="auto">
          <a:xfrm flipH="1">
            <a:off x="2268538" y="5518150"/>
            <a:ext cx="576262" cy="3603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529415" name="Text Box 7"/>
          <p:cNvSpPr txBox="1">
            <a:spLocks noChangeArrowheads="1"/>
          </p:cNvSpPr>
          <p:nvPr/>
        </p:nvSpPr>
        <p:spPr bwMode="auto">
          <a:xfrm>
            <a:off x="900113" y="5878513"/>
            <a:ext cx="18002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eaLnBrk="1" hangingPunct="1">
              <a:spcBef>
                <a:spcPct val="50000"/>
              </a:spcBef>
              <a:buClr>
                <a:srgbClr val="0072C6"/>
              </a:buClr>
              <a:buFont typeface="Wingdings" charset="0"/>
              <a:buNone/>
            </a:pPr>
            <a:r>
              <a:rPr lang="en-GB" sz="1400" b="0">
                <a:latin typeface="Arial" charset="0"/>
              </a:rPr>
              <a:t>No porters available</a:t>
            </a:r>
          </a:p>
        </p:txBody>
      </p:sp>
      <p:sp>
        <p:nvSpPr>
          <p:cNvPr id="529416" name="Line 8"/>
          <p:cNvSpPr>
            <a:spLocks noChangeShapeType="1"/>
          </p:cNvSpPr>
          <p:nvPr/>
        </p:nvSpPr>
        <p:spPr bwMode="auto">
          <a:xfrm flipV="1">
            <a:off x="5076825" y="4941888"/>
            <a:ext cx="863600" cy="431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529417" name="Text Box 9"/>
          <p:cNvSpPr txBox="1">
            <a:spLocks noChangeArrowheads="1"/>
          </p:cNvSpPr>
          <p:nvPr/>
        </p:nvSpPr>
        <p:spPr bwMode="auto">
          <a:xfrm>
            <a:off x="5435600" y="4581525"/>
            <a:ext cx="18002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eaLnBrk="1" hangingPunct="1">
              <a:spcBef>
                <a:spcPct val="50000"/>
              </a:spcBef>
              <a:buClr>
                <a:srgbClr val="0072C6"/>
              </a:buClr>
              <a:buFont typeface="Wingdings" charset="0"/>
              <a:buNone/>
            </a:pPr>
            <a:r>
              <a:rPr lang="en-GB" sz="1400" b="0">
                <a:latin typeface="Arial" charset="0"/>
              </a:rPr>
              <a:t>Waiting for trolley</a:t>
            </a:r>
          </a:p>
        </p:txBody>
      </p:sp>
      <p:sp>
        <p:nvSpPr>
          <p:cNvPr id="529418" name="Line 10"/>
          <p:cNvSpPr>
            <a:spLocks noChangeShapeType="1"/>
          </p:cNvSpPr>
          <p:nvPr/>
        </p:nvSpPr>
        <p:spPr bwMode="auto">
          <a:xfrm flipV="1">
            <a:off x="6227763" y="4306888"/>
            <a:ext cx="215900" cy="2730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529419" name="Text Box 11"/>
          <p:cNvSpPr txBox="1">
            <a:spLocks noChangeArrowheads="1"/>
          </p:cNvSpPr>
          <p:nvPr/>
        </p:nvSpPr>
        <p:spPr bwMode="auto">
          <a:xfrm>
            <a:off x="5795963" y="3789363"/>
            <a:ext cx="1800225"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eaLnBrk="1" hangingPunct="1">
              <a:spcBef>
                <a:spcPct val="50000"/>
              </a:spcBef>
              <a:buClr>
                <a:srgbClr val="0072C6"/>
              </a:buClr>
              <a:buFont typeface="Wingdings" charset="0"/>
              <a:buNone/>
            </a:pPr>
            <a:r>
              <a:rPr lang="en-GB" sz="1400" b="0">
                <a:latin typeface="Arial" charset="0"/>
              </a:rPr>
              <a:t>Spare had to be found</a:t>
            </a:r>
          </a:p>
        </p:txBody>
      </p:sp>
      <p:sp>
        <p:nvSpPr>
          <p:cNvPr id="529420" name="Line 12"/>
          <p:cNvSpPr>
            <a:spLocks noChangeShapeType="1"/>
          </p:cNvSpPr>
          <p:nvPr/>
        </p:nvSpPr>
        <p:spPr bwMode="auto">
          <a:xfrm flipV="1">
            <a:off x="6661150" y="3515565"/>
            <a:ext cx="215900" cy="2746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529421" name="Text Box 13"/>
          <p:cNvSpPr txBox="1">
            <a:spLocks noChangeArrowheads="1"/>
          </p:cNvSpPr>
          <p:nvPr/>
        </p:nvSpPr>
        <p:spPr bwMode="auto">
          <a:xfrm>
            <a:off x="6227763" y="2997200"/>
            <a:ext cx="2447925"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eaLnBrk="1" hangingPunct="1">
              <a:spcBef>
                <a:spcPct val="50000"/>
              </a:spcBef>
              <a:buClr>
                <a:srgbClr val="0072C6"/>
              </a:buClr>
              <a:buFont typeface="Wingdings" charset="0"/>
              <a:buNone/>
            </a:pPr>
            <a:r>
              <a:rPr lang="en-GB" sz="1400" b="0">
                <a:latin typeface="Arial" charset="0"/>
              </a:rPr>
              <a:t>Original trolley safety rail broken</a:t>
            </a:r>
          </a:p>
        </p:txBody>
      </p:sp>
      <p:sp>
        <p:nvSpPr>
          <p:cNvPr id="529422" name="Line 14"/>
          <p:cNvSpPr>
            <a:spLocks noChangeShapeType="1"/>
          </p:cNvSpPr>
          <p:nvPr/>
        </p:nvSpPr>
        <p:spPr bwMode="auto">
          <a:xfrm flipV="1">
            <a:off x="7164388" y="2438400"/>
            <a:ext cx="71437" cy="5603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529423" name="Text Box 15"/>
          <p:cNvSpPr txBox="1">
            <a:spLocks noChangeArrowheads="1"/>
          </p:cNvSpPr>
          <p:nvPr/>
        </p:nvSpPr>
        <p:spPr bwMode="auto">
          <a:xfrm>
            <a:off x="6443663" y="2133600"/>
            <a:ext cx="24479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eaLnBrk="1" hangingPunct="1">
              <a:spcBef>
                <a:spcPct val="50000"/>
              </a:spcBef>
              <a:buClr>
                <a:srgbClr val="0072C6"/>
              </a:buClr>
              <a:buFont typeface="Wingdings" charset="0"/>
              <a:buNone/>
            </a:pPr>
            <a:r>
              <a:rPr lang="en-GB" sz="1400" b="0">
                <a:latin typeface="Arial" charset="0"/>
              </a:rPr>
              <a:t>No regular checks for wear</a:t>
            </a:r>
          </a:p>
        </p:txBody>
      </p:sp>
      <p:sp>
        <p:nvSpPr>
          <p:cNvPr id="529424" name="Line 16"/>
          <p:cNvSpPr>
            <a:spLocks noChangeShapeType="1"/>
          </p:cNvSpPr>
          <p:nvPr/>
        </p:nvSpPr>
        <p:spPr bwMode="auto">
          <a:xfrm flipH="1">
            <a:off x="5580063" y="2276475"/>
            <a:ext cx="863600" cy="2889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529425" name="Text Box 17"/>
          <p:cNvSpPr txBox="1">
            <a:spLocks noChangeArrowheads="1"/>
          </p:cNvSpPr>
          <p:nvPr/>
        </p:nvSpPr>
        <p:spPr bwMode="auto">
          <a:xfrm>
            <a:off x="3851275" y="2451428"/>
            <a:ext cx="24479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eaLnBrk="1" hangingPunct="1">
              <a:spcBef>
                <a:spcPct val="50000"/>
              </a:spcBef>
              <a:buClr>
                <a:srgbClr val="0072C6"/>
              </a:buClr>
              <a:buFont typeface="Wingdings" charset="0"/>
              <a:buNone/>
            </a:pPr>
            <a:r>
              <a:rPr lang="en-GB" sz="1400" dirty="0">
                <a:solidFill>
                  <a:srgbClr val="FF0000"/>
                </a:solidFill>
                <a:latin typeface="Arial" charset="0"/>
              </a:rPr>
              <a:t>No </a:t>
            </a:r>
            <a:r>
              <a:rPr lang="en-GB" sz="1400" dirty="0" smtClean="0">
                <a:solidFill>
                  <a:srgbClr val="FF0000"/>
                </a:solidFill>
                <a:latin typeface="Arial" charset="0"/>
              </a:rPr>
              <a:t>equipment maintenance </a:t>
            </a:r>
            <a:r>
              <a:rPr lang="en-GB" sz="1400" dirty="0">
                <a:solidFill>
                  <a:srgbClr val="FF0000"/>
                </a:solidFill>
                <a:latin typeface="Arial" charset="0"/>
              </a:rPr>
              <a:t>schedule</a:t>
            </a:r>
          </a:p>
        </p:txBody>
      </p:sp>
      <p:sp>
        <p:nvSpPr>
          <p:cNvPr id="529426" name="Text Box 18"/>
          <p:cNvSpPr txBox="1">
            <a:spLocks noChangeArrowheads="1"/>
          </p:cNvSpPr>
          <p:nvPr/>
        </p:nvSpPr>
        <p:spPr bwMode="auto">
          <a:xfrm>
            <a:off x="1116013" y="2133600"/>
            <a:ext cx="2447925"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eaLnBrk="1" hangingPunct="1">
              <a:spcBef>
                <a:spcPct val="50000"/>
              </a:spcBef>
              <a:buClr>
                <a:srgbClr val="0072C6"/>
              </a:buClr>
              <a:buFont typeface="Wingdings" charset="0"/>
              <a:buNone/>
            </a:pPr>
            <a:r>
              <a:rPr lang="en-GB" sz="3200">
                <a:solidFill>
                  <a:schemeClr val="folHlink"/>
                </a:solidFill>
                <a:latin typeface="Arial" charset="0"/>
              </a:rPr>
              <a:t>WHY?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94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94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94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94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94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94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9426"/>
                                        </p:tgtEl>
                                        <p:attrNameLst>
                                          <p:attrName>style.visibility</p:attrName>
                                        </p:attrNameLst>
                                      </p:cBhvr>
                                      <p:to>
                                        <p:strVal val="visible"/>
                                      </p:to>
                                    </p:set>
                                  </p:childTnLst>
                                </p:cTn>
                              </p:par>
                              <p:par>
                                <p:cTn id="21" presetID="35" presetClass="emph" presetSubtype="0" fill="hold" grpId="1" nodeType="withEffect">
                                  <p:stCondLst>
                                    <p:cond delay="0"/>
                                  </p:stCondLst>
                                  <p:childTnLst>
                                    <p:anim calcmode="discrete" valueType="str">
                                      <p:cBhvr>
                                        <p:cTn id="22" dur="1000" fill="hold"/>
                                        <p:tgtEl>
                                          <p:spTgt spid="529426"/>
                                        </p:tgtEl>
                                        <p:attrNameLst>
                                          <p:attrName>style.visibility</p:attrName>
                                        </p:attrNameLst>
                                      </p:cBhvr>
                                      <p:tavLst>
                                        <p:tav tm="0">
                                          <p:val>
                                            <p:strVal val="hidden"/>
                                          </p:val>
                                        </p:tav>
                                        <p:tav tm="50000">
                                          <p:val>
                                            <p:strVal val="visible"/>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94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9419"/>
                                        </p:tgtEl>
                                        <p:attrNameLst>
                                          <p:attrName>style.visibility</p:attrName>
                                        </p:attrNameLst>
                                      </p:cBhvr>
                                      <p:to>
                                        <p:strVal val="visible"/>
                                      </p:to>
                                    </p:set>
                                  </p:childTnLst>
                                </p:cTn>
                              </p:par>
                              <p:par>
                                <p:cTn id="29" presetID="1" presetClass="exit" presetSubtype="0" fill="hold" grpId="2" nodeType="withEffect">
                                  <p:stCondLst>
                                    <p:cond delay="0"/>
                                  </p:stCondLst>
                                  <p:childTnLst>
                                    <p:set>
                                      <p:cBhvr>
                                        <p:cTn id="30" dur="1" fill="hold">
                                          <p:stCondLst>
                                            <p:cond delay="0"/>
                                          </p:stCondLst>
                                        </p:cTn>
                                        <p:tgtEl>
                                          <p:spTgt spid="529426"/>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3" nodeType="clickEffect">
                                  <p:stCondLst>
                                    <p:cond delay="0"/>
                                  </p:stCondLst>
                                  <p:childTnLst>
                                    <p:set>
                                      <p:cBhvr>
                                        <p:cTn id="34" dur="1" fill="hold">
                                          <p:stCondLst>
                                            <p:cond delay="0"/>
                                          </p:stCondLst>
                                        </p:cTn>
                                        <p:tgtEl>
                                          <p:spTgt spid="529426"/>
                                        </p:tgtEl>
                                        <p:attrNameLst>
                                          <p:attrName>style.visibility</p:attrName>
                                        </p:attrNameLst>
                                      </p:cBhvr>
                                      <p:to>
                                        <p:strVal val="visible"/>
                                      </p:to>
                                    </p:set>
                                  </p:childTnLst>
                                </p:cTn>
                              </p:par>
                              <p:par>
                                <p:cTn id="35" presetID="6" presetClass="emph" presetSubtype="0" fill="hold" grpId="4" nodeType="withEffect">
                                  <p:stCondLst>
                                    <p:cond delay="0"/>
                                  </p:stCondLst>
                                  <p:childTnLst>
                                    <p:animScale>
                                      <p:cBhvr>
                                        <p:cTn id="36" dur="2000" fill="hold"/>
                                        <p:tgtEl>
                                          <p:spTgt spid="529426"/>
                                        </p:tgtEl>
                                      </p:cBhvr>
                                      <p:by x="150000" y="15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294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9421"/>
                                        </p:tgtEl>
                                        <p:attrNameLst>
                                          <p:attrName>style.visibility</p:attrName>
                                        </p:attrNameLst>
                                      </p:cBhvr>
                                      <p:to>
                                        <p:strVal val="visible"/>
                                      </p:to>
                                    </p:set>
                                  </p:childTnLst>
                                </p:cTn>
                              </p:par>
                              <p:par>
                                <p:cTn id="43" presetID="1" presetClass="exit" presetSubtype="0" fill="hold" grpId="5" nodeType="withEffect">
                                  <p:stCondLst>
                                    <p:cond delay="0"/>
                                  </p:stCondLst>
                                  <p:childTnLst>
                                    <p:set>
                                      <p:cBhvr>
                                        <p:cTn id="44" dur="1" fill="hold">
                                          <p:stCondLst>
                                            <p:cond delay="0"/>
                                          </p:stCondLst>
                                        </p:cTn>
                                        <p:tgtEl>
                                          <p:spTgt spid="529426"/>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6" nodeType="clickEffect">
                                  <p:stCondLst>
                                    <p:cond delay="0"/>
                                  </p:stCondLst>
                                  <p:childTnLst>
                                    <p:set>
                                      <p:cBhvr>
                                        <p:cTn id="48" dur="1" fill="hold">
                                          <p:stCondLst>
                                            <p:cond delay="0"/>
                                          </p:stCondLst>
                                        </p:cTn>
                                        <p:tgtEl>
                                          <p:spTgt spid="529426"/>
                                        </p:tgtEl>
                                        <p:attrNameLst>
                                          <p:attrName>style.visibility</p:attrName>
                                        </p:attrNameLst>
                                      </p:cBhvr>
                                      <p:to>
                                        <p:strVal val="visible"/>
                                      </p:to>
                                    </p:set>
                                  </p:childTnLst>
                                </p:cTn>
                              </p:par>
                              <p:par>
                                <p:cTn id="49" presetID="6" presetClass="emph" presetSubtype="0" fill="hold" grpId="7" nodeType="withEffect">
                                  <p:stCondLst>
                                    <p:cond delay="0"/>
                                  </p:stCondLst>
                                  <p:childTnLst>
                                    <p:animScale>
                                      <p:cBhvr>
                                        <p:cTn id="50" dur="2000" fill="hold"/>
                                        <p:tgtEl>
                                          <p:spTgt spid="529426"/>
                                        </p:tgtEl>
                                      </p:cBhvr>
                                      <p:by x="150000" y="150000"/>
                                    </p:animScale>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94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29423"/>
                                        </p:tgtEl>
                                        <p:attrNameLst>
                                          <p:attrName>style.visibility</p:attrName>
                                        </p:attrNameLst>
                                      </p:cBhvr>
                                      <p:to>
                                        <p:strVal val="visible"/>
                                      </p:to>
                                    </p:set>
                                  </p:childTnLst>
                                </p:cTn>
                              </p:par>
                              <p:par>
                                <p:cTn id="57" presetID="1" presetClass="exit" presetSubtype="0" fill="hold" grpId="8" nodeType="withEffect">
                                  <p:stCondLst>
                                    <p:cond delay="0"/>
                                  </p:stCondLst>
                                  <p:childTnLst>
                                    <p:set>
                                      <p:cBhvr>
                                        <p:cTn id="58" dur="1" fill="hold">
                                          <p:stCondLst>
                                            <p:cond delay="0"/>
                                          </p:stCondLst>
                                        </p:cTn>
                                        <p:tgtEl>
                                          <p:spTgt spid="529426"/>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9" nodeType="clickEffect">
                                  <p:stCondLst>
                                    <p:cond delay="0"/>
                                  </p:stCondLst>
                                  <p:childTnLst>
                                    <p:set>
                                      <p:cBhvr>
                                        <p:cTn id="62" dur="1" fill="hold">
                                          <p:stCondLst>
                                            <p:cond delay="0"/>
                                          </p:stCondLst>
                                        </p:cTn>
                                        <p:tgtEl>
                                          <p:spTgt spid="529426"/>
                                        </p:tgtEl>
                                        <p:attrNameLst>
                                          <p:attrName>style.visibility</p:attrName>
                                        </p:attrNameLst>
                                      </p:cBhvr>
                                      <p:to>
                                        <p:strVal val="visible"/>
                                      </p:to>
                                    </p:set>
                                  </p:childTnLst>
                                </p:cTn>
                              </p:par>
                              <p:par>
                                <p:cTn id="63" presetID="35" presetClass="emph" presetSubtype="0" fill="hold" grpId="10" nodeType="withEffect">
                                  <p:stCondLst>
                                    <p:cond delay="0"/>
                                  </p:stCondLst>
                                  <p:childTnLst>
                                    <p:anim calcmode="discrete" valueType="str">
                                      <p:cBhvr>
                                        <p:cTn id="64" dur="1000" fill="hold"/>
                                        <p:tgtEl>
                                          <p:spTgt spid="529426"/>
                                        </p:tgtEl>
                                        <p:attrNameLst>
                                          <p:attrName>style.visibility</p:attrName>
                                        </p:attrNameLst>
                                      </p:cBhvr>
                                      <p:tavLst>
                                        <p:tav tm="0">
                                          <p:val>
                                            <p:strVal val="hidden"/>
                                          </p:val>
                                        </p:tav>
                                        <p:tav tm="50000">
                                          <p:val>
                                            <p:strVal val="visible"/>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294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9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12" grpId="0" animBg="1"/>
      <p:bldP spid="529413" grpId="0"/>
      <p:bldP spid="529414" grpId="0" animBg="1"/>
      <p:bldP spid="529415" grpId="0"/>
      <p:bldP spid="529416" grpId="0" animBg="1"/>
      <p:bldP spid="529417" grpId="0"/>
      <p:bldP spid="529418" grpId="0" animBg="1"/>
      <p:bldP spid="529419" grpId="0"/>
      <p:bldP spid="529420" grpId="0" animBg="1"/>
      <p:bldP spid="529421" grpId="0"/>
      <p:bldP spid="529422" grpId="0" animBg="1"/>
      <p:bldP spid="529423" grpId="0"/>
      <p:bldP spid="529424" grpId="0" animBg="1"/>
      <p:bldP spid="529425" grpId="0"/>
      <p:bldP spid="529426" grpId="0"/>
      <p:bldP spid="529426" grpId="1"/>
      <p:bldP spid="529426" grpId="2"/>
      <p:bldP spid="529426" grpId="3"/>
      <p:bldP spid="529426" grpId="4"/>
      <p:bldP spid="529426" grpId="5"/>
      <p:bldP spid="529426" grpId="6"/>
      <p:bldP spid="529426" grpId="7"/>
      <p:bldP spid="529426" grpId="8"/>
      <p:bldP spid="529426" grpId="9"/>
      <p:bldP spid="529426" grpId="1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5919" y="1419177"/>
            <a:ext cx="8229600" cy="4525963"/>
          </a:xfrm>
        </p:spPr>
        <p:txBody>
          <a:bodyPr>
            <a:normAutofit/>
          </a:bodyPr>
          <a:lstStyle/>
          <a:p>
            <a:pPr marL="0" indent="0">
              <a:buNone/>
            </a:pPr>
            <a:r>
              <a:rPr lang="en-GB" dirty="0" smtClean="0">
                <a:solidFill>
                  <a:schemeClr val="bg1">
                    <a:lumMod val="50000"/>
                  </a:schemeClr>
                </a:solidFill>
              </a:rPr>
              <a:t>Think of a project you would like to do</a:t>
            </a:r>
          </a:p>
          <a:p>
            <a:pPr marL="0" indent="0">
              <a:buNone/>
            </a:pPr>
            <a:r>
              <a:rPr lang="en-GB" dirty="0" smtClean="0"/>
              <a:t>What are you trying to accomplish </a:t>
            </a:r>
            <a:r>
              <a:rPr lang="mr-IN" dirty="0" smtClean="0"/>
              <a:t>–</a:t>
            </a:r>
            <a:r>
              <a:rPr lang="en-GB" dirty="0" smtClean="0"/>
              <a:t> i.e. what is the </a:t>
            </a:r>
            <a:r>
              <a:rPr lang="en-GB" u="sng" dirty="0" smtClean="0"/>
              <a:t>real</a:t>
            </a:r>
            <a:r>
              <a:rPr lang="en-GB" dirty="0" smtClean="0"/>
              <a:t> problem you need to solve?</a:t>
            </a:r>
          </a:p>
          <a:p>
            <a:endParaRPr lang="en-GB" dirty="0" smtClean="0"/>
          </a:p>
          <a:p>
            <a:endParaRPr lang="en-GB" dirty="0"/>
          </a:p>
          <a:p>
            <a:endParaRPr lang="en-GB" dirty="0" smtClean="0"/>
          </a:p>
        </p:txBody>
      </p:sp>
    </p:spTree>
    <p:extLst>
      <p:ext uri="{BB962C8B-B14F-4D97-AF65-F5344CB8AC3E}">
        <p14:creationId xmlns:p14="http://schemas.microsoft.com/office/powerpoint/2010/main" val="1117884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p:cNvPicPr>
            <a:picLocks noChangeAspect="1"/>
          </p:cNvPicPr>
          <p:nvPr/>
        </p:nvPicPr>
        <p:blipFill>
          <a:blip r:embed="rId3">
            <a:extLst>
              <a:ext uri="{28A0092B-C50C-407E-A947-70E740481C1C}">
                <a14:useLocalDpi xmlns:a14="http://schemas.microsoft.com/office/drawing/2010/main" val="0"/>
              </a:ext>
            </a:extLst>
          </a:blip>
          <a:srcRect l="11707" t="2467" r="7574" b="4192"/>
          <a:stretch>
            <a:fillRect/>
          </a:stretch>
        </p:blipFill>
        <p:spPr>
          <a:xfrm>
            <a:off x="1147225" y="403412"/>
            <a:ext cx="6965835" cy="5715620"/>
          </a:xfrm>
          <a:prstGeom prst="rect">
            <a:avLst/>
          </a:prstGeom>
          <a:solidFill>
            <a:schemeClr val="bg1"/>
          </a:solidFill>
          <a:ln>
            <a:noFill/>
            <a:miter lim="800000"/>
            <a:headEnd/>
            <a:tailEnd/>
          </a:ln>
        </p:spPr>
      </p:pic>
    </p:spTree>
    <p:extLst>
      <p:ext uri="{BB962C8B-B14F-4D97-AF65-F5344CB8AC3E}">
        <p14:creationId xmlns:p14="http://schemas.microsoft.com/office/powerpoint/2010/main" val="315862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4733" y="2279836"/>
            <a:ext cx="8439463" cy="1470025"/>
          </a:xfrm>
        </p:spPr>
        <p:txBody>
          <a:bodyPr>
            <a:normAutofit fontScale="90000"/>
          </a:bodyPr>
          <a:lstStyle/>
          <a:p>
            <a:r>
              <a:rPr lang="en-GB" dirty="0" smtClean="0"/>
              <a:t>How will we know that a change is an improvement?</a:t>
            </a:r>
            <a:br>
              <a:rPr lang="en-GB" dirty="0" smtClean="0"/>
            </a:br>
            <a:r>
              <a:rPr lang="en-GB" sz="3600" b="0" dirty="0" smtClean="0">
                <a:solidFill>
                  <a:schemeClr val="tx1"/>
                </a:solidFill>
              </a:rPr>
              <a:t>i.e. what are we going to measure?</a:t>
            </a:r>
            <a:endParaRPr lang="en-GB" sz="3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9" name="Picture 13" descr="709~Cow-Poster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638" y="998725"/>
            <a:ext cx="3468687" cy="501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7220" name="Rectangle 4"/>
          <p:cNvSpPr>
            <a:spLocks noChangeArrowheads="1"/>
          </p:cNvSpPr>
          <p:nvPr/>
        </p:nvSpPr>
        <p:spPr bwMode="auto">
          <a:xfrm>
            <a:off x="3743325" y="998725"/>
            <a:ext cx="4859338" cy="4818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r>
              <a:rPr lang="en-GB" sz="3200" dirty="0" smtClean="0">
                <a:solidFill>
                  <a:srgbClr val="000000"/>
                </a:solidFill>
                <a:latin typeface="Arial" charset="0"/>
                <a:cs typeface="Arial" charset="0"/>
              </a:rPr>
              <a:t>‘You cannot </a:t>
            </a:r>
            <a:r>
              <a:rPr lang="en-GB" sz="3200" dirty="0">
                <a:solidFill>
                  <a:srgbClr val="000000"/>
                </a:solidFill>
                <a:latin typeface="Arial" charset="0"/>
                <a:cs typeface="Arial" charset="0"/>
              </a:rPr>
              <a:t>fatten a cow by weighing </a:t>
            </a:r>
            <a:r>
              <a:rPr lang="en-GB" sz="3200" dirty="0" smtClean="0">
                <a:solidFill>
                  <a:srgbClr val="000000"/>
                </a:solidFill>
                <a:latin typeface="Arial" charset="0"/>
                <a:cs typeface="Arial" charset="0"/>
              </a:rPr>
              <a:t>it.’ </a:t>
            </a:r>
            <a:r>
              <a:rPr lang="en-GB" sz="3200" dirty="0">
                <a:solidFill>
                  <a:srgbClr val="000000"/>
                </a:solidFill>
                <a:latin typeface="Arial" charset="0"/>
                <a:cs typeface="Arial" charset="0"/>
              </a:rPr>
              <a:t/>
            </a:r>
            <a:br>
              <a:rPr lang="en-GB" sz="3200" dirty="0">
                <a:solidFill>
                  <a:srgbClr val="000000"/>
                </a:solidFill>
                <a:latin typeface="Arial" charset="0"/>
                <a:cs typeface="Arial" charset="0"/>
              </a:rPr>
            </a:br>
            <a:r>
              <a:rPr lang="en-GB" dirty="0" smtClean="0">
                <a:solidFill>
                  <a:srgbClr val="000000"/>
                </a:solidFill>
                <a:latin typeface="Arial" charset="0"/>
                <a:cs typeface="Arial" charset="0"/>
              </a:rPr>
              <a:t>(Proverb</a:t>
            </a:r>
            <a:r>
              <a:rPr lang="en-GB" dirty="0">
                <a:solidFill>
                  <a:srgbClr val="000000"/>
                </a:solidFill>
                <a:latin typeface="Arial" charset="0"/>
                <a:cs typeface="Arial" charset="0"/>
              </a:rPr>
              <a:t>)</a:t>
            </a:r>
          </a:p>
          <a:p>
            <a:pPr eaLnBrk="0" hangingPunct="0"/>
            <a:endParaRPr lang="en-GB" dirty="0">
              <a:solidFill>
                <a:srgbClr val="000000"/>
              </a:solidFill>
              <a:latin typeface="Arial" charset="0"/>
              <a:cs typeface="Arial" charset="0"/>
            </a:endParaRPr>
          </a:p>
          <a:p>
            <a:pPr eaLnBrk="0" hangingPunct="0"/>
            <a:r>
              <a:rPr lang="en-GB" sz="2400" dirty="0">
                <a:solidFill>
                  <a:srgbClr val="000000"/>
                </a:solidFill>
                <a:latin typeface="Arial" charset="0"/>
                <a:cs typeface="Arial" charset="0"/>
              </a:rPr>
              <a:t>Improvement is </a:t>
            </a:r>
            <a:r>
              <a:rPr lang="en-GB" sz="2400" dirty="0">
                <a:solidFill>
                  <a:srgbClr val="0070C0"/>
                </a:solidFill>
                <a:latin typeface="Arial" charset="0"/>
                <a:cs typeface="Arial" charset="0"/>
              </a:rPr>
              <a:t>not</a:t>
            </a:r>
            <a:r>
              <a:rPr lang="en-GB" sz="2400" dirty="0">
                <a:solidFill>
                  <a:srgbClr val="000000"/>
                </a:solidFill>
                <a:latin typeface="Arial" charset="0"/>
                <a:cs typeface="Arial" charset="0"/>
              </a:rPr>
              <a:t> about measurement, </a:t>
            </a:r>
            <a:r>
              <a:rPr lang="en-GB" sz="2400" dirty="0" smtClean="0">
                <a:solidFill>
                  <a:srgbClr val="000000"/>
                </a:solidFill>
                <a:latin typeface="Arial" charset="0"/>
                <a:cs typeface="Arial" charset="0"/>
              </a:rPr>
              <a:t>but …</a:t>
            </a:r>
            <a:endParaRPr lang="en-GB" sz="2400" dirty="0">
              <a:solidFill>
                <a:srgbClr val="000000"/>
              </a:solidFill>
              <a:latin typeface="Arial" charset="0"/>
              <a:cs typeface="Arial" charset="0"/>
            </a:endParaRPr>
          </a:p>
          <a:p>
            <a:pPr eaLnBrk="0" hangingPunct="0"/>
            <a:endParaRPr lang="en-GB" sz="2400" dirty="0">
              <a:solidFill>
                <a:srgbClr val="000000"/>
              </a:solidFill>
              <a:latin typeface="Arial" charset="0"/>
              <a:cs typeface="Arial" charset="0"/>
            </a:endParaRPr>
          </a:p>
          <a:p>
            <a:pPr eaLnBrk="0" hangingPunct="0"/>
            <a:r>
              <a:rPr lang="en-GB" sz="2400" dirty="0">
                <a:solidFill>
                  <a:srgbClr val="000000"/>
                </a:solidFill>
                <a:latin typeface="Arial" charset="0"/>
                <a:cs typeface="Arial" charset="0"/>
              </a:rPr>
              <a:t>How do we </a:t>
            </a:r>
            <a:r>
              <a:rPr lang="en-GB" sz="2400" dirty="0">
                <a:solidFill>
                  <a:srgbClr val="0070C0"/>
                </a:solidFill>
                <a:latin typeface="Arial" charset="0"/>
                <a:cs typeface="Arial" charset="0"/>
              </a:rPr>
              <a:t>know</a:t>
            </a:r>
            <a:r>
              <a:rPr lang="en-GB" sz="2400" dirty="0">
                <a:solidFill>
                  <a:srgbClr val="000000"/>
                </a:solidFill>
                <a:latin typeface="Arial" charset="0"/>
                <a:cs typeface="Arial" charset="0"/>
              </a:rPr>
              <a:t> if a change is an improvement?</a:t>
            </a:r>
            <a:br>
              <a:rPr lang="en-GB" sz="2400" dirty="0">
                <a:solidFill>
                  <a:srgbClr val="000000"/>
                </a:solidFill>
                <a:latin typeface="Arial" charset="0"/>
                <a:cs typeface="Arial" charset="0"/>
              </a:rPr>
            </a:br>
            <a:r>
              <a:rPr lang="en-GB" sz="2400" dirty="0">
                <a:solidFill>
                  <a:srgbClr val="000000"/>
                </a:solidFill>
                <a:latin typeface="Arial" charset="0"/>
                <a:cs typeface="Arial" charset="0"/>
              </a:rPr>
              <a:t/>
            </a:r>
            <a:br>
              <a:rPr lang="en-GB" sz="2400" dirty="0">
                <a:solidFill>
                  <a:srgbClr val="000000"/>
                </a:solidFill>
                <a:latin typeface="Arial" charset="0"/>
                <a:cs typeface="Arial" charset="0"/>
              </a:rPr>
            </a:br>
            <a:r>
              <a:rPr lang="en-GB" sz="2400" dirty="0" smtClean="0">
                <a:solidFill>
                  <a:srgbClr val="000000"/>
                </a:solidFill>
                <a:latin typeface="Arial" charset="0"/>
                <a:cs typeface="Arial" charset="0"/>
              </a:rPr>
              <a:t>If </a:t>
            </a:r>
            <a:r>
              <a:rPr lang="en-GB" sz="2400" dirty="0">
                <a:solidFill>
                  <a:srgbClr val="000000"/>
                </a:solidFill>
                <a:latin typeface="Arial" charset="0"/>
                <a:cs typeface="Arial" charset="0"/>
              </a:rPr>
              <a:t>you can’t measure it, you can’t </a:t>
            </a:r>
            <a:r>
              <a:rPr lang="en-GB" sz="2400" dirty="0">
                <a:solidFill>
                  <a:srgbClr val="0070C0"/>
                </a:solidFill>
                <a:latin typeface="Arial" charset="0"/>
                <a:cs typeface="Arial" charset="0"/>
              </a:rPr>
              <a:t>improve</a:t>
            </a:r>
            <a:r>
              <a:rPr lang="en-GB" sz="2400" dirty="0">
                <a:solidFill>
                  <a:srgbClr val="000000"/>
                </a:solidFill>
                <a:latin typeface="Arial" charset="0"/>
                <a:cs typeface="Arial" charset="0"/>
              </a:rPr>
              <a:t> </a:t>
            </a:r>
            <a:r>
              <a:rPr lang="en-GB" sz="2400" dirty="0" smtClean="0">
                <a:solidFill>
                  <a:srgbClr val="000000"/>
                </a:solidFill>
                <a:latin typeface="Arial" charset="0"/>
                <a:cs typeface="Arial" charset="0"/>
              </a:rPr>
              <a:t>it</a:t>
            </a:r>
            <a:endParaRPr lang="en-US" altLang="ja-JP" sz="2400" dirty="0">
              <a:solidFill>
                <a:srgbClr val="000000"/>
              </a:solidFill>
              <a:latin typeface="Arial" charset="0"/>
              <a:cs typeface="Arial" charset="0"/>
            </a:endParaRPr>
          </a:p>
          <a:p>
            <a:pPr eaLnBrk="0" hangingPunct="0"/>
            <a:endParaRPr lang="en-US" dirty="0">
              <a:solidFill>
                <a:srgbClr val="000000"/>
              </a:solidFill>
              <a:latin typeface="Arial" charset="0"/>
            </a:endParaRPr>
          </a:p>
          <a:p>
            <a:pPr eaLnBrk="0" hangingPunct="0"/>
            <a:endParaRPr lang="en-US" dirty="0">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ext Box 4"/>
          <p:cNvSpPr txBox="1">
            <a:spLocks noChangeArrowheads="1"/>
          </p:cNvSpPr>
          <p:nvPr/>
        </p:nvSpPr>
        <p:spPr bwMode="auto">
          <a:xfrm>
            <a:off x="415925" y="1793875"/>
            <a:ext cx="8404225" cy="3833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l" eaLnBrk="1" hangingPunct="1">
              <a:spcBef>
                <a:spcPct val="50000"/>
              </a:spcBef>
            </a:pPr>
            <a:r>
              <a:rPr lang="en-GB" sz="2200" b="0" dirty="0">
                <a:solidFill>
                  <a:srgbClr val="000000"/>
                </a:solidFill>
                <a:latin typeface="Arial" charset="0"/>
              </a:rPr>
              <a:t>What are indicators and why are they important?</a:t>
            </a:r>
          </a:p>
          <a:p>
            <a:pPr algn="l" eaLnBrk="1" hangingPunct="1">
              <a:spcBef>
                <a:spcPct val="15000"/>
              </a:spcBef>
            </a:pPr>
            <a:r>
              <a:rPr lang="en-GB" sz="2200" b="0" dirty="0">
                <a:solidFill>
                  <a:srgbClr val="000000"/>
                </a:solidFill>
                <a:latin typeface="Arial" charset="0"/>
              </a:rPr>
              <a:t>   - </a:t>
            </a:r>
            <a:r>
              <a:rPr lang="en-GB" sz="2200" dirty="0">
                <a:solidFill>
                  <a:srgbClr val="000000"/>
                </a:solidFill>
                <a:latin typeface="Arial" charset="0"/>
              </a:rPr>
              <a:t>succinct</a:t>
            </a:r>
            <a:r>
              <a:rPr lang="en-GB" sz="2200" b="0" dirty="0">
                <a:solidFill>
                  <a:srgbClr val="000000"/>
                </a:solidFill>
                <a:latin typeface="Arial" charset="0"/>
              </a:rPr>
              <a:t> measures that </a:t>
            </a:r>
            <a:r>
              <a:rPr lang="en-GB" sz="2200" dirty="0">
                <a:solidFill>
                  <a:srgbClr val="000000"/>
                </a:solidFill>
                <a:latin typeface="Arial" charset="0"/>
              </a:rPr>
              <a:t>describe</a:t>
            </a:r>
            <a:r>
              <a:rPr lang="en-GB" sz="2200" b="0" dirty="0">
                <a:solidFill>
                  <a:srgbClr val="000000"/>
                </a:solidFill>
                <a:latin typeface="Arial" charset="0"/>
              </a:rPr>
              <a:t> as much about a system in      	as few points as possible</a:t>
            </a:r>
          </a:p>
          <a:p>
            <a:pPr algn="l" eaLnBrk="1" hangingPunct="1">
              <a:spcBef>
                <a:spcPct val="15000"/>
              </a:spcBef>
            </a:pPr>
            <a:r>
              <a:rPr lang="en-GB" sz="2200" b="0" dirty="0">
                <a:solidFill>
                  <a:srgbClr val="000000"/>
                </a:solidFill>
                <a:latin typeface="Arial" charset="0"/>
              </a:rPr>
              <a:t>   - help </a:t>
            </a:r>
            <a:r>
              <a:rPr lang="en-GB" sz="2200" dirty="0">
                <a:solidFill>
                  <a:srgbClr val="000000"/>
                </a:solidFill>
                <a:latin typeface="Arial" charset="0"/>
              </a:rPr>
              <a:t>understand</a:t>
            </a:r>
            <a:r>
              <a:rPr lang="en-GB" sz="2200" b="0" dirty="0">
                <a:solidFill>
                  <a:srgbClr val="000000"/>
                </a:solidFill>
                <a:latin typeface="Arial" charset="0"/>
              </a:rPr>
              <a:t> a system, </a:t>
            </a:r>
            <a:r>
              <a:rPr lang="en-GB" sz="2200" dirty="0">
                <a:solidFill>
                  <a:srgbClr val="000000"/>
                </a:solidFill>
                <a:latin typeface="Arial" charset="0"/>
              </a:rPr>
              <a:t>compare</a:t>
            </a:r>
            <a:r>
              <a:rPr lang="en-GB" sz="2200" b="0" dirty="0">
                <a:solidFill>
                  <a:srgbClr val="000000"/>
                </a:solidFill>
                <a:latin typeface="Arial" charset="0"/>
              </a:rPr>
              <a:t> it and </a:t>
            </a:r>
            <a:r>
              <a:rPr lang="en-GB" sz="2200" dirty="0">
                <a:solidFill>
                  <a:srgbClr val="000000"/>
                </a:solidFill>
                <a:latin typeface="Arial" charset="0"/>
              </a:rPr>
              <a:t>improve</a:t>
            </a:r>
            <a:r>
              <a:rPr lang="en-GB" sz="2200" b="0" dirty="0">
                <a:solidFill>
                  <a:srgbClr val="000000"/>
                </a:solidFill>
                <a:latin typeface="Arial" charset="0"/>
              </a:rPr>
              <a:t> it</a:t>
            </a:r>
          </a:p>
          <a:p>
            <a:pPr algn="l" eaLnBrk="1" hangingPunct="1">
              <a:spcBef>
                <a:spcPct val="15000"/>
              </a:spcBef>
            </a:pPr>
            <a:endParaRPr lang="en-GB" sz="2200" b="0" dirty="0">
              <a:solidFill>
                <a:srgbClr val="000000"/>
              </a:solidFill>
              <a:latin typeface="Arial" charset="0"/>
            </a:endParaRPr>
          </a:p>
          <a:p>
            <a:pPr algn="l" eaLnBrk="1" hangingPunct="1">
              <a:spcBef>
                <a:spcPct val="15000"/>
              </a:spcBef>
            </a:pPr>
            <a:r>
              <a:rPr lang="en-GB" sz="2200" b="0" dirty="0">
                <a:solidFill>
                  <a:srgbClr val="000000"/>
                </a:solidFill>
                <a:latin typeface="Arial" charset="0"/>
              </a:rPr>
              <a:t>Three key roles of </a:t>
            </a:r>
            <a:r>
              <a:rPr lang="en-GB" sz="2200" b="0" dirty="0" smtClean="0">
                <a:solidFill>
                  <a:srgbClr val="000000"/>
                </a:solidFill>
                <a:latin typeface="Arial" charset="0"/>
              </a:rPr>
              <a:t>measurement:</a:t>
            </a:r>
            <a:endParaRPr lang="en-GB" sz="2200" b="0" dirty="0">
              <a:solidFill>
                <a:srgbClr val="000000"/>
              </a:solidFill>
              <a:latin typeface="Arial" charset="0"/>
            </a:endParaRPr>
          </a:p>
          <a:p>
            <a:pPr algn="l" eaLnBrk="1" hangingPunct="1">
              <a:spcBef>
                <a:spcPct val="15000"/>
              </a:spcBef>
            </a:pPr>
            <a:r>
              <a:rPr lang="en-GB" sz="2200" b="0" dirty="0">
                <a:solidFill>
                  <a:srgbClr val="000000"/>
                </a:solidFill>
                <a:latin typeface="Arial" charset="0"/>
              </a:rPr>
              <a:t>   - </a:t>
            </a:r>
            <a:r>
              <a:rPr lang="en-GB" sz="2200" dirty="0">
                <a:solidFill>
                  <a:srgbClr val="000000"/>
                </a:solidFill>
                <a:latin typeface="Arial" charset="0"/>
              </a:rPr>
              <a:t>understanding</a:t>
            </a:r>
            <a:r>
              <a:rPr lang="en-GB" sz="2200" b="0" dirty="0">
                <a:solidFill>
                  <a:srgbClr val="000000"/>
                </a:solidFill>
                <a:latin typeface="Arial" charset="0"/>
              </a:rPr>
              <a:t> – how does a system work</a:t>
            </a:r>
          </a:p>
          <a:p>
            <a:pPr algn="l" eaLnBrk="1" hangingPunct="1">
              <a:spcBef>
                <a:spcPct val="15000"/>
              </a:spcBef>
            </a:pPr>
            <a:r>
              <a:rPr lang="en-GB" sz="2200" b="0" dirty="0">
                <a:solidFill>
                  <a:srgbClr val="000000"/>
                </a:solidFill>
                <a:latin typeface="Arial" charset="0"/>
              </a:rPr>
              <a:t>   - </a:t>
            </a:r>
            <a:r>
              <a:rPr lang="en-GB" sz="2200" dirty="0">
                <a:solidFill>
                  <a:srgbClr val="000000"/>
                </a:solidFill>
                <a:latin typeface="Arial" charset="0"/>
              </a:rPr>
              <a:t>performance</a:t>
            </a:r>
            <a:r>
              <a:rPr lang="en-GB" sz="2200" b="0" dirty="0">
                <a:solidFill>
                  <a:srgbClr val="000000"/>
                </a:solidFill>
                <a:latin typeface="Arial" charset="0"/>
              </a:rPr>
              <a:t> – how is a system performing to standard</a:t>
            </a:r>
          </a:p>
          <a:p>
            <a:pPr algn="l" eaLnBrk="1" hangingPunct="1">
              <a:spcBef>
                <a:spcPct val="15000"/>
              </a:spcBef>
            </a:pPr>
            <a:r>
              <a:rPr lang="en-GB" sz="2200" b="0" dirty="0">
                <a:solidFill>
                  <a:srgbClr val="000000"/>
                </a:solidFill>
                <a:latin typeface="Arial" charset="0"/>
              </a:rPr>
              <a:t>   - </a:t>
            </a:r>
            <a:r>
              <a:rPr lang="en-GB" sz="2200" dirty="0">
                <a:solidFill>
                  <a:srgbClr val="000000"/>
                </a:solidFill>
                <a:latin typeface="Arial" charset="0"/>
              </a:rPr>
              <a:t>accountability</a:t>
            </a:r>
            <a:r>
              <a:rPr lang="en-GB" sz="2200" b="0" dirty="0">
                <a:solidFill>
                  <a:srgbClr val="000000"/>
                </a:solidFill>
                <a:latin typeface="Arial" charset="0"/>
              </a:rPr>
              <a:t> – how are we answerable to external 	stakeholders</a:t>
            </a:r>
          </a:p>
        </p:txBody>
      </p:sp>
      <p:sp>
        <p:nvSpPr>
          <p:cNvPr id="139267" name="Rectangle 3"/>
          <p:cNvSpPr>
            <a:spLocks noChangeArrowheads="1"/>
          </p:cNvSpPr>
          <p:nvPr/>
        </p:nvSpPr>
        <p:spPr bwMode="auto">
          <a:xfrm>
            <a:off x="415925" y="1054286"/>
            <a:ext cx="6264275"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009999"/>
              </a:buClr>
              <a:buFont typeface="Wingdings" charset="0"/>
              <a:buNone/>
            </a:pPr>
            <a:r>
              <a:rPr lang="en-GB" sz="2800" b="1" dirty="0">
                <a:solidFill>
                  <a:srgbClr val="1F497D"/>
                </a:solidFill>
                <a:latin typeface="Arial" charset="0"/>
              </a:rPr>
              <a:t>Indicators </a:t>
            </a:r>
            <a:r>
              <a:rPr lang="en-GB" sz="2800" b="1" dirty="0" smtClean="0">
                <a:solidFill>
                  <a:srgbClr val="1F497D"/>
                </a:solidFill>
                <a:latin typeface="Arial" charset="0"/>
              </a:rPr>
              <a:t>and measurement </a:t>
            </a:r>
            <a:endParaRPr lang="en-GB" sz="2800" b="1" dirty="0">
              <a:solidFill>
                <a:srgbClr val="1F497D"/>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60176" y="968095"/>
            <a:ext cx="8634412" cy="4926012"/>
          </a:xfrm>
          <a:prstGeom prst="rect">
            <a:avLst/>
          </a:prstGeom>
          <a:noFill/>
          <a:ln>
            <a:noFill/>
          </a:ln>
          <a:effectLst>
            <a:outerShdw blurRad="50800" dist="50800" dir="5400000" algn="ctr" rotWithShape="0">
              <a:srgbClr val="FFFFFF">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Bradley Hand ITC" charset="0"/>
                <a:ea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l">
              <a:lnSpc>
                <a:spcPct val="90000"/>
              </a:lnSpc>
              <a:spcBef>
                <a:spcPct val="20000"/>
              </a:spcBef>
              <a:defRPr/>
            </a:pPr>
            <a:r>
              <a:rPr lang="en-GB" dirty="0" smtClean="0">
                <a:solidFill>
                  <a:srgbClr val="BC34BB"/>
                </a:solidFill>
                <a:latin typeface="Arial" charset="0"/>
                <a:cs typeface="Arial" charset="0"/>
              </a:rPr>
              <a:t>Outcome measures</a:t>
            </a:r>
          </a:p>
          <a:p>
            <a:pPr lvl="1" algn="l">
              <a:lnSpc>
                <a:spcPct val="90000"/>
              </a:lnSpc>
              <a:spcBef>
                <a:spcPct val="20000"/>
              </a:spcBef>
              <a:buFontTx/>
              <a:buChar char="–"/>
              <a:defRPr/>
            </a:pPr>
            <a:r>
              <a:rPr lang="en-GB" sz="1800" b="0" dirty="0" smtClean="0">
                <a:solidFill>
                  <a:srgbClr val="000000"/>
                </a:solidFill>
                <a:latin typeface="Arial" charset="0"/>
                <a:cs typeface="Arial" charset="0"/>
              </a:rPr>
              <a:t>Impact on the patient and show the end result of your improvement work</a:t>
            </a:r>
          </a:p>
          <a:p>
            <a:pPr lvl="1" algn="l">
              <a:lnSpc>
                <a:spcPct val="90000"/>
              </a:lnSpc>
              <a:spcBef>
                <a:spcPct val="20000"/>
              </a:spcBef>
              <a:buFontTx/>
              <a:buChar char="–"/>
              <a:defRPr/>
            </a:pPr>
            <a:r>
              <a:rPr lang="en-GB" sz="1800" b="0" dirty="0" smtClean="0">
                <a:solidFill>
                  <a:srgbClr val="000000"/>
                </a:solidFill>
                <a:latin typeface="Arial" charset="0"/>
                <a:cs typeface="Arial" charset="0"/>
              </a:rPr>
              <a:t>Example: the MRSA rate or the number of falls</a:t>
            </a:r>
            <a:endParaRPr lang="en-GB" sz="1800" dirty="0" smtClean="0">
              <a:solidFill>
                <a:srgbClr val="000000"/>
              </a:solidFill>
              <a:latin typeface="Arial" charset="0"/>
              <a:cs typeface="Arial" charset="0"/>
            </a:endParaRPr>
          </a:p>
          <a:p>
            <a:pPr algn="l">
              <a:lnSpc>
                <a:spcPct val="90000"/>
              </a:lnSpc>
              <a:spcBef>
                <a:spcPct val="20000"/>
              </a:spcBef>
              <a:defRPr/>
            </a:pPr>
            <a:r>
              <a:rPr lang="en-GB" dirty="0" smtClean="0">
                <a:solidFill>
                  <a:srgbClr val="00B1AC"/>
                </a:solidFill>
                <a:latin typeface="Arial" charset="0"/>
                <a:cs typeface="Arial" charset="0"/>
              </a:rPr>
              <a:t>Process measures</a:t>
            </a:r>
          </a:p>
          <a:p>
            <a:pPr lvl="1" algn="l">
              <a:lnSpc>
                <a:spcPct val="90000"/>
              </a:lnSpc>
              <a:spcBef>
                <a:spcPct val="20000"/>
              </a:spcBef>
              <a:buFontTx/>
              <a:buChar char="–"/>
              <a:defRPr/>
            </a:pPr>
            <a:r>
              <a:rPr lang="en-GB" sz="1800" b="0" dirty="0" smtClean="0">
                <a:solidFill>
                  <a:srgbClr val="000000"/>
                </a:solidFill>
                <a:latin typeface="Arial" charset="0"/>
                <a:cs typeface="Arial" charset="0"/>
              </a:rPr>
              <a:t>Reflect the way your systems and processes work to deliver the outcome you want</a:t>
            </a:r>
          </a:p>
          <a:p>
            <a:pPr lvl="1" algn="l">
              <a:lnSpc>
                <a:spcPct val="90000"/>
              </a:lnSpc>
              <a:spcBef>
                <a:spcPct val="20000"/>
              </a:spcBef>
              <a:buFontTx/>
              <a:buChar char="–"/>
              <a:defRPr/>
            </a:pPr>
            <a:r>
              <a:rPr lang="en-GB" sz="1800" b="0" dirty="0" smtClean="0">
                <a:solidFill>
                  <a:srgbClr val="000000"/>
                </a:solidFill>
                <a:latin typeface="Arial" charset="0"/>
                <a:cs typeface="Arial" charset="0"/>
              </a:rPr>
              <a:t>Example: % compliance with hand hygiene</a:t>
            </a:r>
          </a:p>
          <a:p>
            <a:pPr algn="l">
              <a:lnSpc>
                <a:spcPct val="90000"/>
              </a:lnSpc>
              <a:spcBef>
                <a:spcPct val="20000"/>
              </a:spcBef>
              <a:defRPr/>
            </a:pPr>
            <a:r>
              <a:rPr lang="en-GB" dirty="0" smtClean="0">
                <a:solidFill>
                  <a:srgbClr val="EF8200"/>
                </a:solidFill>
                <a:latin typeface="Arial" charset="0"/>
                <a:cs typeface="Arial" charset="0"/>
              </a:rPr>
              <a:t>Balancing measures</a:t>
            </a:r>
          </a:p>
          <a:p>
            <a:pPr lvl="1" algn="l">
              <a:lnSpc>
                <a:spcPct val="90000"/>
              </a:lnSpc>
              <a:spcBef>
                <a:spcPct val="20000"/>
              </a:spcBef>
              <a:buFontTx/>
              <a:buChar char="–"/>
              <a:defRPr/>
            </a:pPr>
            <a:r>
              <a:rPr lang="en-GB" sz="1800" b="0" dirty="0" smtClean="0">
                <a:solidFill>
                  <a:srgbClr val="000000"/>
                </a:solidFill>
                <a:latin typeface="Arial" charset="0"/>
                <a:cs typeface="Arial" charset="0"/>
              </a:rPr>
              <a:t>Reflect what may be happening elsewhere in the system as a result of the change. This impact may be positive or negative.</a:t>
            </a:r>
          </a:p>
          <a:p>
            <a:pPr lvl="1" algn="l">
              <a:lnSpc>
                <a:spcPct val="90000"/>
              </a:lnSpc>
              <a:spcBef>
                <a:spcPct val="20000"/>
              </a:spcBef>
              <a:buFontTx/>
              <a:buChar char="–"/>
              <a:defRPr/>
            </a:pPr>
            <a:r>
              <a:rPr lang="en-GB" sz="1800" b="0" dirty="0" smtClean="0">
                <a:solidFill>
                  <a:srgbClr val="000000"/>
                </a:solidFill>
                <a:latin typeface="Arial" charset="0"/>
                <a:cs typeface="Arial" charset="0"/>
              </a:rPr>
              <a:t>Example: if you have implemented changes to reduce your post-operative length of stay, you also want to know what is happening to your post operative readmission rate.  If this has increased then you might want to question whether, on balance, you are right to continue with the changes or not.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616325" y="1454150"/>
            <a:ext cx="5132388" cy="41021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Char char="•"/>
              <a:defRPr/>
            </a:pPr>
            <a:r>
              <a:rPr lang="en-GB" sz="2400" b="0" kern="0" dirty="0" smtClean="0">
                <a:cs typeface="Arial" panose="020B0604020202020204" pitchFamily="34" charset="0"/>
              </a:rPr>
              <a:t>Do we mean the number of complaints received?</a:t>
            </a:r>
          </a:p>
          <a:p>
            <a:pPr>
              <a:defRPr/>
            </a:pPr>
            <a:endParaRPr lang="en-GB" sz="2400" b="0" kern="0" dirty="0" smtClean="0">
              <a:cs typeface="Arial" panose="020B0604020202020204" pitchFamily="34" charset="0"/>
            </a:endParaRPr>
          </a:p>
          <a:p>
            <a:pPr>
              <a:defRPr/>
            </a:pPr>
            <a:endParaRPr lang="en-GB" sz="2400" b="0" kern="0" dirty="0" smtClean="0">
              <a:cs typeface="Arial" panose="020B0604020202020204" pitchFamily="34" charset="0"/>
            </a:endParaRPr>
          </a:p>
          <a:p>
            <a:pPr>
              <a:buFont typeface="Arial" panose="020B0604020202020204" pitchFamily="34" charset="0"/>
              <a:buChar char="•"/>
              <a:defRPr/>
            </a:pPr>
            <a:r>
              <a:rPr lang="en-GB" sz="2400" b="0" kern="0" dirty="0" smtClean="0">
                <a:cs typeface="Arial" panose="020B0604020202020204" pitchFamily="34" charset="0"/>
              </a:rPr>
              <a:t>Or, the percentage of patients that complain?</a:t>
            </a:r>
          </a:p>
          <a:p>
            <a:pPr>
              <a:defRPr/>
            </a:pPr>
            <a:endParaRPr lang="en-GB" sz="2400" b="0" kern="0" dirty="0" smtClean="0">
              <a:cs typeface="Arial" panose="020B0604020202020204" pitchFamily="34" charset="0"/>
            </a:endParaRPr>
          </a:p>
          <a:p>
            <a:pPr>
              <a:defRPr/>
            </a:pPr>
            <a:endParaRPr lang="en-GB" sz="2400" b="0" kern="0" dirty="0" smtClean="0">
              <a:cs typeface="Arial" panose="020B0604020202020204" pitchFamily="34" charset="0"/>
            </a:endParaRPr>
          </a:p>
          <a:p>
            <a:pPr>
              <a:buFont typeface="Arial" panose="020B0604020202020204" pitchFamily="34" charset="0"/>
              <a:buChar char="•"/>
              <a:defRPr/>
            </a:pPr>
            <a:r>
              <a:rPr lang="en-GB" sz="2400" b="0" kern="0" dirty="0" smtClean="0">
                <a:cs typeface="Arial" panose="020B0604020202020204" pitchFamily="34" charset="0"/>
              </a:rPr>
              <a:t>Or, the number of complaints per patient?</a:t>
            </a:r>
            <a:endParaRPr lang="en-GB" sz="2400" b="0" kern="0" dirty="0">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1454150"/>
            <a:ext cx="2749550" cy="14319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75" y="2952657"/>
            <a:ext cx="2749550" cy="13827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4401951"/>
            <a:ext cx="2749550" cy="13922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3367" name="Rectangle 3"/>
          <p:cNvSpPr>
            <a:spLocks noChangeArrowheads="1"/>
          </p:cNvSpPr>
          <p:nvPr/>
        </p:nvSpPr>
        <p:spPr bwMode="auto">
          <a:xfrm>
            <a:off x="484188" y="752943"/>
            <a:ext cx="6264275"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009999"/>
              </a:buClr>
              <a:buFont typeface="Wingdings" charset="0"/>
              <a:buNone/>
            </a:pPr>
            <a:r>
              <a:rPr lang="en-GB" sz="2800" b="1" dirty="0">
                <a:solidFill>
                  <a:srgbClr val="1F497D"/>
                </a:solidFill>
                <a:latin typeface="Arial" charset="0"/>
              </a:rPr>
              <a:t>Defining your measures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4" grpId="2"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5919" y="1419177"/>
            <a:ext cx="8229600" cy="4525963"/>
          </a:xfrm>
        </p:spPr>
        <p:txBody>
          <a:bodyPr>
            <a:normAutofit/>
          </a:bodyPr>
          <a:lstStyle/>
          <a:p>
            <a:pPr marL="0" indent="0">
              <a:buNone/>
            </a:pPr>
            <a:r>
              <a:rPr lang="en-GB" dirty="0" smtClean="0"/>
              <a:t>Think of a project you would like to do</a:t>
            </a:r>
          </a:p>
          <a:p>
            <a:endParaRPr lang="en-GB" dirty="0" smtClean="0"/>
          </a:p>
          <a:p>
            <a:endParaRPr lang="en-GB" dirty="0"/>
          </a:p>
          <a:p>
            <a:endParaRPr lang="en-GB" dirty="0" smtClean="0"/>
          </a:p>
        </p:txBody>
      </p:sp>
    </p:spTree>
    <p:extLst>
      <p:ext uri="{BB962C8B-B14F-4D97-AF65-F5344CB8AC3E}">
        <p14:creationId xmlns:p14="http://schemas.microsoft.com/office/powerpoint/2010/main" val="3031802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extBox 1"/>
          <p:cNvSpPr txBox="1">
            <a:spLocks noChangeArrowheads="1"/>
          </p:cNvSpPr>
          <p:nvPr/>
        </p:nvSpPr>
        <p:spPr bwMode="auto">
          <a:xfrm>
            <a:off x="423676" y="1250016"/>
            <a:ext cx="8274050" cy="4216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l" eaLnBrk="1" hangingPunct="1"/>
            <a:r>
              <a:rPr lang="en-GB" sz="2800" dirty="0">
                <a:solidFill>
                  <a:srgbClr val="1F497D"/>
                </a:solidFill>
                <a:latin typeface="Arial" charset="0"/>
              </a:rPr>
              <a:t>Variation</a:t>
            </a:r>
          </a:p>
          <a:p>
            <a:pPr algn="l" eaLnBrk="1" hangingPunct="1"/>
            <a:endParaRPr lang="en-GB" dirty="0">
              <a:solidFill>
                <a:srgbClr val="000000"/>
              </a:solidFill>
              <a:latin typeface="Arial" charset="0"/>
            </a:endParaRPr>
          </a:p>
          <a:p>
            <a:pPr algn="l" eaLnBrk="1" hangingPunct="1"/>
            <a:r>
              <a:rPr lang="en-GB" dirty="0">
                <a:solidFill>
                  <a:srgbClr val="000000"/>
                </a:solidFill>
                <a:latin typeface="Arial" charset="0"/>
              </a:rPr>
              <a:t>Common c</a:t>
            </a:r>
            <a:r>
              <a:rPr lang="en-GB" dirty="0" smtClean="0">
                <a:solidFill>
                  <a:srgbClr val="000000"/>
                </a:solidFill>
                <a:latin typeface="Arial" charset="0"/>
              </a:rPr>
              <a:t>ause variation</a:t>
            </a:r>
            <a:r>
              <a:rPr lang="en-GB" b="0" dirty="0" smtClean="0">
                <a:solidFill>
                  <a:srgbClr val="000000"/>
                </a:solidFill>
                <a:latin typeface="Arial" charset="0"/>
              </a:rPr>
              <a:t> </a:t>
            </a:r>
            <a:r>
              <a:rPr lang="en-GB" b="0" dirty="0">
                <a:solidFill>
                  <a:srgbClr val="000000"/>
                </a:solidFill>
                <a:latin typeface="Arial" charset="0"/>
              </a:rPr>
              <a:t>– the normal, everyday, </a:t>
            </a:r>
            <a:r>
              <a:rPr lang="en-GB" b="0" i="1" dirty="0">
                <a:solidFill>
                  <a:srgbClr val="000000"/>
                </a:solidFill>
                <a:latin typeface="Arial" charset="0"/>
              </a:rPr>
              <a:t>inevitable </a:t>
            </a:r>
            <a:r>
              <a:rPr lang="en-GB" b="0" dirty="0">
                <a:solidFill>
                  <a:srgbClr val="000000"/>
                </a:solidFill>
                <a:latin typeface="Arial" charset="0"/>
              </a:rPr>
              <a:t>(and usually unimportant</a:t>
            </a:r>
            <a:r>
              <a:rPr lang="en-GB" b="0" dirty="0" smtClean="0">
                <a:solidFill>
                  <a:srgbClr val="000000"/>
                </a:solidFill>
                <a:latin typeface="Arial" charset="0"/>
              </a:rPr>
              <a:t>) </a:t>
            </a:r>
            <a:r>
              <a:rPr lang="en-GB" b="0" dirty="0">
                <a:solidFill>
                  <a:srgbClr val="000000"/>
                </a:solidFill>
                <a:latin typeface="Arial" charset="0"/>
              </a:rPr>
              <a:t>variation which is intrinsic and natural to any system - random</a:t>
            </a:r>
          </a:p>
          <a:p>
            <a:pPr algn="l" eaLnBrk="1" hangingPunct="1"/>
            <a:endParaRPr lang="en-GB" b="0" dirty="0">
              <a:solidFill>
                <a:srgbClr val="000000"/>
              </a:solidFill>
              <a:latin typeface="Arial" charset="0"/>
            </a:endParaRPr>
          </a:p>
          <a:p>
            <a:pPr algn="l" eaLnBrk="1" hangingPunct="1"/>
            <a:r>
              <a:rPr lang="en-GB" dirty="0">
                <a:solidFill>
                  <a:srgbClr val="000000"/>
                </a:solidFill>
                <a:latin typeface="Arial" charset="0"/>
              </a:rPr>
              <a:t>Special </a:t>
            </a:r>
            <a:r>
              <a:rPr lang="en-GB" dirty="0" smtClean="0">
                <a:solidFill>
                  <a:srgbClr val="000000"/>
                </a:solidFill>
                <a:latin typeface="Arial" charset="0"/>
              </a:rPr>
              <a:t>cause variation</a:t>
            </a:r>
            <a:r>
              <a:rPr lang="en-GB" b="0" dirty="0" smtClean="0">
                <a:solidFill>
                  <a:srgbClr val="000000"/>
                </a:solidFill>
                <a:latin typeface="Arial" charset="0"/>
              </a:rPr>
              <a:t> </a:t>
            </a:r>
            <a:r>
              <a:rPr lang="en-GB" b="0" dirty="0">
                <a:solidFill>
                  <a:srgbClr val="000000"/>
                </a:solidFill>
                <a:latin typeface="Arial" charset="0"/>
              </a:rPr>
              <a:t>- the more important variation which is indicative of something special happening and which calls for a fuller understanding and often action - assignable</a:t>
            </a:r>
          </a:p>
          <a:p>
            <a:pPr algn="l" eaLnBrk="1" hangingPunct="1"/>
            <a:endParaRPr lang="en-GB" b="0" dirty="0">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863600"/>
            <a:ext cx="6540500" cy="5130800"/>
          </a:xfrm>
          <a:prstGeom prst="rect">
            <a:avLst/>
          </a:prstGeom>
        </p:spPr>
      </p:pic>
    </p:spTree>
    <p:extLst>
      <p:ext uri="{BB962C8B-B14F-4D97-AF65-F5344CB8AC3E}">
        <p14:creationId xmlns:p14="http://schemas.microsoft.com/office/powerpoint/2010/main" val="4264867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4634"/>
          </a:xfrm>
        </p:spPr>
        <p:txBody>
          <a:bodyPr>
            <a:normAutofit/>
          </a:bodyPr>
          <a:lstStyle/>
          <a:p>
            <a:r>
              <a:rPr lang="en-US" sz="3200" smtClean="0"/>
              <a:t>Run charts</a:t>
            </a:r>
            <a:endParaRPr lang="en-US" sz="3200" dirty="0"/>
          </a:p>
        </p:txBody>
      </p:sp>
      <p:pic>
        <p:nvPicPr>
          <p:cNvPr id="1028" name="Picture 4" descr="mage result for example of a run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699" y="2321457"/>
            <a:ext cx="6288374" cy="37904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9528" y="1004341"/>
            <a:ext cx="7967272" cy="1200329"/>
          </a:xfrm>
          <a:prstGeom prst="rect">
            <a:avLst/>
          </a:prstGeom>
          <a:noFill/>
        </p:spPr>
        <p:txBody>
          <a:bodyPr wrap="square" rtlCol="0">
            <a:spAutoFit/>
          </a:bodyPr>
          <a:lstStyle/>
          <a:p>
            <a:pPr marL="342900" indent="-342900">
              <a:buFont typeface="Arial" charset="0"/>
              <a:buChar char="•"/>
            </a:pPr>
            <a:r>
              <a:rPr lang="en-US" sz="2400" dirty="0" smtClean="0"/>
              <a:t>Run charts do not have any statistics applied to them</a:t>
            </a:r>
          </a:p>
          <a:p>
            <a:pPr marL="342900" indent="-342900">
              <a:buFont typeface="Arial" charset="0"/>
              <a:buChar char="•"/>
            </a:pPr>
            <a:r>
              <a:rPr lang="en-US" sz="2400" dirty="0" smtClean="0"/>
              <a:t>This is a run chart of AKI risk assessments completed on MAU at RDH</a:t>
            </a:r>
            <a:endParaRPr lang="en-US" sz="2400" dirty="0"/>
          </a:p>
        </p:txBody>
      </p:sp>
    </p:spTree>
    <p:extLst>
      <p:ext uri="{BB962C8B-B14F-4D97-AF65-F5344CB8AC3E}">
        <p14:creationId xmlns:p14="http://schemas.microsoft.com/office/powerpoint/2010/main" val="729805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 xmlns:xdr="http://schemas.openxmlformats.org/drawingml/2006/spreadsheetDrawing" xmlns:a16="http://schemas.microsoft.com/office/drawing/2014/main" xmlns:lc="http://schemas.openxmlformats.org/drawingml/2006/lockedCanvas" id="{00000000-0008-0000-0000-0000040C0000}"/>
              </a:ext>
            </a:extLst>
          </p:cNvPr>
          <p:cNvGraphicFramePr>
            <a:graphicFrameLocks/>
          </p:cNvGraphicFramePr>
          <p:nvPr>
            <p:extLst>
              <p:ext uri="{D42A27DB-BD31-4B8C-83A1-F6EECF244321}">
                <p14:modId xmlns:p14="http://schemas.microsoft.com/office/powerpoint/2010/main" val="370310307"/>
              </p:ext>
            </p:extLst>
          </p:nvPr>
        </p:nvGraphicFramePr>
        <p:xfrm>
          <a:off x="104932" y="2038662"/>
          <a:ext cx="9039068" cy="432474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457200" y="274638"/>
            <a:ext cx="8229600" cy="834634"/>
          </a:xfrm>
          <a:prstGeom prst="rect">
            <a:avLst/>
          </a:prstGeom>
        </p:spPr>
        <p:txBody>
          <a:bodyPr>
            <a:normAutofit/>
          </a:bodyPr>
          <a:lstStyle>
            <a:lvl1pPr algn="ctr" defTabSz="457200" rtl="0" eaLnBrk="1" latinLnBrk="0" hangingPunct="1">
              <a:spcBef>
                <a:spcPct val="0"/>
              </a:spcBef>
              <a:buNone/>
              <a:defRPr sz="4400" b="1" kern="1200">
                <a:solidFill>
                  <a:schemeClr val="tx2"/>
                </a:solidFill>
                <a:latin typeface="+mj-lt"/>
                <a:ea typeface="+mj-ea"/>
                <a:cs typeface="+mj-cs"/>
              </a:defRPr>
            </a:lvl1pPr>
          </a:lstStyle>
          <a:p>
            <a:r>
              <a:rPr lang="en-US" sz="3200" dirty="0" smtClean="0"/>
              <a:t>Statistical Process Control (SPC) charts</a:t>
            </a:r>
            <a:endParaRPr lang="en-US" sz="3200" dirty="0"/>
          </a:p>
        </p:txBody>
      </p:sp>
      <p:sp>
        <p:nvSpPr>
          <p:cNvPr id="5" name="TextBox 4"/>
          <p:cNvSpPr txBox="1"/>
          <p:nvPr/>
        </p:nvSpPr>
        <p:spPr>
          <a:xfrm>
            <a:off x="719528" y="1004341"/>
            <a:ext cx="7967272" cy="1446550"/>
          </a:xfrm>
          <a:prstGeom prst="rect">
            <a:avLst/>
          </a:prstGeom>
          <a:noFill/>
        </p:spPr>
        <p:txBody>
          <a:bodyPr wrap="square" rtlCol="0">
            <a:spAutoFit/>
          </a:bodyPr>
          <a:lstStyle/>
          <a:p>
            <a:pPr marL="342900" indent="-342900">
              <a:buFont typeface="Arial" charset="0"/>
              <a:buChar char="•"/>
            </a:pPr>
            <a:r>
              <a:rPr lang="en-US" sz="2200" dirty="0" smtClean="0"/>
              <a:t>SPC charts have statistics applied to them</a:t>
            </a:r>
          </a:p>
          <a:p>
            <a:pPr marL="342900" indent="-342900">
              <a:buFont typeface="Arial" charset="0"/>
              <a:buChar char="•"/>
            </a:pPr>
            <a:r>
              <a:rPr lang="en-US" sz="2200" dirty="0" smtClean="0"/>
              <a:t>Centre line (CL) = average</a:t>
            </a:r>
          </a:p>
          <a:p>
            <a:pPr marL="342900" indent="-342900">
              <a:buFont typeface="Arial" charset="0"/>
              <a:buChar char="•"/>
            </a:pPr>
            <a:r>
              <a:rPr lang="en-US" sz="2200" dirty="0" smtClean="0"/>
              <a:t>Upper and lower control limits = the limits of natural variation (mean + 3 standard deviations)</a:t>
            </a:r>
            <a:endParaRPr lang="en-US" sz="2200" dirty="0"/>
          </a:p>
        </p:txBody>
      </p:sp>
    </p:spTree>
    <p:extLst>
      <p:ext uri="{BB962C8B-B14F-4D97-AF65-F5344CB8AC3E}">
        <p14:creationId xmlns:p14="http://schemas.microsoft.com/office/powerpoint/2010/main" val="1077642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 xmlns:xdr="http://schemas.openxmlformats.org/drawingml/2006/spreadsheetDrawing" xmlns:a16="http://schemas.microsoft.com/office/drawing/2014/main" xmlns:lc="http://schemas.openxmlformats.org/drawingml/2006/lockedCanvas" id="{00000000-0008-0000-0000-0000040C0000}"/>
              </a:ext>
            </a:extLst>
          </p:cNvPr>
          <p:cNvGraphicFramePr>
            <a:graphicFrameLocks/>
          </p:cNvGraphicFramePr>
          <p:nvPr>
            <p:extLst>
              <p:ext uri="{D42A27DB-BD31-4B8C-83A1-F6EECF244321}">
                <p14:modId xmlns:p14="http://schemas.microsoft.com/office/powerpoint/2010/main" val="370310307"/>
              </p:ext>
            </p:extLst>
          </p:nvPr>
        </p:nvGraphicFramePr>
        <p:xfrm>
          <a:off x="104932" y="2038662"/>
          <a:ext cx="9039068" cy="432474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457200" y="274638"/>
            <a:ext cx="8229600" cy="834634"/>
          </a:xfrm>
          <a:prstGeom prst="rect">
            <a:avLst/>
          </a:prstGeom>
        </p:spPr>
        <p:txBody>
          <a:bodyPr>
            <a:normAutofit/>
          </a:bodyPr>
          <a:lstStyle>
            <a:lvl1pPr algn="ctr" defTabSz="457200" rtl="0" eaLnBrk="1" latinLnBrk="0" hangingPunct="1">
              <a:spcBef>
                <a:spcPct val="0"/>
              </a:spcBef>
              <a:buNone/>
              <a:defRPr sz="4400" b="1" kern="1200">
                <a:solidFill>
                  <a:schemeClr val="tx2"/>
                </a:solidFill>
                <a:latin typeface="+mj-lt"/>
                <a:ea typeface="+mj-ea"/>
                <a:cs typeface="+mj-cs"/>
              </a:defRPr>
            </a:lvl1pPr>
          </a:lstStyle>
          <a:p>
            <a:r>
              <a:rPr lang="en-US" sz="3200" dirty="0" smtClean="0"/>
              <a:t>Statistical Process Control (SPC) charts</a:t>
            </a:r>
            <a:endParaRPr lang="en-US" sz="3200" dirty="0"/>
          </a:p>
        </p:txBody>
      </p:sp>
      <p:sp>
        <p:nvSpPr>
          <p:cNvPr id="5" name="TextBox 4"/>
          <p:cNvSpPr txBox="1"/>
          <p:nvPr/>
        </p:nvSpPr>
        <p:spPr>
          <a:xfrm>
            <a:off x="719528" y="1143079"/>
            <a:ext cx="7967272" cy="1107996"/>
          </a:xfrm>
          <a:prstGeom prst="rect">
            <a:avLst/>
          </a:prstGeom>
          <a:noFill/>
        </p:spPr>
        <p:txBody>
          <a:bodyPr wrap="square" rtlCol="0">
            <a:spAutoFit/>
          </a:bodyPr>
          <a:lstStyle/>
          <a:p>
            <a:pPr marL="342900" indent="-342900">
              <a:buFont typeface="Arial" charset="0"/>
              <a:buChar char="•"/>
            </a:pPr>
            <a:r>
              <a:rPr lang="en-US" sz="2200" dirty="0" smtClean="0"/>
              <a:t>20 data points are required before statistics can be applied</a:t>
            </a:r>
          </a:p>
          <a:p>
            <a:pPr marL="342900" indent="-342900">
              <a:buFont typeface="Arial" charset="0"/>
              <a:buChar char="•"/>
            </a:pPr>
            <a:r>
              <a:rPr lang="en-US" sz="2200" dirty="0" smtClean="0"/>
              <a:t>In a stable system, the CL runs through the centre of the results</a:t>
            </a:r>
          </a:p>
          <a:p>
            <a:pPr marL="342900" indent="-342900">
              <a:buFont typeface="Arial" charset="0"/>
              <a:buChar char="•"/>
            </a:pPr>
            <a:r>
              <a:rPr lang="en-US" sz="2200" dirty="0" smtClean="0"/>
              <a:t>Stable does not = good</a:t>
            </a:r>
          </a:p>
        </p:txBody>
      </p:sp>
      <p:sp>
        <p:nvSpPr>
          <p:cNvPr id="2" name="Oval 1"/>
          <p:cNvSpPr/>
          <p:nvPr/>
        </p:nvSpPr>
        <p:spPr>
          <a:xfrm>
            <a:off x="1019331" y="3357797"/>
            <a:ext cx="5651292" cy="2038662"/>
          </a:xfrm>
          <a:prstGeom prst="ellipse">
            <a:avLst/>
          </a:prstGeom>
          <a:noFill/>
          <a:ln w="22225">
            <a:solidFill>
              <a:srgbClr val="FF0000"/>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2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 xmlns:xdr="http://schemas.openxmlformats.org/drawingml/2006/spreadsheetDrawing" xmlns:a16="http://schemas.microsoft.com/office/drawing/2014/main" xmlns:lc="http://schemas.openxmlformats.org/drawingml/2006/lockedCanvas" id="{00000000-0008-0000-0000-0000040C0000}"/>
              </a:ext>
            </a:extLst>
          </p:cNvPr>
          <p:cNvGraphicFramePr>
            <a:graphicFrameLocks/>
          </p:cNvGraphicFramePr>
          <p:nvPr>
            <p:extLst>
              <p:ext uri="{D42A27DB-BD31-4B8C-83A1-F6EECF244321}">
                <p14:modId xmlns:p14="http://schemas.microsoft.com/office/powerpoint/2010/main" val="370310307"/>
              </p:ext>
            </p:extLst>
          </p:nvPr>
        </p:nvGraphicFramePr>
        <p:xfrm>
          <a:off x="104932" y="2038662"/>
          <a:ext cx="9039068" cy="432474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457200" y="274638"/>
            <a:ext cx="8229600" cy="834634"/>
          </a:xfrm>
          <a:prstGeom prst="rect">
            <a:avLst/>
          </a:prstGeom>
        </p:spPr>
        <p:txBody>
          <a:bodyPr>
            <a:normAutofit/>
          </a:bodyPr>
          <a:lstStyle>
            <a:lvl1pPr algn="ctr" defTabSz="457200" rtl="0" eaLnBrk="1" latinLnBrk="0" hangingPunct="1">
              <a:spcBef>
                <a:spcPct val="0"/>
              </a:spcBef>
              <a:buNone/>
              <a:defRPr sz="4400" b="1" kern="1200">
                <a:solidFill>
                  <a:schemeClr val="tx2"/>
                </a:solidFill>
                <a:latin typeface="+mj-lt"/>
                <a:ea typeface="+mj-ea"/>
                <a:cs typeface="+mj-cs"/>
              </a:defRPr>
            </a:lvl1pPr>
          </a:lstStyle>
          <a:p>
            <a:r>
              <a:rPr lang="en-US" sz="3200" dirty="0" smtClean="0"/>
              <a:t>Statistical Process Control (SPC) charts</a:t>
            </a:r>
            <a:endParaRPr lang="en-US" sz="3200" dirty="0"/>
          </a:p>
        </p:txBody>
      </p:sp>
      <p:sp>
        <p:nvSpPr>
          <p:cNvPr id="5" name="TextBox 4"/>
          <p:cNvSpPr txBox="1"/>
          <p:nvPr/>
        </p:nvSpPr>
        <p:spPr>
          <a:xfrm>
            <a:off x="719528" y="1143079"/>
            <a:ext cx="7967272" cy="1107996"/>
          </a:xfrm>
          <a:prstGeom prst="rect">
            <a:avLst/>
          </a:prstGeom>
          <a:noFill/>
        </p:spPr>
        <p:txBody>
          <a:bodyPr wrap="square" rtlCol="0">
            <a:spAutoFit/>
          </a:bodyPr>
          <a:lstStyle/>
          <a:p>
            <a:pPr marL="342900" indent="-342900">
              <a:buFont typeface="Arial" charset="0"/>
              <a:buChar char="•"/>
            </a:pPr>
            <a:r>
              <a:rPr lang="en-US" sz="2200" dirty="0" smtClean="0"/>
              <a:t>5-7 results in a row on one side of the CL</a:t>
            </a:r>
          </a:p>
          <a:p>
            <a:pPr marL="342900" indent="-342900">
              <a:buFont typeface="Arial" charset="0"/>
              <a:buChar char="•"/>
            </a:pPr>
            <a:r>
              <a:rPr lang="en-US" sz="2200" dirty="0"/>
              <a:t>o</a:t>
            </a:r>
            <a:r>
              <a:rPr lang="en-US" sz="2200" dirty="0" smtClean="0"/>
              <a:t>r going in the same direction</a:t>
            </a:r>
          </a:p>
          <a:p>
            <a:pPr marL="342900" indent="-342900">
              <a:buFont typeface="Arial" charset="0"/>
              <a:buChar char="•"/>
            </a:pPr>
            <a:r>
              <a:rPr lang="en-US" sz="2200" dirty="0" smtClean="0"/>
              <a:t>= a trend</a:t>
            </a:r>
          </a:p>
        </p:txBody>
      </p:sp>
      <p:sp>
        <p:nvSpPr>
          <p:cNvPr id="2" name="Oval 1"/>
          <p:cNvSpPr/>
          <p:nvPr/>
        </p:nvSpPr>
        <p:spPr>
          <a:xfrm rot="19265867">
            <a:off x="5935588" y="2766946"/>
            <a:ext cx="2439242" cy="1737108"/>
          </a:xfrm>
          <a:prstGeom prst="ellipse">
            <a:avLst/>
          </a:prstGeom>
          <a:noFill/>
          <a:ln w="22225">
            <a:solidFill>
              <a:srgbClr val="FF0000"/>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654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834634"/>
          </a:xfrm>
          <a:prstGeom prst="rect">
            <a:avLst/>
          </a:prstGeom>
        </p:spPr>
        <p:txBody>
          <a:bodyPr>
            <a:normAutofit/>
          </a:bodyPr>
          <a:lstStyle>
            <a:lvl1pPr algn="ctr" defTabSz="457200" rtl="0" eaLnBrk="1" latinLnBrk="0" hangingPunct="1">
              <a:spcBef>
                <a:spcPct val="0"/>
              </a:spcBef>
              <a:buNone/>
              <a:defRPr sz="4400" b="1" kern="1200">
                <a:solidFill>
                  <a:schemeClr val="tx2"/>
                </a:solidFill>
                <a:latin typeface="+mj-lt"/>
                <a:ea typeface="+mj-ea"/>
                <a:cs typeface="+mj-cs"/>
              </a:defRPr>
            </a:lvl1pPr>
          </a:lstStyle>
          <a:p>
            <a:r>
              <a:rPr lang="en-US" sz="3200" dirty="0" smtClean="0"/>
              <a:t>Statistical Process Control (SPC) charts</a:t>
            </a:r>
            <a:endParaRPr lang="en-US" sz="3200" dirty="0"/>
          </a:p>
        </p:txBody>
      </p:sp>
      <p:sp>
        <p:nvSpPr>
          <p:cNvPr id="5" name="TextBox 4"/>
          <p:cNvSpPr txBox="1"/>
          <p:nvPr/>
        </p:nvSpPr>
        <p:spPr>
          <a:xfrm>
            <a:off x="719528" y="1143079"/>
            <a:ext cx="7967272" cy="1107996"/>
          </a:xfrm>
          <a:prstGeom prst="rect">
            <a:avLst/>
          </a:prstGeom>
          <a:noFill/>
        </p:spPr>
        <p:txBody>
          <a:bodyPr wrap="square" rtlCol="0">
            <a:spAutoFit/>
          </a:bodyPr>
          <a:lstStyle/>
          <a:p>
            <a:pPr marL="342900" indent="-342900">
              <a:buFont typeface="Arial" charset="0"/>
              <a:buChar char="•"/>
            </a:pPr>
            <a:r>
              <a:rPr lang="en-US" sz="2200" b="1" dirty="0" smtClean="0"/>
              <a:t>8 or more results </a:t>
            </a:r>
            <a:r>
              <a:rPr lang="en-US" sz="2200" dirty="0" smtClean="0"/>
              <a:t>in a row on one side of the CL</a:t>
            </a:r>
          </a:p>
          <a:p>
            <a:pPr marL="342900" indent="-342900">
              <a:buFont typeface="Arial" charset="0"/>
              <a:buChar char="•"/>
            </a:pPr>
            <a:r>
              <a:rPr lang="en-US" sz="2200" dirty="0"/>
              <a:t>o</a:t>
            </a:r>
            <a:r>
              <a:rPr lang="en-US" sz="2200" dirty="0" smtClean="0"/>
              <a:t>r going in the same direction</a:t>
            </a:r>
          </a:p>
          <a:p>
            <a:pPr marL="342900" indent="-342900">
              <a:buFont typeface="Arial" charset="0"/>
              <a:buChar char="•"/>
            </a:pPr>
            <a:r>
              <a:rPr lang="en-US" sz="2200" dirty="0" smtClean="0"/>
              <a:t>= unnatural variation / out of statistical control</a:t>
            </a:r>
          </a:p>
        </p:txBody>
      </p:sp>
      <p:pic>
        <p:nvPicPr>
          <p:cNvPr id="6" name="Picture 5"/>
          <p:cNvPicPr>
            <a:picLocks noChangeAspect="1"/>
          </p:cNvPicPr>
          <p:nvPr/>
        </p:nvPicPr>
        <p:blipFill>
          <a:blip r:embed="rId2"/>
          <a:stretch>
            <a:fillRect/>
          </a:stretch>
        </p:blipFill>
        <p:spPr>
          <a:xfrm>
            <a:off x="839449" y="2497214"/>
            <a:ext cx="7095188" cy="3777375"/>
          </a:xfrm>
          <a:prstGeom prst="rect">
            <a:avLst/>
          </a:prstGeom>
        </p:spPr>
      </p:pic>
    </p:spTree>
    <p:extLst>
      <p:ext uri="{BB962C8B-B14F-4D97-AF65-F5344CB8AC3E}">
        <p14:creationId xmlns:p14="http://schemas.microsoft.com/office/powerpoint/2010/main" val="226766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834634"/>
          </a:xfrm>
          <a:prstGeom prst="rect">
            <a:avLst/>
          </a:prstGeom>
        </p:spPr>
        <p:txBody>
          <a:bodyPr>
            <a:normAutofit/>
          </a:bodyPr>
          <a:lstStyle>
            <a:lvl1pPr algn="ctr" defTabSz="457200" rtl="0" eaLnBrk="1" latinLnBrk="0" hangingPunct="1">
              <a:spcBef>
                <a:spcPct val="0"/>
              </a:spcBef>
              <a:buNone/>
              <a:defRPr sz="4400" b="1" kern="1200">
                <a:solidFill>
                  <a:schemeClr val="tx2"/>
                </a:solidFill>
                <a:latin typeface="+mj-lt"/>
                <a:ea typeface="+mj-ea"/>
                <a:cs typeface="+mj-cs"/>
              </a:defRPr>
            </a:lvl1pPr>
          </a:lstStyle>
          <a:p>
            <a:r>
              <a:rPr lang="en-US" sz="3200" dirty="0" smtClean="0"/>
              <a:t>Statistical Process Control (SPC) charts</a:t>
            </a:r>
            <a:endParaRPr lang="en-US" sz="3200" dirty="0"/>
          </a:p>
        </p:txBody>
      </p:sp>
      <p:sp>
        <p:nvSpPr>
          <p:cNvPr id="5" name="TextBox 4"/>
          <p:cNvSpPr txBox="1"/>
          <p:nvPr/>
        </p:nvSpPr>
        <p:spPr>
          <a:xfrm>
            <a:off x="719528" y="1143079"/>
            <a:ext cx="7967272" cy="1107996"/>
          </a:xfrm>
          <a:prstGeom prst="rect">
            <a:avLst/>
          </a:prstGeom>
          <a:noFill/>
        </p:spPr>
        <p:txBody>
          <a:bodyPr wrap="square" rtlCol="0">
            <a:spAutoFit/>
          </a:bodyPr>
          <a:lstStyle/>
          <a:p>
            <a:pPr marL="342900" indent="-342900">
              <a:buFont typeface="Arial" charset="0"/>
              <a:buChar char="•"/>
            </a:pPr>
            <a:r>
              <a:rPr lang="en-US" sz="2200" b="1" dirty="0" smtClean="0"/>
              <a:t>8 or more results </a:t>
            </a:r>
            <a:r>
              <a:rPr lang="en-US" sz="2200" dirty="0" smtClean="0"/>
              <a:t>in a row on one side of the CL</a:t>
            </a:r>
          </a:p>
          <a:p>
            <a:pPr marL="342900" indent="-342900">
              <a:buFont typeface="Arial" charset="0"/>
              <a:buChar char="•"/>
            </a:pPr>
            <a:r>
              <a:rPr lang="en-US" sz="2200" dirty="0"/>
              <a:t>o</a:t>
            </a:r>
            <a:r>
              <a:rPr lang="en-US" sz="2200" dirty="0" smtClean="0"/>
              <a:t>r going in the same direction</a:t>
            </a:r>
          </a:p>
          <a:p>
            <a:pPr marL="342900" indent="-342900">
              <a:buFont typeface="Arial" charset="0"/>
              <a:buChar char="•"/>
            </a:pPr>
            <a:r>
              <a:rPr lang="en-US" sz="2200" dirty="0" smtClean="0"/>
              <a:t>= unnatural variation / out of statistical control</a:t>
            </a:r>
          </a:p>
        </p:txBody>
      </p:sp>
      <p:pic>
        <p:nvPicPr>
          <p:cNvPr id="2" name="Picture 1"/>
          <p:cNvPicPr>
            <a:picLocks noChangeAspect="1"/>
          </p:cNvPicPr>
          <p:nvPr/>
        </p:nvPicPr>
        <p:blipFill>
          <a:blip r:embed="rId2"/>
          <a:stretch>
            <a:fillRect/>
          </a:stretch>
        </p:blipFill>
        <p:spPr>
          <a:xfrm>
            <a:off x="920853" y="2459309"/>
            <a:ext cx="7915848" cy="3722467"/>
          </a:xfrm>
          <a:prstGeom prst="rect">
            <a:avLst/>
          </a:prstGeom>
        </p:spPr>
      </p:pic>
    </p:spTree>
    <p:extLst>
      <p:ext uri="{BB962C8B-B14F-4D97-AF65-F5344CB8AC3E}">
        <p14:creationId xmlns:p14="http://schemas.microsoft.com/office/powerpoint/2010/main" val="32959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ChangeArrowheads="1"/>
          </p:cNvSpPr>
          <p:nvPr/>
        </p:nvSpPr>
        <p:spPr bwMode="auto">
          <a:xfrm>
            <a:off x="3924300" y="1773238"/>
            <a:ext cx="1584325" cy="28733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GB"/>
          </a:p>
        </p:txBody>
      </p:sp>
      <p:sp>
        <p:nvSpPr>
          <p:cNvPr id="8195" name="Rectangle 15"/>
          <p:cNvSpPr>
            <a:spLocks noChangeArrowheads="1"/>
          </p:cNvSpPr>
          <p:nvPr/>
        </p:nvSpPr>
        <p:spPr bwMode="auto">
          <a:xfrm>
            <a:off x="3924300" y="2133600"/>
            <a:ext cx="1439863" cy="2159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GB"/>
          </a:p>
        </p:txBody>
      </p:sp>
      <p:sp>
        <p:nvSpPr>
          <p:cNvPr id="8196" name="Rectangle 18"/>
          <p:cNvSpPr>
            <a:spLocks noChangeArrowheads="1"/>
          </p:cNvSpPr>
          <p:nvPr/>
        </p:nvSpPr>
        <p:spPr bwMode="auto">
          <a:xfrm>
            <a:off x="3779838" y="2133600"/>
            <a:ext cx="1584325" cy="2159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GB"/>
          </a:p>
        </p:txBody>
      </p:sp>
      <p:pic>
        <p:nvPicPr>
          <p:cNvPr id="819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341438"/>
            <a:ext cx="8135938" cy="429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8" name="Rectangle 6"/>
          <p:cNvSpPr>
            <a:spLocks noGrp="1" noChangeArrowheads="1"/>
          </p:cNvSpPr>
          <p:nvPr>
            <p:ph type="title"/>
          </p:nvPr>
        </p:nvSpPr>
        <p:spPr>
          <a:xfrm>
            <a:off x="468313" y="981075"/>
            <a:ext cx="8229600" cy="490538"/>
          </a:xfrm>
        </p:spPr>
        <p:txBody>
          <a:bodyPr/>
          <a:lstStyle/>
          <a:p>
            <a:r>
              <a:rPr lang="en-GB" sz="2400"/>
              <a:t>Luton &amp; Dunstable</a:t>
            </a:r>
          </a:p>
        </p:txBody>
      </p:sp>
      <p:sp>
        <p:nvSpPr>
          <p:cNvPr id="2" name="TextBox 1"/>
          <p:cNvSpPr txBox="1"/>
          <p:nvPr/>
        </p:nvSpPr>
        <p:spPr>
          <a:xfrm>
            <a:off x="1721149" y="5635625"/>
            <a:ext cx="5846164" cy="461665"/>
          </a:xfrm>
          <a:prstGeom prst="rect">
            <a:avLst/>
          </a:prstGeom>
          <a:noFill/>
        </p:spPr>
        <p:txBody>
          <a:bodyPr wrap="square" rtlCol="0">
            <a:spAutoFit/>
          </a:bodyPr>
          <a:lstStyle/>
          <a:p>
            <a:r>
              <a:rPr lang="en-US" sz="2400" dirty="0" smtClean="0"/>
              <a:t>Statistics need to be interpreted by clinicians</a:t>
            </a:r>
            <a:endParaRPr lang="en-US" sz="2400" dirty="0"/>
          </a:p>
        </p:txBody>
      </p:sp>
    </p:spTree>
    <p:extLst>
      <p:ext uri="{BB962C8B-B14F-4D97-AF65-F5344CB8AC3E}">
        <p14:creationId xmlns:p14="http://schemas.microsoft.com/office/powerpoint/2010/main" val="1873615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9194" y="1359337"/>
            <a:ext cx="6786432" cy="3778809"/>
          </a:xfrm>
          <a:prstGeom prst="rect">
            <a:avLst/>
          </a:prstGeom>
        </p:spPr>
      </p:pic>
    </p:spTree>
    <p:extLst>
      <p:ext uri="{BB962C8B-B14F-4D97-AF65-F5344CB8AC3E}">
        <p14:creationId xmlns:p14="http://schemas.microsoft.com/office/powerpoint/2010/main" val="3711117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0340" y="2813700"/>
            <a:ext cx="4427574" cy="849758"/>
          </a:xfrm>
        </p:spPr>
        <p:txBody>
          <a:bodyPr>
            <a:normAutofit/>
          </a:bodyPr>
          <a:lstStyle/>
          <a:p>
            <a:r>
              <a:rPr lang="en-GB" sz="2800" dirty="0" smtClean="0"/>
              <a:t>Audit: what happens now</a:t>
            </a:r>
            <a:endParaRPr lang="en-GB" sz="2800" dirty="0"/>
          </a:p>
        </p:txBody>
      </p:sp>
      <p:pic>
        <p:nvPicPr>
          <p:cNvPr id="4" name="Picture 3" descr="audi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9952"/>
            <a:ext cx="9144000" cy="5355519"/>
          </a:xfrm>
          <a:prstGeom prst="rect">
            <a:avLst/>
          </a:prstGeom>
        </p:spPr>
      </p:pic>
      <p:pic>
        <p:nvPicPr>
          <p:cNvPr id="5" name="Picture 4" descr="question-mar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71" y="1446574"/>
            <a:ext cx="1306162" cy="1543537"/>
          </a:xfrm>
          <a:prstGeom prst="rect">
            <a:avLst/>
          </a:prstGeom>
        </p:spPr>
      </p:pic>
    </p:spTree>
    <p:extLst>
      <p:ext uri="{BB962C8B-B14F-4D97-AF65-F5344CB8AC3E}">
        <p14:creationId xmlns:p14="http://schemas.microsoft.com/office/powerpoint/2010/main" val="189642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2339975" y="1965979"/>
            <a:ext cx="5327650" cy="2303462"/>
          </a:xfrm>
        </p:spPr>
        <p:txBody>
          <a:bodyPr rtlCol="0">
            <a:normAutofit/>
          </a:bodyPr>
          <a:lstStyle/>
          <a:p>
            <a:pPr eaLnBrk="1" fontAlgn="auto" hangingPunct="1">
              <a:spcAft>
                <a:spcPts val="0"/>
              </a:spcAft>
              <a:defRPr/>
            </a:pPr>
            <a:r>
              <a:rPr lang="en-GB" sz="4000" dirty="0" smtClean="0"/>
              <a:t>Any q</a:t>
            </a:r>
            <a:r>
              <a:rPr lang="en-GB" sz="4000" dirty="0" smtClean="0">
                <a:ea typeface="+mj-ea"/>
                <a:cs typeface="+mj-cs"/>
              </a:rPr>
              <a:t>uestions </a:t>
            </a:r>
            <a:br>
              <a:rPr lang="en-GB" sz="4000" dirty="0" smtClean="0">
                <a:ea typeface="+mj-ea"/>
                <a:cs typeface="+mj-cs"/>
              </a:rPr>
            </a:br>
            <a:r>
              <a:rPr lang="en-GB" sz="4000" dirty="0" smtClean="0">
                <a:ea typeface="+mj-ea"/>
                <a:cs typeface="+mj-cs"/>
              </a:rPr>
              <a:t>at this point?</a:t>
            </a:r>
            <a:endParaRPr lang="en-GB" sz="4000" dirty="0">
              <a:ea typeface="+mj-ea"/>
              <a:cs typeface="+mj-cs"/>
            </a:endParaRPr>
          </a:p>
        </p:txBody>
      </p:sp>
      <p:graphicFrame>
        <p:nvGraphicFramePr>
          <p:cNvPr id="54274" name="Object 4"/>
          <p:cNvGraphicFramePr>
            <a:graphicFrameLocks noChangeAspect="1"/>
          </p:cNvGraphicFramePr>
          <p:nvPr/>
        </p:nvGraphicFramePr>
        <p:xfrm>
          <a:off x="2195513" y="1268413"/>
          <a:ext cx="1295400" cy="3933825"/>
        </p:xfrm>
        <a:graphic>
          <a:graphicData uri="http://schemas.openxmlformats.org/presentationml/2006/ole">
            <mc:AlternateContent xmlns:mc="http://schemas.openxmlformats.org/markup-compatibility/2006">
              <mc:Choice xmlns:v="urn:schemas-microsoft-com:vml" Requires="v">
                <p:oleObj spid="_x0000_s71709" name="Clip" r:id="rId5" imgW="1296063" imgH="3934305" progId="">
                  <p:embed/>
                </p:oleObj>
              </mc:Choice>
              <mc:Fallback>
                <p:oleObj name="Clip" r:id="rId5" imgW="1296063" imgH="3934305"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1268413"/>
                        <a:ext cx="1295400" cy="393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1380158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5919" y="1419177"/>
            <a:ext cx="8229600" cy="4525963"/>
          </a:xfrm>
        </p:spPr>
        <p:txBody>
          <a:bodyPr>
            <a:normAutofit/>
          </a:bodyPr>
          <a:lstStyle/>
          <a:p>
            <a:pPr marL="0" indent="0">
              <a:buNone/>
            </a:pPr>
            <a:r>
              <a:rPr lang="en-GB" dirty="0" smtClean="0">
                <a:solidFill>
                  <a:schemeClr val="bg1">
                    <a:lumMod val="50000"/>
                  </a:schemeClr>
                </a:solidFill>
              </a:rPr>
              <a:t>Think of a project you would like to do</a:t>
            </a:r>
          </a:p>
          <a:p>
            <a:pPr marL="0" indent="0">
              <a:buNone/>
            </a:pPr>
            <a:r>
              <a:rPr lang="en-GB" dirty="0" smtClean="0">
                <a:solidFill>
                  <a:schemeClr val="bg1">
                    <a:lumMod val="50000"/>
                  </a:schemeClr>
                </a:solidFill>
              </a:rPr>
              <a:t>What are you trying to accomplish </a:t>
            </a:r>
            <a:r>
              <a:rPr lang="mr-IN" dirty="0" smtClean="0">
                <a:solidFill>
                  <a:schemeClr val="bg1">
                    <a:lumMod val="50000"/>
                  </a:schemeClr>
                </a:solidFill>
              </a:rPr>
              <a:t>–</a:t>
            </a:r>
            <a:r>
              <a:rPr lang="en-GB" dirty="0" smtClean="0">
                <a:solidFill>
                  <a:schemeClr val="bg1">
                    <a:lumMod val="50000"/>
                  </a:schemeClr>
                </a:solidFill>
              </a:rPr>
              <a:t> i.e. what is the </a:t>
            </a:r>
            <a:r>
              <a:rPr lang="en-GB" u="sng" dirty="0" smtClean="0">
                <a:solidFill>
                  <a:schemeClr val="bg1">
                    <a:lumMod val="50000"/>
                  </a:schemeClr>
                </a:solidFill>
              </a:rPr>
              <a:t>real</a:t>
            </a:r>
            <a:r>
              <a:rPr lang="en-GB" dirty="0" smtClean="0">
                <a:solidFill>
                  <a:schemeClr val="bg1">
                    <a:lumMod val="50000"/>
                  </a:schemeClr>
                </a:solidFill>
              </a:rPr>
              <a:t> problem you need to solve?</a:t>
            </a:r>
          </a:p>
          <a:p>
            <a:pPr marL="0" indent="0">
              <a:buNone/>
            </a:pPr>
            <a:r>
              <a:rPr lang="en-GB" dirty="0" smtClean="0"/>
              <a:t>What are you going to measure so you know a change is an improvement?</a:t>
            </a:r>
          </a:p>
          <a:p>
            <a:endParaRPr lang="en-GB" dirty="0" smtClean="0"/>
          </a:p>
          <a:p>
            <a:endParaRPr lang="en-GB" dirty="0"/>
          </a:p>
          <a:p>
            <a:endParaRPr lang="en-GB" dirty="0" smtClean="0"/>
          </a:p>
        </p:txBody>
      </p:sp>
    </p:spTree>
    <p:extLst>
      <p:ext uri="{BB962C8B-B14F-4D97-AF65-F5344CB8AC3E}">
        <p14:creationId xmlns:p14="http://schemas.microsoft.com/office/powerpoint/2010/main" val="4613550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p:cNvPicPr>
            <a:picLocks noChangeAspect="1"/>
          </p:cNvPicPr>
          <p:nvPr/>
        </p:nvPicPr>
        <p:blipFill>
          <a:blip r:embed="rId3">
            <a:extLst>
              <a:ext uri="{28A0092B-C50C-407E-A947-70E740481C1C}">
                <a14:useLocalDpi xmlns:a14="http://schemas.microsoft.com/office/drawing/2010/main" val="0"/>
              </a:ext>
            </a:extLst>
          </a:blip>
          <a:srcRect l="11707" t="2467" r="7574" b="4192"/>
          <a:stretch>
            <a:fillRect/>
          </a:stretch>
        </p:blipFill>
        <p:spPr>
          <a:xfrm>
            <a:off x="1147225" y="403412"/>
            <a:ext cx="6965835" cy="5715620"/>
          </a:xfrm>
          <a:prstGeom prst="rect">
            <a:avLst/>
          </a:prstGeom>
          <a:solidFill>
            <a:schemeClr val="bg1"/>
          </a:solidFill>
          <a:ln>
            <a:noFill/>
            <a:miter lim="800000"/>
            <a:headEnd/>
            <a:tailEnd/>
          </a:ln>
        </p:spPr>
      </p:pic>
    </p:spTree>
    <p:extLst>
      <p:ext uri="{BB962C8B-B14F-4D97-AF65-F5344CB8AC3E}">
        <p14:creationId xmlns:p14="http://schemas.microsoft.com/office/powerpoint/2010/main" val="7992536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780" y="2445218"/>
            <a:ext cx="7772400" cy="1470025"/>
          </a:xfrm>
        </p:spPr>
        <p:txBody>
          <a:bodyPr>
            <a:normAutofit/>
          </a:bodyPr>
          <a:lstStyle/>
          <a:p>
            <a:r>
              <a:rPr lang="en-GB" sz="4000" dirty="0" smtClean="0"/>
              <a:t>What change can we make that will result in an improvement?</a:t>
            </a:r>
            <a:endParaRPr lang="en-GB" sz="4000" dirty="0"/>
          </a:p>
        </p:txBody>
      </p:sp>
      <p:sp>
        <p:nvSpPr>
          <p:cNvPr id="5" name="TextBox 4"/>
          <p:cNvSpPr txBox="1"/>
          <p:nvPr/>
        </p:nvSpPr>
        <p:spPr>
          <a:xfrm>
            <a:off x="837575" y="4242216"/>
            <a:ext cx="7528810" cy="523220"/>
          </a:xfrm>
          <a:prstGeom prst="rect">
            <a:avLst/>
          </a:prstGeom>
          <a:noFill/>
        </p:spPr>
        <p:txBody>
          <a:bodyPr wrap="square" rtlCol="0">
            <a:spAutoFit/>
          </a:bodyPr>
          <a:lstStyle/>
          <a:p>
            <a:r>
              <a:rPr lang="en-US" sz="2800" dirty="0" smtClean="0"/>
              <a:t>This is where various improvement ‘tools’ come in</a:t>
            </a:r>
            <a:endParaRPr lang="en-US" sz="2800" dirty="0"/>
          </a:p>
        </p:txBody>
      </p:sp>
    </p:spTree>
    <p:extLst>
      <p:ext uri="{BB962C8B-B14F-4D97-AF65-F5344CB8AC3E}">
        <p14:creationId xmlns:p14="http://schemas.microsoft.com/office/powerpoint/2010/main" val="6206256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 tools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What improvement tools do you know of?</a:t>
            </a:r>
          </a:p>
          <a:p>
            <a:pPr marL="0" indent="0">
              <a:buNone/>
            </a:pPr>
            <a:endParaRPr lang="en-US" sz="2800" dirty="0"/>
          </a:p>
          <a:p>
            <a:r>
              <a:rPr lang="en-US" sz="2800" dirty="0" smtClean="0"/>
              <a:t>Process mapping</a:t>
            </a:r>
          </a:p>
          <a:p>
            <a:r>
              <a:rPr lang="en-US" sz="2800" dirty="0" smtClean="0"/>
              <a:t>Lean </a:t>
            </a:r>
            <a:endParaRPr lang="en-US" sz="2800" dirty="0"/>
          </a:p>
        </p:txBody>
      </p:sp>
    </p:spTree>
    <p:extLst>
      <p:ext uri="{BB962C8B-B14F-4D97-AF65-F5344CB8AC3E}">
        <p14:creationId xmlns:p14="http://schemas.microsoft.com/office/powerpoint/2010/main" val="103222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idx="4294967295"/>
          </p:nvPr>
        </p:nvSpPr>
        <p:spPr>
          <a:xfrm>
            <a:off x="1763713" y="260350"/>
            <a:ext cx="5791200" cy="895350"/>
          </a:xfrm>
        </p:spPr>
        <p:txBody>
          <a:bodyPr>
            <a:normAutofit/>
          </a:bodyPr>
          <a:lstStyle/>
          <a:p>
            <a:r>
              <a:rPr lang="en-US" sz="3200" dirty="0">
                <a:latin typeface="Calibri" charset="0"/>
              </a:rPr>
              <a:t>Health </a:t>
            </a:r>
            <a:r>
              <a:rPr lang="en-US" sz="3200" dirty="0" smtClean="0">
                <a:latin typeface="Calibri" charset="0"/>
              </a:rPr>
              <a:t>care processes </a:t>
            </a:r>
            <a:endParaRPr lang="en-US" sz="3200" dirty="0">
              <a:latin typeface="Calibri" charset="0"/>
            </a:endParaRPr>
          </a:p>
        </p:txBody>
      </p:sp>
      <p:pic>
        <p:nvPicPr>
          <p:cNvPr id="7170"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152838" y="1155700"/>
            <a:ext cx="4651187" cy="4191000"/>
          </a:xfrm>
        </p:spPr>
      </p:pic>
      <p:sp>
        <p:nvSpPr>
          <p:cNvPr id="17410" name="Footer Placeholder 3"/>
          <p:cNvSpPr txBox="1">
            <a:spLocks noGrp="1"/>
          </p:cNvSpPr>
          <p:nvPr/>
        </p:nvSpPr>
        <p:spPr>
          <a:xfrm>
            <a:off x="0" y="6356350"/>
            <a:ext cx="2895600" cy="365125"/>
          </a:xfrm>
          <a:prstGeom prst="rect">
            <a:avLst/>
          </a:prstGeom>
          <a:noFill/>
        </p:spPr>
        <p:txBody>
          <a:bodyPr anchor="ctr"/>
          <a:lstStyle/>
          <a:p>
            <a:pPr>
              <a:defRPr/>
            </a:pPr>
            <a:endParaRPr lang="en-US" sz="1200">
              <a:solidFill>
                <a:schemeClr val="tx1">
                  <a:tint val="75000"/>
                </a:schemeClr>
              </a:solidFill>
              <a:ea typeface="+mn-ea"/>
              <a:cs typeface="+mn-cs"/>
            </a:endParaRPr>
          </a:p>
          <a:p>
            <a:pPr>
              <a:defRPr/>
            </a:pPr>
            <a:endParaRPr lang="en-US" sz="1200">
              <a:solidFill>
                <a:schemeClr val="tx1">
                  <a:tint val="75000"/>
                </a:schemeClr>
              </a:solidFill>
              <a:ea typeface="+mn-ea"/>
              <a:cs typeface="+mn-cs"/>
            </a:endParaRPr>
          </a:p>
        </p:txBody>
      </p:sp>
      <p:sp>
        <p:nvSpPr>
          <p:cNvPr id="7172" name="Text Box 3"/>
          <p:cNvSpPr txBox="1">
            <a:spLocks noChangeArrowheads="1"/>
          </p:cNvSpPr>
          <p:nvPr/>
        </p:nvSpPr>
        <p:spPr bwMode="auto">
          <a:xfrm>
            <a:off x="6907213" y="1607353"/>
            <a:ext cx="2057400"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r>
              <a:rPr lang="en-US" sz="1600" b="0" dirty="0">
                <a:solidFill>
                  <a:srgbClr val="000000"/>
                </a:solidFill>
                <a:latin typeface="Tahoma" charset="0"/>
                <a:cs typeface="Arial" charset="0"/>
              </a:rPr>
              <a:t>Desired – </a:t>
            </a:r>
          </a:p>
          <a:p>
            <a:r>
              <a:rPr lang="en-US" sz="1600" b="0" dirty="0">
                <a:solidFill>
                  <a:srgbClr val="000000"/>
                </a:solidFill>
                <a:latin typeface="Tahoma" charset="0"/>
                <a:cs typeface="Arial" charset="0"/>
              </a:rPr>
              <a:t>variation</a:t>
            </a:r>
          </a:p>
          <a:p>
            <a:r>
              <a:rPr lang="en-US" sz="1600" dirty="0">
                <a:solidFill>
                  <a:srgbClr val="000000"/>
                </a:solidFill>
                <a:latin typeface="Tahoma" charset="0"/>
                <a:cs typeface="Arial" charset="0"/>
              </a:rPr>
              <a:t>based on clinical criteria</a:t>
            </a:r>
            <a:r>
              <a:rPr lang="en-US" sz="1600" b="0" dirty="0">
                <a:solidFill>
                  <a:srgbClr val="000000"/>
                </a:solidFill>
                <a:latin typeface="Tahoma" charset="0"/>
                <a:cs typeface="Arial" charset="0"/>
              </a:rPr>
              <a:t>, no individual autonomy to change the process,</a:t>
            </a:r>
          </a:p>
          <a:p>
            <a:r>
              <a:rPr lang="en-US" sz="1600" b="0" dirty="0">
                <a:solidFill>
                  <a:srgbClr val="000000"/>
                </a:solidFill>
                <a:latin typeface="Tahoma" charset="0"/>
                <a:cs typeface="Arial" charset="0"/>
              </a:rPr>
              <a:t>process owned from start to finish,</a:t>
            </a:r>
          </a:p>
          <a:p>
            <a:r>
              <a:rPr lang="en-US" sz="1600" b="0" dirty="0">
                <a:solidFill>
                  <a:srgbClr val="000000"/>
                </a:solidFill>
                <a:latin typeface="Tahoma" charset="0"/>
                <a:cs typeface="Arial" charset="0"/>
              </a:rPr>
              <a:t>can learn from defects before harm occurs, constantly improved by collective wisdom.</a:t>
            </a:r>
          </a:p>
          <a:p>
            <a:endParaRPr lang="en-US" sz="1600" dirty="0">
              <a:solidFill>
                <a:srgbClr val="000000"/>
              </a:solidFill>
              <a:latin typeface="Tahoma" charset="0"/>
              <a:cs typeface="Arial" charset="0"/>
            </a:endParaRPr>
          </a:p>
        </p:txBody>
      </p:sp>
      <p:sp>
        <p:nvSpPr>
          <p:cNvPr id="7173" name="Rectangle 5"/>
          <p:cNvSpPr>
            <a:spLocks noChangeArrowheads="1"/>
          </p:cNvSpPr>
          <p:nvPr/>
        </p:nvSpPr>
        <p:spPr bwMode="auto">
          <a:xfrm>
            <a:off x="998538" y="2201863"/>
            <a:ext cx="98266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0" hangingPunct="0"/>
            <a:endParaRPr lang="en-GB">
              <a:latin typeface="Times" charset="0"/>
            </a:endParaRPr>
          </a:p>
        </p:txBody>
      </p:sp>
      <p:sp>
        <p:nvSpPr>
          <p:cNvPr id="7174" name="Rectangle 6"/>
          <p:cNvSpPr>
            <a:spLocks noChangeArrowheads="1"/>
          </p:cNvSpPr>
          <p:nvPr/>
        </p:nvSpPr>
        <p:spPr bwMode="auto">
          <a:xfrm>
            <a:off x="323850" y="1741388"/>
            <a:ext cx="1992313" cy="302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0" hangingPunct="0"/>
            <a:r>
              <a:rPr lang="en-US" sz="1600" dirty="0">
                <a:latin typeface="Tahoma" charset="0"/>
              </a:rPr>
              <a:t>Current - </a:t>
            </a:r>
          </a:p>
          <a:p>
            <a:pPr eaLnBrk="0" hangingPunct="0"/>
            <a:r>
              <a:rPr lang="en-US" sz="1600" dirty="0">
                <a:latin typeface="Tahoma" charset="0"/>
              </a:rPr>
              <a:t>variable, lots of autonomy</a:t>
            </a:r>
          </a:p>
          <a:p>
            <a:pPr eaLnBrk="0" hangingPunct="0"/>
            <a:r>
              <a:rPr lang="en-US" sz="1600" dirty="0">
                <a:latin typeface="Tahoma" charset="0"/>
              </a:rPr>
              <a:t>not owned,</a:t>
            </a:r>
          </a:p>
          <a:p>
            <a:pPr eaLnBrk="0" hangingPunct="0"/>
            <a:r>
              <a:rPr lang="en-US" sz="1600" dirty="0">
                <a:latin typeface="Tahoma" charset="0"/>
              </a:rPr>
              <a:t>poor if any  </a:t>
            </a:r>
          </a:p>
          <a:p>
            <a:pPr eaLnBrk="0" hangingPunct="0"/>
            <a:r>
              <a:rPr lang="en-US" sz="1600" dirty="0">
                <a:latin typeface="Tahoma" charset="0"/>
              </a:rPr>
              <a:t>feedback for improvement, constantly altered by individual changes, performance stable at low levels.</a:t>
            </a:r>
          </a:p>
        </p:txBody>
      </p:sp>
      <p:sp>
        <p:nvSpPr>
          <p:cNvPr id="7175" name="Text Box 7"/>
          <p:cNvSpPr txBox="1">
            <a:spLocks noChangeArrowheads="1"/>
          </p:cNvSpPr>
          <p:nvPr/>
        </p:nvSpPr>
        <p:spPr bwMode="auto">
          <a:xfrm>
            <a:off x="525463" y="6392582"/>
            <a:ext cx="35814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spcBef>
                <a:spcPct val="50000"/>
              </a:spcBef>
            </a:pPr>
            <a:r>
              <a:rPr lang="en-US" sz="1200" dirty="0">
                <a:latin typeface="Tahoma" charset="0"/>
                <a:cs typeface="Arial" charset="0"/>
              </a:rPr>
              <a:t>Terry Borman, MD Mayo Health System</a:t>
            </a:r>
          </a:p>
        </p:txBody>
      </p:sp>
      <p:sp>
        <p:nvSpPr>
          <p:cNvPr id="3081" name="Text Box 9"/>
          <p:cNvSpPr txBox="1">
            <a:spLocks noChangeArrowheads="1"/>
          </p:cNvSpPr>
          <p:nvPr/>
        </p:nvSpPr>
        <p:spPr bwMode="auto">
          <a:xfrm>
            <a:off x="836707" y="5544296"/>
            <a:ext cx="7545294"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US" sz="1600" dirty="0"/>
              <a:t>Healthcare tends to look at and measure outcomes and not the reliability of the process leading to those outcomes.</a:t>
            </a:r>
            <a:endParaRPr lang="en-GB"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ChangeArrowheads="1"/>
          </p:cNvSpPr>
          <p:nvPr/>
        </p:nvSpPr>
        <p:spPr bwMode="auto">
          <a:xfrm>
            <a:off x="2555875" y="3284538"/>
            <a:ext cx="4248150" cy="433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nSpc>
                <a:spcPct val="80000"/>
              </a:lnSpc>
              <a:spcBef>
                <a:spcPct val="20000"/>
              </a:spcBef>
              <a:buClr>
                <a:schemeClr val="hlink"/>
              </a:buClr>
              <a:buFont typeface="Wingdings" charset="0"/>
              <a:buNone/>
            </a:pPr>
            <a:r>
              <a:rPr lang="en-GB" sz="2800">
                <a:solidFill>
                  <a:schemeClr val="hlink"/>
                </a:solidFill>
                <a:latin typeface="Arial" charset="0"/>
              </a:rPr>
              <a:t>Mapping the Process –</a:t>
            </a:r>
            <a:r>
              <a:rPr lang="en-GB" sz="2800" b="0">
                <a:solidFill>
                  <a:srgbClr val="FF0000"/>
                </a:solidFill>
                <a:latin typeface="Arial" charset="0"/>
              </a:rPr>
              <a:t> </a:t>
            </a:r>
          </a:p>
        </p:txBody>
      </p:sp>
      <p:sp>
        <p:nvSpPr>
          <p:cNvPr id="476163" name="Rectangle 3"/>
          <p:cNvSpPr>
            <a:spLocks noChangeArrowheads="1"/>
          </p:cNvSpPr>
          <p:nvPr/>
        </p:nvSpPr>
        <p:spPr bwMode="auto">
          <a:xfrm>
            <a:off x="2411413" y="3068638"/>
            <a:ext cx="4465637" cy="86518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spcBef>
                <a:spcPct val="20000"/>
              </a:spcBef>
              <a:buClr>
                <a:srgbClr val="0072C6"/>
              </a:buClr>
              <a:buFont typeface="Wingdings" charset="0"/>
              <a:buNone/>
            </a:pPr>
            <a:endParaRPr lang="en-US" sz="2000" b="0">
              <a:solidFill>
                <a:srgbClr val="FF0000"/>
              </a:solidFill>
              <a:latin typeface="Arial" charset="0"/>
            </a:endParaRPr>
          </a:p>
        </p:txBody>
      </p:sp>
      <p:sp>
        <p:nvSpPr>
          <p:cNvPr id="476164" name="Rectangle 4"/>
          <p:cNvSpPr>
            <a:spLocks noGrp="1" noChangeArrowheads="1"/>
          </p:cNvSpPr>
          <p:nvPr>
            <p:ph type="body" idx="4294967295"/>
          </p:nvPr>
        </p:nvSpPr>
        <p:spPr>
          <a:xfrm>
            <a:off x="501650" y="836613"/>
            <a:ext cx="8642350" cy="4895850"/>
          </a:xfrm>
          <a:noFill/>
        </p:spPr>
        <p:txBody>
          <a:bodyPr/>
          <a:lstStyle/>
          <a:p>
            <a:pPr eaLnBrk="1" hangingPunct="1">
              <a:lnSpc>
                <a:spcPct val="80000"/>
              </a:lnSpc>
              <a:buFont typeface="Wingdings" charset="0"/>
              <a:buNone/>
            </a:pPr>
            <a:r>
              <a:rPr lang="en-GB" sz="2800" b="1" dirty="0" smtClean="0">
                <a:solidFill>
                  <a:schemeClr val="tx2"/>
                </a:solidFill>
                <a:latin typeface="Arial" charset="0"/>
              </a:rPr>
              <a:t>Process mapping: </a:t>
            </a:r>
            <a:r>
              <a:rPr lang="en-GB" sz="2800" b="1" dirty="0" smtClean="0">
                <a:latin typeface="Arial" charset="0"/>
              </a:rPr>
              <a:t>describes </a:t>
            </a:r>
            <a:r>
              <a:rPr lang="en-GB" sz="2800" b="1" dirty="0">
                <a:latin typeface="Arial" charset="0"/>
              </a:rPr>
              <a:t>the current </a:t>
            </a:r>
            <a:r>
              <a:rPr lang="en-GB" sz="2800" b="1" dirty="0" smtClean="0">
                <a:latin typeface="Arial" charset="0"/>
              </a:rPr>
              <a:t>process</a:t>
            </a:r>
          </a:p>
          <a:p>
            <a:pPr eaLnBrk="1" hangingPunct="1">
              <a:lnSpc>
                <a:spcPct val="80000"/>
              </a:lnSpc>
              <a:buFont typeface="Wingdings" charset="0"/>
              <a:buNone/>
            </a:pPr>
            <a:endParaRPr lang="en-GB" sz="2800" b="1" dirty="0">
              <a:latin typeface="Arial" charset="0"/>
            </a:endParaRPr>
          </a:p>
          <a:p>
            <a:pPr eaLnBrk="1" hangingPunct="1">
              <a:lnSpc>
                <a:spcPct val="80000"/>
              </a:lnSpc>
              <a:buFont typeface="Wingdings" charset="0"/>
              <a:buNone/>
            </a:pPr>
            <a:endParaRPr lang="en-GB" sz="800" dirty="0">
              <a:solidFill>
                <a:schemeClr val="hlink"/>
              </a:solidFill>
              <a:latin typeface="Arial" charset="0"/>
            </a:endParaRPr>
          </a:p>
          <a:p>
            <a:pPr eaLnBrk="1" hangingPunct="1">
              <a:lnSpc>
                <a:spcPct val="80000"/>
              </a:lnSpc>
            </a:pPr>
            <a:r>
              <a:rPr lang="en-GB" sz="2400" b="1" dirty="0">
                <a:latin typeface="Arial" charset="0"/>
              </a:rPr>
              <a:t>What is mapping?</a:t>
            </a:r>
            <a:r>
              <a:rPr lang="en-GB" sz="2400" dirty="0">
                <a:latin typeface="Arial" charset="0"/>
              </a:rPr>
              <a:t> </a:t>
            </a:r>
          </a:p>
          <a:p>
            <a:pPr lvl="1" eaLnBrk="1" hangingPunct="1">
              <a:lnSpc>
                <a:spcPct val="80000"/>
              </a:lnSpc>
              <a:buClr>
                <a:schemeClr val="hlink"/>
              </a:buClr>
            </a:pPr>
            <a:r>
              <a:rPr lang="en-GB" sz="2000" dirty="0">
                <a:latin typeface="Arial" charset="0"/>
              </a:rPr>
              <a:t>Forming a common understanding of the current process</a:t>
            </a:r>
          </a:p>
          <a:p>
            <a:pPr lvl="1" eaLnBrk="1" hangingPunct="1">
              <a:lnSpc>
                <a:spcPct val="80000"/>
              </a:lnSpc>
              <a:buClr>
                <a:schemeClr val="hlink"/>
              </a:buClr>
            </a:pPr>
            <a:r>
              <a:rPr lang="en-GB" sz="2000" dirty="0">
                <a:latin typeface="Arial" charset="0"/>
              </a:rPr>
              <a:t>Visual</a:t>
            </a:r>
          </a:p>
          <a:p>
            <a:pPr eaLnBrk="1" hangingPunct="1">
              <a:lnSpc>
                <a:spcPct val="80000"/>
              </a:lnSpc>
            </a:pPr>
            <a:r>
              <a:rPr lang="en-GB" sz="2400" b="1" dirty="0">
                <a:latin typeface="Arial" charset="0"/>
              </a:rPr>
              <a:t>Why use mapping?</a:t>
            </a:r>
            <a:endParaRPr lang="en-GB" sz="1800" dirty="0">
              <a:latin typeface="Arial" charset="0"/>
            </a:endParaRPr>
          </a:p>
          <a:p>
            <a:pPr lvl="1" eaLnBrk="1" hangingPunct="1">
              <a:lnSpc>
                <a:spcPct val="80000"/>
              </a:lnSpc>
              <a:buClr>
                <a:schemeClr val="hlink"/>
              </a:buClr>
            </a:pPr>
            <a:r>
              <a:rPr lang="en-GB" sz="2000" dirty="0" smtClean="0">
                <a:latin typeface="Arial" charset="0"/>
              </a:rPr>
              <a:t>Understanding </a:t>
            </a:r>
            <a:endParaRPr lang="en-GB" sz="2000" dirty="0">
              <a:latin typeface="Arial" charset="0"/>
            </a:endParaRPr>
          </a:p>
          <a:p>
            <a:pPr lvl="1" eaLnBrk="1" hangingPunct="1">
              <a:lnSpc>
                <a:spcPct val="80000"/>
              </a:lnSpc>
              <a:buClr>
                <a:schemeClr val="hlink"/>
              </a:buClr>
            </a:pPr>
            <a:r>
              <a:rPr lang="en-GB" sz="2000" dirty="0">
                <a:latin typeface="Arial" charset="0"/>
              </a:rPr>
              <a:t>Other </a:t>
            </a:r>
            <a:r>
              <a:rPr lang="en-GB" sz="2000" dirty="0" smtClean="0">
                <a:latin typeface="Arial" charset="0"/>
              </a:rPr>
              <a:t>perspectives (different staff, depts, patients)</a:t>
            </a:r>
            <a:endParaRPr lang="en-GB" sz="2000" dirty="0">
              <a:latin typeface="Arial" charset="0"/>
            </a:endParaRPr>
          </a:p>
          <a:p>
            <a:pPr lvl="1" eaLnBrk="1" hangingPunct="1">
              <a:lnSpc>
                <a:spcPct val="80000"/>
              </a:lnSpc>
              <a:buClr>
                <a:schemeClr val="hlink"/>
              </a:buClr>
            </a:pPr>
            <a:r>
              <a:rPr lang="en-GB" sz="2000" dirty="0">
                <a:latin typeface="Arial" charset="0"/>
              </a:rPr>
              <a:t>Focus</a:t>
            </a:r>
          </a:p>
          <a:p>
            <a:pPr eaLnBrk="1" hangingPunct="1">
              <a:lnSpc>
                <a:spcPct val="80000"/>
              </a:lnSpc>
            </a:pPr>
            <a:r>
              <a:rPr lang="en-GB" sz="2400" b="1" dirty="0">
                <a:latin typeface="Arial" charset="0"/>
              </a:rPr>
              <a:t>When to map?</a:t>
            </a:r>
            <a:r>
              <a:rPr lang="en-GB" sz="2400" dirty="0">
                <a:latin typeface="Arial" charset="0"/>
              </a:rPr>
              <a:t> </a:t>
            </a:r>
          </a:p>
          <a:p>
            <a:pPr lvl="1" eaLnBrk="1" hangingPunct="1">
              <a:lnSpc>
                <a:spcPct val="80000"/>
              </a:lnSpc>
              <a:buClr>
                <a:schemeClr val="hlink"/>
              </a:buClr>
            </a:pPr>
            <a:r>
              <a:rPr lang="en-GB" sz="2000" dirty="0">
                <a:latin typeface="Arial" charset="0"/>
              </a:rPr>
              <a:t>An aid to overcome change resistance</a:t>
            </a:r>
          </a:p>
          <a:p>
            <a:pPr lvl="1" eaLnBrk="1" hangingPunct="1">
              <a:lnSpc>
                <a:spcPct val="80000"/>
              </a:lnSpc>
              <a:buClr>
                <a:schemeClr val="hlink"/>
              </a:buClr>
            </a:pPr>
            <a:r>
              <a:rPr lang="en-GB" sz="2000" dirty="0">
                <a:latin typeface="Arial" charset="0"/>
              </a:rPr>
              <a:t>Present</a:t>
            </a:r>
            <a:r>
              <a:rPr lang="en-GB" sz="2000" dirty="0" smtClean="0">
                <a:latin typeface="Arial" charset="0"/>
              </a:rPr>
              <a:t>-future </a:t>
            </a:r>
            <a:r>
              <a:rPr lang="en-GB" sz="2000" dirty="0">
                <a:latin typeface="Arial" charset="0"/>
              </a:rPr>
              <a:t>comparisons</a:t>
            </a:r>
          </a:p>
          <a:p>
            <a:pPr lvl="1" eaLnBrk="1" hangingPunct="1">
              <a:lnSpc>
                <a:spcPct val="80000"/>
              </a:lnSpc>
              <a:buClr>
                <a:schemeClr val="hlink"/>
              </a:buClr>
            </a:pPr>
            <a:r>
              <a:rPr lang="en-GB" sz="2000" dirty="0">
                <a:latin typeface="Arial" charset="0"/>
              </a:rPr>
              <a:t>Large group communication (picture = 1000 words)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6164">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6164">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616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6164">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6164">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6164">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6164">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6164">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6164">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6164">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616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4"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normAutofit/>
          </a:bodyPr>
          <a:lstStyle/>
          <a:p>
            <a:r>
              <a:rPr lang="en-US" sz="4000" dirty="0">
                <a:latin typeface="Calibri" charset="0"/>
              </a:rPr>
              <a:t>Example</a:t>
            </a:r>
          </a:p>
        </p:txBody>
      </p:sp>
      <p:pic>
        <p:nvPicPr>
          <p:cNvPr id="1331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250" t="-3085" r="-1025" b="-2998"/>
          <a:stretch>
            <a:fillRect/>
          </a:stretch>
        </p:blipFill>
        <p:spPr>
          <a:xfrm>
            <a:off x="395288" y="1844675"/>
            <a:ext cx="8416925" cy="3116263"/>
          </a:xfrm>
          <a:solidFill>
            <a:schemeClr val="bg1">
              <a:lumMod val="95000"/>
            </a:schemeClr>
          </a:solid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ow detailed should a process map 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37" y="1394085"/>
            <a:ext cx="7854493" cy="383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9238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hlinkClick r:id="rId2"/>
              </a:rPr>
              <a:t>How to do process mapping</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181" y="3600450"/>
            <a:ext cx="1417637" cy="2087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992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5919" y="1419177"/>
            <a:ext cx="8229600" cy="4525963"/>
          </a:xfrm>
        </p:spPr>
        <p:txBody>
          <a:bodyPr>
            <a:normAutofit/>
          </a:bodyPr>
          <a:lstStyle/>
          <a:p>
            <a:pPr marL="0" indent="0">
              <a:buNone/>
            </a:pPr>
            <a:r>
              <a:rPr lang="en-GB" dirty="0" smtClean="0"/>
              <a:t>Think of an audit you have done that led to measurable </a:t>
            </a:r>
            <a:r>
              <a:rPr lang="en-GB" u="sng" dirty="0" smtClean="0"/>
              <a:t>and</a:t>
            </a:r>
            <a:r>
              <a:rPr lang="en-GB" dirty="0" smtClean="0"/>
              <a:t> sustained improvement in patient care</a:t>
            </a:r>
          </a:p>
          <a:p>
            <a:endParaRPr lang="en-GB" dirty="0" smtClean="0"/>
          </a:p>
          <a:p>
            <a:endParaRPr lang="en-GB" dirty="0"/>
          </a:p>
          <a:p>
            <a:endParaRPr lang="en-GB" dirty="0" smtClean="0"/>
          </a:p>
        </p:txBody>
      </p:sp>
    </p:spTree>
    <p:extLst>
      <p:ext uri="{BB962C8B-B14F-4D97-AF65-F5344CB8AC3E}">
        <p14:creationId xmlns:p14="http://schemas.microsoft.com/office/powerpoint/2010/main" val="1376328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538" y="1394084"/>
            <a:ext cx="7982262" cy="4732079"/>
          </a:xfrm>
        </p:spPr>
        <p:txBody>
          <a:bodyPr/>
          <a:lstStyle/>
          <a:p>
            <a:r>
              <a:rPr lang="en-GB" dirty="0"/>
              <a:t>You are asked to do an LP on a medical </a:t>
            </a:r>
            <a:r>
              <a:rPr lang="en-GB" dirty="0" smtClean="0"/>
              <a:t>ward</a:t>
            </a:r>
            <a:endParaRPr lang="en-GB" dirty="0"/>
          </a:p>
          <a:p>
            <a:r>
              <a:rPr lang="en-GB" dirty="0" smtClean="0"/>
              <a:t>How </a:t>
            </a:r>
            <a:r>
              <a:rPr lang="en-GB" dirty="0"/>
              <a:t>long will it take you to assemble all the necessary kit? </a:t>
            </a:r>
            <a:endParaRPr lang="en-GB" dirty="0" smtClean="0"/>
          </a:p>
          <a:p>
            <a:r>
              <a:rPr lang="en-GB" dirty="0" smtClean="0"/>
              <a:t>Map out </a:t>
            </a:r>
            <a:r>
              <a:rPr lang="en-GB" dirty="0"/>
              <a:t>the </a:t>
            </a:r>
            <a:r>
              <a:rPr lang="en-GB" dirty="0" smtClean="0"/>
              <a:t>process </a:t>
            </a:r>
            <a:r>
              <a:rPr lang="mr-IN" dirty="0" smtClean="0"/>
              <a:t>…</a:t>
            </a:r>
            <a:endParaRPr lang="en-US" dirty="0"/>
          </a:p>
        </p:txBody>
      </p:sp>
    </p:spTree>
    <p:extLst>
      <p:ext uri="{BB962C8B-B14F-4D97-AF65-F5344CB8AC3E}">
        <p14:creationId xmlns:p14="http://schemas.microsoft.com/office/powerpoint/2010/main" val="6340789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ffee-break.jpg"/>
          <p:cNvPicPr>
            <a:picLocks noChangeAspect="1"/>
          </p:cNvPicPr>
          <p:nvPr/>
        </p:nvPicPr>
        <p:blipFill rotWithShape="1">
          <a:blip r:embed="rId3">
            <a:extLst>
              <a:ext uri="{28A0092B-C50C-407E-A947-70E740481C1C}">
                <a14:useLocalDpi xmlns:a14="http://schemas.microsoft.com/office/drawing/2010/main" val="0"/>
              </a:ext>
            </a:extLst>
          </a:blip>
          <a:srcRect b="10108"/>
          <a:stretch/>
        </p:blipFill>
        <p:spPr>
          <a:xfrm>
            <a:off x="1963417" y="1400821"/>
            <a:ext cx="4855107" cy="3575424"/>
          </a:xfrm>
          <a:prstGeom prst="rect">
            <a:avLst/>
          </a:prstGeom>
        </p:spPr>
      </p:pic>
    </p:spTree>
    <p:extLst>
      <p:ext uri="{BB962C8B-B14F-4D97-AF65-F5344CB8AC3E}">
        <p14:creationId xmlns:p14="http://schemas.microsoft.com/office/powerpoint/2010/main" val="38601000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437" y="3494806"/>
            <a:ext cx="1417637" cy="2087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5" name="Text Box 4"/>
          <p:cNvSpPr txBox="1">
            <a:spLocks noChangeArrowheads="1"/>
          </p:cNvSpPr>
          <p:nvPr/>
        </p:nvSpPr>
        <p:spPr bwMode="auto">
          <a:xfrm>
            <a:off x="611186" y="2459166"/>
            <a:ext cx="7704137"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ctr" eaLnBrk="1" hangingPunct="1">
              <a:spcBef>
                <a:spcPct val="50000"/>
              </a:spcBef>
            </a:pPr>
            <a:r>
              <a:rPr lang="en-GB" sz="4400" dirty="0">
                <a:solidFill>
                  <a:schemeClr val="tx2"/>
                </a:solidFill>
                <a:latin typeface="+mj-lt"/>
                <a:hlinkClick r:id="rId4"/>
              </a:rPr>
              <a:t>‘LEAN Gone LEGO’</a:t>
            </a:r>
            <a:endParaRPr lang="en-GB" sz="4400" dirty="0">
              <a:solidFill>
                <a:schemeClr val="tx2"/>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Lean thinking</a:t>
            </a:r>
            <a:endParaRPr lang="en-GB" dirty="0"/>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r>
              <a:rPr lang="en-GB" sz="2800" dirty="0" smtClean="0"/>
              <a:t>Lean focuses on processes. It emphasises the total elimination of ‘waste’ and respect for people*</a:t>
            </a:r>
          </a:p>
          <a:p>
            <a:r>
              <a:rPr lang="en-GB" sz="2800" dirty="0" smtClean="0"/>
              <a:t>It provides a way to do more with less effort/time/space </a:t>
            </a:r>
            <a:r>
              <a:rPr lang="en-GB" sz="2800" u="sng" dirty="0" smtClean="0"/>
              <a:t>and</a:t>
            </a:r>
            <a:r>
              <a:rPr lang="en-GB" sz="2800" dirty="0" smtClean="0"/>
              <a:t> improve the service provided to the customer (patient)</a:t>
            </a:r>
          </a:p>
          <a:p>
            <a:r>
              <a:rPr lang="en-GB" sz="2800" dirty="0" smtClean="0"/>
              <a:t>Lean thinking:</a:t>
            </a:r>
          </a:p>
          <a:p>
            <a:pPr lvl="1"/>
            <a:r>
              <a:rPr lang="en-GB" sz="2600" dirty="0" smtClean="0"/>
              <a:t>Specifies ‘value’ from the patient’s standpoint</a:t>
            </a:r>
          </a:p>
          <a:p>
            <a:pPr lvl="1"/>
            <a:r>
              <a:rPr lang="en-GB" sz="2600" dirty="0" smtClean="0"/>
              <a:t>Identifies steps that add value, and eliminates those that do not</a:t>
            </a:r>
          </a:p>
          <a:p>
            <a:pPr lvl="1"/>
            <a:r>
              <a:rPr lang="en-GB" sz="2600" dirty="0" smtClean="0"/>
              <a:t>Puts the value added steps in sequence so things flow smoothly</a:t>
            </a:r>
          </a:p>
          <a:p>
            <a:pPr lvl="1"/>
            <a:r>
              <a:rPr lang="en-GB" sz="2600" dirty="0" smtClean="0"/>
              <a:t>Emphasises ‘pull’ (matching capacity and demand)</a:t>
            </a:r>
          </a:p>
          <a:p>
            <a:pPr lvl="1"/>
            <a:r>
              <a:rPr lang="en-GB" sz="2600" dirty="0" smtClean="0"/>
              <a:t>Pursues perfection through continuous improvement</a:t>
            </a:r>
          </a:p>
          <a:p>
            <a:pPr lvl="1"/>
            <a:endParaRPr lang="en-GB" dirty="0"/>
          </a:p>
        </p:txBody>
      </p:sp>
    </p:spTree>
    <p:extLst>
      <p:ext uri="{BB962C8B-B14F-4D97-AF65-F5344CB8AC3E}">
        <p14:creationId xmlns:p14="http://schemas.microsoft.com/office/powerpoint/2010/main" val="393285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9450"/>
            <a:ext cx="8229600" cy="5286714"/>
          </a:xfrm>
        </p:spPr>
        <p:txBody>
          <a:bodyPr/>
          <a:lstStyle/>
          <a:p>
            <a:pPr marL="0" indent="0">
              <a:buNone/>
            </a:pPr>
            <a:r>
              <a:rPr lang="en-US" dirty="0" smtClean="0"/>
              <a:t>‘Lean’ is a way of looking at things that seeks to eliminate ’waste’ (steps or inefficiencies that do not add value)</a:t>
            </a:r>
          </a:p>
          <a:p>
            <a:pPr marL="0" indent="0">
              <a:buNone/>
            </a:pPr>
            <a:endParaRPr lang="en-US" dirty="0"/>
          </a:p>
          <a:p>
            <a:pPr marL="0" indent="0">
              <a:buNone/>
            </a:pPr>
            <a:r>
              <a:rPr lang="en-US" dirty="0" smtClean="0"/>
              <a:t>What kind of ‘waste’ can you think of that is a regular feature of your work on AMU? </a:t>
            </a:r>
            <a:endParaRPr lang="en-US" dirty="0"/>
          </a:p>
        </p:txBody>
      </p:sp>
    </p:spTree>
    <p:extLst>
      <p:ext uri="{BB962C8B-B14F-4D97-AF65-F5344CB8AC3E}">
        <p14:creationId xmlns:p14="http://schemas.microsoft.com/office/powerpoint/2010/main" val="20682056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s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575983"/>
            <a:ext cx="8940800" cy="5245100"/>
          </a:xfrm>
          <a:prstGeom prst="rect">
            <a:avLst/>
          </a:prstGeom>
        </p:spPr>
      </p:pic>
    </p:spTree>
    <p:extLst>
      <p:ext uri="{BB962C8B-B14F-4D97-AF65-F5344CB8AC3E}">
        <p14:creationId xmlns:p14="http://schemas.microsoft.com/office/powerpoint/2010/main" val="20512589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a:xfrm>
            <a:off x="468313" y="188913"/>
            <a:ext cx="8229600" cy="1143000"/>
          </a:xfrm>
        </p:spPr>
        <p:txBody>
          <a:bodyPr/>
          <a:lstStyle/>
          <a:p>
            <a:pPr eaLnBrk="1" hangingPunct="1"/>
            <a:r>
              <a:rPr lang="en-NZ" dirty="0" smtClean="0">
                <a:latin typeface="Calibri" charset="0"/>
              </a:rPr>
              <a:t>‘Waste</a:t>
            </a:r>
            <a:r>
              <a:rPr lang="en-NZ" dirty="0">
                <a:latin typeface="Calibri" charset="0"/>
              </a:rPr>
              <a:t>’ in healthcare</a:t>
            </a:r>
            <a:endParaRPr lang="en-GB" dirty="0">
              <a:latin typeface="Calibri" charset="0"/>
            </a:endParaRPr>
          </a:p>
        </p:txBody>
      </p:sp>
      <p:sp>
        <p:nvSpPr>
          <p:cNvPr id="6147" name="Rectangle 3"/>
          <p:cNvSpPr>
            <a:spLocks noGrp="1"/>
          </p:cNvSpPr>
          <p:nvPr>
            <p:ph type="body" idx="4294967295"/>
          </p:nvPr>
        </p:nvSpPr>
        <p:spPr>
          <a:xfrm>
            <a:off x="468313" y="1133942"/>
            <a:ext cx="8229600" cy="5327650"/>
          </a:xfrm>
        </p:spPr>
        <p:txBody>
          <a:bodyPr/>
          <a:lstStyle/>
          <a:p>
            <a:pPr marL="609600" indent="-609600" eaLnBrk="1" hangingPunct="1">
              <a:lnSpc>
                <a:spcPct val="90000"/>
              </a:lnSpc>
              <a:buFont typeface="Arial" charset="0"/>
              <a:buAutoNum type="arabicPeriod"/>
            </a:pPr>
            <a:r>
              <a:rPr lang="en-NZ" sz="2800" u="sng" dirty="0">
                <a:latin typeface="Calibri" charset="0"/>
              </a:rPr>
              <a:t>Unnecessary</a:t>
            </a:r>
            <a:r>
              <a:rPr lang="en-NZ" sz="2800" dirty="0">
                <a:latin typeface="Calibri" charset="0"/>
              </a:rPr>
              <a:t> activity</a:t>
            </a:r>
          </a:p>
          <a:p>
            <a:pPr marL="1371600" lvl="2" indent="-457200" eaLnBrk="1" hangingPunct="1">
              <a:lnSpc>
                <a:spcPct val="90000"/>
              </a:lnSpc>
            </a:pPr>
            <a:r>
              <a:rPr lang="en-NZ" sz="2000" dirty="0">
                <a:latin typeface="Calibri" charset="0"/>
              </a:rPr>
              <a:t>Tests/procedures</a:t>
            </a:r>
          </a:p>
          <a:p>
            <a:pPr marL="1371600" lvl="2" indent="-457200" eaLnBrk="1" hangingPunct="1">
              <a:lnSpc>
                <a:spcPct val="90000"/>
              </a:lnSpc>
            </a:pPr>
            <a:r>
              <a:rPr lang="en-NZ" sz="2000" dirty="0">
                <a:latin typeface="Calibri" charset="0"/>
              </a:rPr>
              <a:t>Duplication</a:t>
            </a:r>
          </a:p>
          <a:p>
            <a:pPr marL="609600" indent="-609600" eaLnBrk="1" hangingPunct="1">
              <a:lnSpc>
                <a:spcPct val="90000"/>
              </a:lnSpc>
              <a:buFont typeface="Arial" charset="0"/>
              <a:buAutoNum type="arabicPeriod"/>
            </a:pPr>
            <a:r>
              <a:rPr lang="en-NZ" sz="2800" u="sng" dirty="0">
                <a:latin typeface="Calibri" charset="0"/>
              </a:rPr>
              <a:t>Inefficient</a:t>
            </a:r>
            <a:r>
              <a:rPr lang="en-NZ" sz="2800" dirty="0">
                <a:latin typeface="Calibri" charset="0"/>
              </a:rPr>
              <a:t> use of ‘inventory’ </a:t>
            </a:r>
          </a:p>
          <a:p>
            <a:pPr marL="1371600" lvl="2" indent="-457200" eaLnBrk="1" hangingPunct="1">
              <a:lnSpc>
                <a:spcPct val="90000"/>
              </a:lnSpc>
            </a:pPr>
            <a:r>
              <a:rPr lang="en-NZ" sz="2000" dirty="0">
                <a:latin typeface="Calibri" charset="0"/>
              </a:rPr>
              <a:t>eg beds (due to lack of ambulatory care, urgent outpatient diagnostics, same day surgery etc)</a:t>
            </a:r>
          </a:p>
          <a:p>
            <a:pPr marL="1371600" lvl="2" indent="-457200" eaLnBrk="1" hangingPunct="1">
              <a:lnSpc>
                <a:spcPct val="90000"/>
              </a:lnSpc>
            </a:pPr>
            <a:r>
              <a:rPr lang="en-NZ" sz="2000" dirty="0" smtClean="0">
                <a:latin typeface="Calibri" charset="0"/>
              </a:rPr>
              <a:t>Procurement*</a:t>
            </a:r>
            <a:endParaRPr lang="en-NZ" sz="2000" dirty="0">
              <a:latin typeface="Calibri" charset="0"/>
            </a:endParaRPr>
          </a:p>
          <a:p>
            <a:pPr marL="609600" indent="-609600" eaLnBrk="1" hangingPunct="1">
              <a:lnSpc>
                <a:spcPct val="90000"/>
              </a:lnSpc>
              <a:buFont typeface="Arial" charset="0"/>
              <a:buAutoNum type="arabicPeriod"/>
            </a:pPr>
            <a:r>
              <a:rPr lang="en-NZ" sz="2800" u="sng" dirty="0">
                <a:latin typeface="Calibri" charset="0"/>
              </a:rPr>
              <a:t>Unnecessary</a:t>
            </a:r>
            <a:r>
              <a:rPr lang="en-NZ" sz="2800" dirty="0">
                <a:latin typeface="Calibri" charset="0"/>
              </a:rPr>
              <a:t> waiting</a:t>
            </a:r>
          </a:p>
          <a:p>
            <a:pPr marL="609600" indent="-609600" eaLnBrk="1" hangingPunct="1">
              <a:lnSpc>
                <a:spcPct val="90000"/>
              </a:lnSpc>
              <a:buFont typeface="Arial" charset="0"/>
              <a:buAutoNum type="arabicPeriod"/>
            </a:pPr>
            <a:r>
              <a:rPr lang="en-NZ" sz="2800" u="sng" dirty="0">
                <a:latin typeface="Calibri" charset="0"/>
              </a:rPr>
              <a:t>Unnecessary</a:t>
            </a:r>
            <a:r>
              <a:rPr lang="en-NZ" sz="2800" dirty="0">
                <a:latin typeface="Calibri" charset="0"/>
              </a:rPr>
              <a:t> movement of patients or staff</a:t>
            </a:r>
          </a:p>
          <a:p>
            <a:pPr marL="609600" indent="-609600" eaLnBrk="1" hangingPunct="1">
              <a:lnSpc>
                <a:spcPct val="90000"/>
              </a:lnSpc>
              <a:buFont typeface="Arial" charset="0"/>
              <a:buAutoNum type="arabicPeriod"/>
            </a:pPr>
            <a:r>
              <a:rPr lang="en-NZ" sz="2800" u="sng" dirty="0">
                <a:latin typeface="Calibri" charset="0"/>
              </a:rPr>
              <a:t>Defects</a:t>
            </a:r>
            <a:r>
              <a:rPr lang="en-NZ" sz="2800" dirty="0">
                <a:latin typeface="Calibri" charset="0"/>
              </a:rPr>
              <a:t> </a:t>
            </a:r>
            <a:r>
              <a:rPr lang="en-NZ" sz="2400" dirty="0">
                <a:latin typeface="Calibri" charset="0"/>
              </a:rPr>
              <a:t>(‘that’s just the way things are’)</a:t>
            </a:r>
            <a:endParaRPr lang="en-NZ" sz="2400" u="sng" dirty="0">
              <a:latin typeface="Calibri" charset="0"/>
            </a:endParaRPr>
          </a:p>
          <a:p>
            <a:pPr marL="1371600" lvl="2" indent="-457200" eaLnBrk="1" hangingPunct="1">
              <a:lnSpc>
                <a:spcPct val="90000"/>
              </a:lnSpc>
            </a:pPr>
            <a:r>
              <a:rPr lang="en-NZ" sz="2000" dirty="0">
                <a:latin typeface="Calibri" charset="0"/>
              </a:rPr>
              <a:t>Small defects magnify as they are passed down the line</a:t>
            </a:r>
          </a:p>
          <a:p>
            <a:pPr marL="609600" indent="-609600" eaLnBrk="1" hangingPunct="1">
              <a:lnSpc>
                <a:spcPct val="90000"/>
              </a:lnSpc>
              <a:buFont typeface="Arial" charset="0"/>
              <a:buAutoNum type="arabicPeriod"/>
            </a:pPr>
            <a:r>
              <a:rPr lang="en-NZ" sz="2800" u="sng" dirty="0">
                <a:latin typeface="Calibri" charset="0"/>
              </a:rPr>
              <a:t>Unnecessary</a:t>
            </a:r>
            <a:r>
              <a:rPr lang="en-NZ" sz="2800" dirty="0">
                <a:latin typeface="Calibri" charset="0"/>
              </a:rPr>
              <a:t> processing</a:t>
            </a:r>
          </a:p>
          <a:p>
            <a:pPr marL="1371600" lvl="2" indent="-457200" eaLnBrk="1" hangingPunct="1">
              <a:lnSpc>
                <a:spcPct val="90000"/>
              </a:lnSpc>
            </a:pPr>
            <a:r>
              <a:rPr lang="en-NZ" sz="2000" dirty="0">
                <a:latin typeface="Calibri" charset="0"/>
              </a:rPr>
              <a:t>Using over-complicated processes when a simple one will do</a:t>
            </a:r>
            <a:endParaRPr lang="en-GB" sz="2000" dirty="0">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7">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147">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518" y="1004342"/>
            <a:ext cx="7937292" cy="5286714"/>
          </a:xfrm>
        </p:spPr>
        <p:txBody>
          <a:bodyPr/>
          <a:lstStyle/>
          <a:p>
            <a:pPr marL="0" indent="0">
              <a:buNone/>
            </a:pPr>
            <a:r>
              <a:rPr lang="en-US" dirty="0" smtClean="0"/>
              <a:t>‘Lean’ also seeks to match capacity and demand</a:t>
            </a:r>
          </a:p>
          <a:p>
            <a:pPr marL="0" indent="0">
              <a:buNone/>
            </a:pPr>
            <a:endParaRPr lang="en-US" dirty="0"/>
          </a:p>
          <a:p>
            <a:pPr marL="0" indent="0">
              <a:buNone/>
            </a:pPr>
            <a:r>
              <a:rPr lang="en-US" dirty="0" smtClean="0"/>
              <a:t>Does your AMU match capacity with demand?</a:t>
            </a:r>
            <a:endParaRPr lang="en-US" dirty="0"/>
          </a:p>
        </p:txBody>
      </p:sp>
    </p:spTree>
    <p:extLst>
      <p:ext uri="{BB962C8B-B14F-4D97-AF65-F5344CB8AC3E}">
        <p14:creationId xmlns:p14="http://schemas.microsoft.com/office/powerpoint/2010/main" val="8951424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5190"/>
            <a:ext cx="9144000" cy="59167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0373"/>
          </a:xfrm>
        </p:spPr>
        <p:txBody>
          <a:bodyPr>
            <a:normAutofit/>
          </a:bodyPr>
          <a:lstStyle/>
          <a:p>
            <a:r>
              <a:rPr lang="en-GB" sz="3200" dirty="0" smtClean="0"/>
              <a:t>Capacity and demand</a:t>
            </a:r>
            <a:endParaRPr lang="en-GB" sz="3200" dirty="0"/>
          </a:p>
        </p:txBody>
      </p:sp>
      <p:cxnSp>
        <p:nvCxnSpPr>
          <p:cNvPr id="5" name="Straight Connector 4"/>
          <p:cNvCxnSpPr/>
          <p:nvPr/>
        </p:nvCxnSpPr>
        <p:spPr>
          <a:xfrm rot="5400000">
            <a:off x="3455876" y="3681028"/>
            <a:ext cx="25202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4716016" y="4941168"/>
            <a:ext cx="3600400" cy="83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99992" y="5085184"/>
            <a:ext cx="720080" cy="338554"/>
          </a:xfrm>
          <a:prstGeom prst="rect">
            <a:avLst/>
          </a:prstGeom>
          <a:noFill/>
        </p:spPr>
        <p:txBody>
          <a:bodyPr wrap="square" rtlCol="0">
            <a:spAutoFit/>
          </a:bodyPr>
          <a:lstStyle/>
          <a:p>
            <a:r>
              <a:rPr lang="en-GB" sz="1600" dirty="0" smtClean="0"/>
              <a:t>6am</a:t>
            </a:r>
            <a:endParaRPr lang="en-GB" sz="1600" dirty="0"/>
          </a:p>
        </p:txBody>
      </p:sp>
      <p:sp>
        <p:nvSpPr>
          <p:cNvPr id="13" name="TextBox 12"/>
          <p:cNvSpPr txBox="1"/>
          <p:nvPr/>
        </p:nvSpPr>
        <p:spPr>
          <a:xfrm>
            <a:off x="5364088" y="5085184"/>
            <a:ext cx="720080" cy="338554"/>
          </a:xfrm>
          <a:prstGeom prst="rect">
            <a:avLst/>
          </a:prstGeom>
          <a:noFill/>
        </p:spPr>
        <p:txBody>
          <a:bodyPr wrap="square" rtlCol="0">
            <a:spAutoFit/>
          </a:bodyPr>
          <a:lstStyle/>
          <a:p>
            <a:r>
              <a:rPr lang="en-GB" sz="1600" dirty="0" smtClean="0"/>
              <a:t>noon</a:t>
            </a:r>
            <a:endParaRPr lang="en-GB" sz="1600" dirty="0"/>
          </a:p>
        </p:txBody>
      </p:sp>
      <p:sp>
        <p:nvSpPr>
          <p:cNvPr id="14" name="TextBox 13"/>
          <p:cNvSpPr txBox="1"/>
          <p:nvPr/>
        </p:nvSpPr>
        <p:spPr>
          <a:xfrm>
            <a:off x="6300192" y="5085184"/>
            <a:ext cx="720080" cy="338554"/>
          </a:xfrm>
          <a:prstGeom prst="rect">
            <a:avLst/>
          </a:prstGeom>
          <a:noFill/>
        </p:spPr>
        <p:txBody>
          <a:bodyPr wrap="square" rtlCol="0">
            <a:spAutoFit/>
          </a:bodyPr>
          <a:lstStyle/>
          <a:p>
            <a:r>
              <a:rPr lang="en-GB" sz="1600" dirty="0" smtClean="0"/>
              <a:t>6pm</a:t>
            </a:r>
            <a:endParaRPr lang="en-GB" sz="1600" dirty="0"/>
          </a:p>
        </p:txBody>
      </p:sp>
      <p:cxnSp>
        <p:nvCxnSpPr>
          <p:cNvPr id="16" name="Straight Connector 15"/>
          <p:cNvCxnSpPr/>
          <p:nvPr/>
        </p:nvCxnSpPr>
        <p:spPr>
          <a:xfrm rot="5400000">
            <a:off x="5544108" y="4977172"/>
            <a:ext cx="2160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7416316" y="4977172"/>
            <a:ext cx="2160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80212" y="4977172"/>
            <a:ext cx="2160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164288" y="5085184"/>
            <a:ext cx="1080120" cy="338554"/>
          </a:xfrm>
          <a:prstGeom prst="rect">
            <a:avLst/>
          </a:prstGeom>
          <a:noFill/>
        </p:spPr>
        <p:txBody>
          <a:bodyPr wrap="square" rtlCol="0">
            <a:spAutoFit/>
          </a:bodyPr>
          <a:lstStyle/>
          <a:p>
            <a:r>
              <a:rPr lang="en-GB" sz="1600" dirty="0" smtClean="0"/>
              <a:t>midnight</a:t>
            </a:r>
            <a:endParaRPr lang="en-GB" sz="1600" dirty="0"/>
          </a:p>
        </p:txBody>
      </p:sp>
      <p:sp>
        <p:nvSpPr>
          <p:cNvPr id="28" name="Freeform 27"/>
          <p:cNvSpPr/>
          <p:nvPr/>
        </p:nvSpPr>
        <p:spPr>
          <a:xfrm>
            <a:off x="5148064" y="2996952"/>
            <a:ext cx="2194560" cy="1932432"/>
          </a:xfrm>
          <a:custGeom>
            <a:avLst/>
            <a:gdLst>
              <a:gd name="connsiteX0" fmla="*/ 0 w 2194560"/>
              <a:gd name="connsiteY0" fmla="*/ 1859280 h 1932432"/>
              <a:gd name="connsiteX1" fmla="*/ 795528 w 2194560"/>
              <a:gd name="connsiteY1" fmla="*/ 12192 h 1932432"/>
              <a:gd name="connsiteX2" fmla="*/ 2194560 w 2194560"/>
              <a:gd name="connsiteY2" fmla="*/ 1932432 h 1932432"/>
              <a:gd name="connsiteX3" fmla="*/ 2194560 w 2194560"/>
              <a:gd name="connsiteY3" fmla="*/ 1932432 h 1932432"/>
            </a:gdLst>
            <a:ahLst/>
            <a:cxnLst>
              <a:cxn ang="0">
                <a:pos x="connsiteX0" y="connsiteY0"/>
              </a:cxn>
              <a:cxn ang="0">
                <a:pos x="connsiteX1" y="connsiteY1"/>
              </a:cxn>
              <a:cxn ang="0">
                <a:pos x="connsiteX2" y="connsiteY2"/>
              </a:cxn>
              <a:cxn ang="0">
                <a:pos x="connsiteX3" y="connsiteY3"/>
              </a:cxn>
            </a:cxnLst>
            <a:rect l="l" t="t" r="r" b="b"/>
            <a:pathLst>
              <a:path w="2194560" h="1932432">
                <a:moveTo>
                  <a:pt x="0" y="1859280"/>
                </a:moveTo>
                <a:cubicBezTo>
                  <a:pt x="214884" y="929640"/>
                  <a:pt x="429768" y="0"/>
                  <a:pt x="795528" y="12192"/>
                </a:cubicBezTo>
                <a:cubicBezTo>
                  <a:pt x="1161288" y="24384"/>
                  <a:pt x="2194560" y="1932432"/>
                  <a:pt x="2194560" y="1932432"/>
                </a:cubicBezTo>
                <a:lnTo>
                  <a:pt x="2194560" y="1932432"/>
                </a:lnTo>
              </a:path>
            </a:pathLst>
          </a:custGeom>
          <a:ln w="22225">
            <a:solidFill>
              <a:schemeClr val="tx1">
                <a:lumMod val="8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Freeform 28"/>
          <p:cNvSpPr/>
          <p:nvPr/>
        </p:nvSpPr>
        <p:spPr>
          <a:xfrm rot="255666">
            <a:off x="5806626" y="2556487"/>
            <a:ext cx="1796761" cy="2287492"/>
          </a:xfrm>
          <a:custGeom>
            <a:avLst/>
            <a:gdLst>
              <a:gd name="connsiteX0" fmla="*/ 0 w 2194560"/>
              <a:gd name="connsiteY0" fmla="*/ 1859280 h 1932432"/>
              <a:gd name="connsiteX1" fmla="*/ 795528 w 2194560"/>
              <a:gd name="connsiteY1" fmla="*/ 12192 h 1932432"/>
              <a:gd name="connsiteX2" fmla="*/ 2194560 w 2194560"/>
              <a:gd name="connsiteY2" fmla="*/ 1932432 h 1932432"/>
              <a:gd name="connsiteX3" fmla="*/ 2194560 w 2194560"/>
              <a:gd name="connsiteY3" fmla="*/ 1932432 h 1932432"/>
            </a:gdLst>
            <a:ahLst/>
            <a:cxnLst>
              <a:cxn ang="0">
                <a:pos x="connsiteX0" y="connsiteY0"/>
              </a:cxn>
              <a:cxn ang="0">
                <a:pos x="connsiteX1" y="connsiteY1"/>
              </a:cxn>
              <a:cxn ang="0">
                <a:pos x="connsiteX2" y="connsiteY2"/>
              </a:cxn>
              <a:cxn ang="0">
                <a:pos x="connsiteX3" y="connsiteY3"/>
              </a:cxn>
            </a:cxnLst>
            <a:rect l="l" t="t" r="r" b="b"/>
            <a:pathLst>
              <a:path w="2194560" h="1932432">
                <a:moveTo>
                  <a:pt x="0" y="1859280"/>
                </a:moveTo>
                <a:cubicBezTo>
                  <a:pt x="214884" y="929640"/>
                  <a:pt x="429768" y="0"/>
                  <a:pt x="795528" y="12192"/>
                </a:cubicBezTo>
                <a:cubicBezTo>
                  <a:pt x="1161288" y="24384"/>
                  <a:pt x="2194560" y="1932432"/>
                  <a:pt x="2194560" y="1932432"/>
                </a:cubicBezTo>
                <a:lnTo>
                  <a:pt x="2194560" y="1932432"/>
                </a:lnTo>
              </a:path>
            </a:pathLst>
          </a:custGeom>
          <a:ln w="22225">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1" name="Straight Arrow Connector 30"/>
          <p:cNvCxnSpPr/>
          <p:nvPr/>
        </p:nvCxnSpPr>
        <p:spPr>
          <a:xfrm rot="16200000" flipH="1">
            <a:off x="5436096" y="2564904"/>
            <a:ext cx="504056" cy="21602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6732240" y="2348880"/>
            <a:ext cx="432048" cy="2880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860032" y="1772816"/>
            <a:ext cx="1368152" cy="646331"/>
          </a:xfrm>
          <a:prstGeom prst="rect">
            <a:avLst/>
          </a:prstGeom>
          <a:noFill/>
        </p:spPr>
        <p:txBody>
          <a:bodyPr wrap="square" rtlCol="0">
            <a:spAutoFit/>
          </a:bodyPr>
          <a:lstStyle/>
          <a:p>
            <a:r>
              <a:rPr lang="en-GB" dirty="0" smtClean="0"/>
              <a:t>desired</a:t>
            </a:r>
          </a:p>
          <a:p>
            <a:r>
              <a:rPr lang="en-GB" dirty="0" smtClean="0"/>
              <a:t>admissions</a:t>
            </a:r>
            <a:endParaRPr lang="en-GB" dirty="0"/>
          </a:p>
        </p:txBody>
      </p:sp>
      <p:sp>
        <p:nvSpPr>
          <p:cNvPr id="36" name="TextBox 35"/>
          <p:cNvSpPr txBox="1"/>
          <p:nvPr/>
        </p:nvSpPr>
        <p:spPr>
          <a:xfrm>
            <a:off x="6804248" y="1916832"/>
            <a:ext cx="1368152" cy="369332"/>
          </a:xfrm>
          <a:prstGeom prst="rect">
            <a:avLst/>
          </a:prstGeom>
          <a:noFill/>
        </p:spPr>
        <p:txBody>
          <a:bodyPr wrap="square" rtlCol="0">
            <a:spAutoFit/>
          </a:bodyPr>
          <a:lstStyle/>
          <a:p>
            <a:r>
              <a:rPr lang="en-GB" dirty="0" smtClean="0"/>
              <a:t>discharges</a:t>
            </a:r>
            <a:endParaRPr lang="en-GB" dirty="0"/>
          </a:p>
        </p:txBody>
      </p:sp>
      <p:sp>
        <p:nvSpPr>
          <p:cNvPr id="3" name="TextBox 2"/>
          <p:cNvSpPr txBox="1"/>
          <p:nvPr/>
        </p:nvSpPr>
        <p:spPr>
          <a:xfrm>
            <a:off x="795249" y="1465036"/>
            <a:ext cx="3387777" cy="4431983"/>
          </a:xfrm>
          <a:prstGeom prst="rect">
            <a:avLst/>
          </a:prstGeom>
          <a:noFill/>
        </p:spPr>
        <p:txBody>
          <a:bodyPr wrap="square" rtlCol="0">
            <a:spAutoFit/>
          </a:bodyPr>
          <a:lstStyle/>
          <a:p>
            <a:pPr marL="285750" indent="-285750">
              <a:buFont typeface="Arial" charset="0"/>
              <a:buChar char="•"/>
            </a:pPr>
            <a:r>
              <a:rPr lang="en-GB" sz="2400" dirty="0" smtClean="0"/>
              <a:t>The daily lag between </a:t>
            </a:r>
            <a:r>
              <a:rPr lang="en-GB" sz="2400" dirty="0"/>
              <a:t>admissions and discharges by time of day is responsible for the daily problem of bed </a:t>
            </a:r>
            <a:r>
              <a:rPr lang="en-GB" sz="2400" dirty="0" smtClean="0"/>
              <a:t>availability</a:t>
            </a:r>
          </a:p>
          <a:p>
            <a:pPr marL="285750" indent="-285750">
              <a:buFont typeface="Arial" charset="0"/>
              <a:buChar char="•"/>
            </a:pPr>
            <a:r>
              <a:rPr lang="en-GB" sz="2400" dirty="0" smtClean="0"/>
              <a:t>At weekends, reduced discharges is responsible for the weekly problem of bed availability</a:t>
            </a:r>
          </a:p>
          <a:p>
            <a:pPr marL="285750" indent="-285750">
              <a:buFont typeface="Arial" charset="0"/>
              <a:buChar char="•"/>
            </a:pPr>
            <a:endParaRPr lang="en-US" dirty="0"/>
          </a:p>
        </p:txBody>
      </p:sp>
    </p:spTree>
    <p:custDataLst>
      <p:tags r:id="rId1"/>
    </p:custDataLst>
    <p:extLst>
      <p:ext uri="{BB962C8B-B14F-4D97-AF65-F5344CB8AC3E}">
        <p14:creationId xmlns:p14="http://schemas.microsoft.com/office/powerpoint/2010/main" val="436518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Calibri" charset="0"/>
              </a:rPr>
              <a:t>A few words of wisdom …</a:t>
            </a:r>
          </a:p>
        </p:txBody>
      </p:sp>
      <p:sp>
        <p:nvSpPr>
          <p:cNvPr id="53250" name="Content Placeholder 2"/>
          <p:cNvSpPr>
            <a:spLocks noGrp="1"/>
          </p:cNvSpPr>
          <p:nvPr>
            <p:ph idx="1"/>
          </p:nvPr>
        </p:nvSpPr>
        <p:spPr/>
        <p:txBody>
          <a:bodyPr/>
          <a:lstStyle/>
          <a:p>
            <a:r>
              <a:rPr lang="en-US" sz="2800" dirty="0" smtClean="0">
                <a:latin typeface="Calibri" charset="0"/>
              </a:rPr>
              <a:t>Every </a:t>
            </a:r>
            <a:r>
              <a:rPr lang="en-US" sz="2800" dirty="0">
                <a:latin typeface="Calibri" charset="0"/>
              </a:rPr>
              <a:t>system is perfectly designed to get the results it </a:t>
            </a:r>
            <a:r>
              <a:rPr lang="en-US" sz="2800" dirty="0" smtClean="0">
                <a:latin typeface="Calibri" charset="0"/>
              </a:rPr>
              <a:t>gets</a:t>
            </a:r>
            <a:endParaRPr lang="en-US" sz="2800" dirty="0">
              <a:latin typeface="Calibri" charset="0"/>
            </a:endParaRPr>
          </a:p>
          <a:p>
            <a:r>
              <a:rPr lang="en-US" sz="2800" dirty="0" smtClean="0">
                <a:latin typeface="Calibri" charset="0"/>
              </a:rPr>
              <a:t>If </a:t>
            </a:r>
            <a:r>
              <a:rPr lang="en-US" sz="2800" dirty="0">
                <a:latin typeface="Calibri" charset="0"/>
              </a:rPr>
              <a:t>you always do what you've always done, you'll always get what you've always </a:t>
            </a:r>
            <a:r>
              <a:rPr lang="en-US" sz="2800" dirty="0" smtClean="0">
                <a:latin typeface="Calibri" charset="0"/>
              </a:rPr>
              <a:t>got</a:t>
            </a:r>
          </a:p>
          <a:p>
            <a:r>
              <a:rPr lang="en-US" sz="2800" dirty="0" smtClean="0">
                <a:latin typeface="Calibri" charset="0"/>
              </a:rPr>
              <a:t>Doing </a:t>
            </a:r>
            <a:r>
              <a:rPr lang="en-US" sz="2800" dirty="0">
                <a:latin typeface="Calibri" charset="0"/>
              </a:rPr>
              <a:t>the same thing over and over again and expecting different results is </a:t>
            </a:r>
            <a:r>
              <a:rPr lang="en-US" sz="2800" dirty="0" smtClean="0">
                <a:latin typeface="Calibri" charset="0"/>
              </a:rPr>
              <a:t>insanity</a:t>
            </a:r>
            <a:endParaRPr lang="en-US" dirty="0">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615" y="1090706"/>
            <a:ext cx="6119620" cy="4474561"/>
          </a:xfrm>
          <a:prstGeom prst="rect">
            <a:avLst/>
          </a:prstGeom>
        </p:spPr>
      </p:pic>
    </p:spTree>
    <p:extLst>
      <p:ext uri="{BB962C8B-B14F-4D97-AF65-F5344CB8AC3E}">
        <p14:creationId xmlns:p14="http://schemas.microsoft.com/office/powerpoint/2010/main" val="12076829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2" descr="creativity cartoons, creativity cartoon, creativity picture, creativity pictures, creativity image, creativity images, creativity illustration, creativity illustration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059" y="1080900"/>
            <a:ext cx="5259294" cy="4784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2339975" y="1965979"/>
            <a:ext cx="5327650" cy="2303462"/>
          </a:xfrm>
        </p:spPr>
        <p:txBody>
          <a:bodyPr rtlCol="0">
            <a:normAutofit/>
          </a:bodyPr>
          <a:lstStyle/>
          <a:p>
            <a:pPr eaLnBrk="1" fontAlgn="auto" hangingPunct="1">
              <a:spcAft>
                <a:spcPts val="0"/>
              </a:spcAft>
              <a:defRPr/>
            </a:pPr>
            <a:r>
              <a:rPr lang="en-GB" sz="4000" dirty="0" smtClean="0"/>
              <a:t>Any q</a:t>
            </a:r>
            <a:r>
              <a:rPr lang="en-GB" sz="4000" dirty="0" smtClean="0">
                <a:ea typeface="+mj-ea"/>
                <a:cs typeface="+mj-cs"/>
              </a:rPr>
              <a:t>uestions </a:t>
            </a:r>
            <a:br>
              <a:rPr lang="en-GB" sz="4000" dirty="0" smtClean="0">
                <a:ea typeface="+mj-ea"/>
                <a:cs typeface="+mj-cs"/>
              </a:rPr>
            </a:br>
            <a:r>
              <a:rPr lang="en-GB" sz="4000" dirty="0" smtClean="0">
                <a:ea typeface="+mj-ea"/>
                <a:cs typeface="+mj-cs"/>
              </a:rPr>
              <a:t>at this point?</a:t>
            </a:r>
            <a:endParaRPr lang="en-GB" sz="4000" dirty="0">
              <a:ea typeface="+mj-ea"/>
              <a:cs typeface="+mj-cs"/>
            </a:endParaRPr>
          </a:p>
        </p:txBody>
      </p:sp>
      <p:graphicFrame>
        <p:nvGraphicFramePr>
          <p:cNvPr id="54274" name="Object 4"/>
          <p:cNvGraphicFramePr>
            <a:graphicFrameLocks noChangeAspect="1"/>
          </p:cNvGraphicFramePr>
          <p:nvPr/>
        </p:nvGraphicFramePr>
        <p:xfrm>
          <a:off x="2195513" y="1268413"/>
          <a:ext cx="1295400" cy="3933825"/>
        </p:xfrm>
        <a:graphic>
          <a:graphicData uri="http://schemas.openxmlformats.org/presentationml/2006/ole">
            <mc:AlternateContent xmlns:mc="http://schemas.openxmlformats.org/markup-compatibility/2006">
              <mc:Choice xmlns:v="urn:schemas-microsoft-com:vml" Requires="v">
                <p:oleObj spid="_x0000_s77832" name="Clip" r:id="rId5" imgW="1296063" imgH="3934305" progId="">
                  <p:embed/>
                </p:oleObj>
              </mc:Choice>
              <mc:Fallback>
                <p:oleObj name="Clip" r:id="rId5" imgW="1296063" imgH="3934305"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1268413"/>
                        <a:ext cx="1295400" cy="393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97045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5919" y="1419177"/>
            <a:ext cx="8229600" cy="4525963"/>
          </a:xfrm>
        </p:spPr>
        <p:txBody>
          <a:bodyPr>
            <a:normAutofit/>
          </a:bodyPr>
          <a:lstStyle/>
          <a:p>
            <a:pPr marL="0" indent="0">
              <a:buNone/>
            </a:pPr>
            <a:r>
              <a:rPr lang="en-GB" dirty="0" smtClean="0">
                <a:solidFill>
                  <a:schemeClr val="bg1">
                    <a:lumMod val="50000"/>
                  </a:schemeClr>
                </a:solidFill>
              </a:rPr>
              <a:t>Think of a project you would like to do</a:t>
            </a:r>
          </a:p>
          <a:p>
            <a:pPr marL="0" indent="0">
              <a:buNone/>
            </a:pPr>
            <a:r>
              <a:rPr lang="en-GB" dirty="0" smtClean="0">
                <a:solidFill>
                  <a:schemeClr val="bg1">
                    <a:lumMod val="50000"/>
                  </a:schemeClr>
                </a:solidFill>
              </a:rPr>
              <a:t>What are you trying to accomplish </a:t>
            </a:r>
            <a:r>
              <a:rPr lang="mr-IN" dirty="0" smtClean="0">
                <a:solidFill>
                  <a:schemeClr val="bg1">
                    <a:lumMod val="50000"/>
                  </a:schemeClr>
                </a:solidFill>
              </a:rPr>
              <a:t>–</a:t>
            </a:r>
            <a:r>
              <a:rPr lang="en-GB" dirty="0" smtClean="0">
                <a:solidFill>
                  <a:schemeClr val="bg1">
                    <a:lumMod val="50000"/>
                  </a:schemeClr>
                </a:solidFill>
              </a:rPr>
              <a:t> i.e. what is the </a:t>
            </a:r>
            <a:r>
              <a:rPr lang="en-GB" u="sng" dirty="0" smtClean="0">
                <a:solidFill>
                  <a:schemeClr val="bg1">
                    <a:lumMod val="50000"/>
                  </a:schemeClr>
                </a:solidFill>
              </a:rPr>
              <a:t>real</a:t>
            </a:r>
            <a:r>
              <a:rPr lang="en-GB" dirty="0" smtClean="0">
                <a:solidFill>
                  <a:schemeClr val="bg1">
                    <a:lumMod val="50000"/>
                  </a:schemeClr>
                </a:solidFill>
              </a:rPr>
              <a:t> problem you need to solve?</a:t>
            </a:r>
          </a:p>
          <a:p>
            <a:pPr marL="0" indent="0">
              <a:buNone/>
            </a:pPr>
            <a:r>
              <a:rPr lang="en-GB" dirty="0" smtClean="0">
                <a:solidFill>
                  <a:schemeClr val="bg1">
                    <a:lumMod val="50000"/>
                  </a:schemeClr>
                </a:solidFill>
              </a:rPr>
              <a:t>What are you going to measure so you know a change is an improvement?</a:t>
            </a:r>
          </a:p>
          <a:p>
            <a:pPr marL="0" indent="0">
              <a:buNone/>
            </a:pPr>
            <a:r>
              <a:rPr lang="en-GB" dirty="0" smtClean="0"/>
              <a:t>What change can we make that will result in an improvement?</a:t>
            </a:r>
          </a:p>
          <a:p>
            <a:endParaRPr lang="en-GB" dirty="0" smtClean="0"/>
          </a:p>
          <a:p>
            <a:endParaRPr lang="en-GB" dirty="0"/>
          </a:p>
          <a:p>
            <a:endParaRPr lang="en-GB" dirty="0" smtClean="0"/>
          </a:p>
        </p:txBody>
      </p:sp>
    </p:spTree>
    <p:extLst>
      <p:ext uri="{BB962C8B-B14F-4D97-AF65-F5344CB8AC3E}">
        <p14:creationId xmlns:p14="http://schemas.microsoft.com/office/powerpoint/2010/main" val="7332472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p:cNvPicPr>
            <a:picLocks noChangeAspect="1"/>
          </p:cNvPicPr>
          <p:nvPr/>
        </p:nvPicPr>
        <p:blipFill>
          <a:blip r:embed="rId3">
            <a:extLst>
              <a:ext uri="{28A0092B-C50C-407E-A947-70E740481C1C}">
                <a14:useLocalDpi xmlns:a14="http://schemas.microsoft.com/office/drawing/2010/main" val="0"/>
              </a:ext>
            </a:extLst>
          </a:blip>
          <a:srcRect l="11707" t="2467" r="7574" b="4192"/>
          <a:stretch>
            <a:fillRect/>
          </a:stretch>
        </p:blipFill>
        <p:spPr>
          <a:xfrm>
            <a:off x="1147225" y="403412"/>
            <a:ext cx="6965835" cy="5715620"/>
          </a:xfrm>
          <a:prstGeom prst="rect">
            <a:avLst/>
          </a:prstGeom>
          <a:solidFill>
            <a:schemeClr val="bg1"/>
          </a:solidFill>
          <a:ln>
            <a:noFill/>
            <a:miter lim="800000"/>
            <a:headEnd/>
            <a:tailEnd/>
          </a:ln>
        </p:spPr>
      </p:pic>
    </p:spTree>
    <p:extLst>
      <p:ext uri="{BB962C8B-B14F-4D97-AF65-F5344CB8AC3E}">
        <p14:creationId xmlns:p14="http://schemas.microsoft.com/office/powerpoint/2010/main" val="1241568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changes – PDSA cycles</a:t>
            </a:r>
            <a:endParaRPr lang="en-GB" dirty="0"/>
          </a:p>
        </p:txBody>
      </p:sp>
      <p:sp>
        <p:nvSpPr>
          <p:cNvPr id="3" name="Content Placeholder 2"/>
          <p:cNvSpPr>
            <a:spLocks noGrp="1"/>
          </p:cNvSpPr>
          <p:nvPr>
            <p:ph sz="half" idx="1"/>
          </p:nvPr>
        </p:nvSpPr>
        <p:spPr>
          <a:xfrm>
            <a:off x="1159435" y="2063378"/>
            <a:ext cx="4038600" cy="3225800"/>
          </a:xfrm>
        </p:spPr>
        <p:txBody>
          <a:bodyPr/>
          <a:lstStyle/>
          <a:p>
            <a:r>
              <a:rPr lang="en-GB" dirty="0" smtClean="0"/>
              <a:t>Plan </a:t>
            </a:r>
          </a:p>
          <a:p>
            <a:r>
              <a:rPr lang="en-GB" dirty="0" smtClean="0"/>
              <a:t>Do</a:t>
            </a:r>
          </a:p>
          <a:p>
            <a:r>
              <a:rPr lang="en-GB" dirty="0" smtClean="0"/>
              <a:t>Study</a:t>
            </a:r>
          </a:p>
          <a:p>
            <a:r>
              <a:rPr lang="en-GB" dirty="0" smtClean="0"/>
              <a:t>Act</a:t>
            </a:r>
          </a:p>
          <a:p>
            <a:r>
              <a:rPr lang="en-GB" b="1" dirty="0" smtClean="0"/>
              <a:t>Start small!</a:t>
            </a:r>
            <a:endParaRPr lang="en-GB" b="1" dirty="0"/>
          </a:p>
        </p:txBody>
      </p:sp>
      <p:pic>
        <p:nvPicPr>
          <p:cNvPr id="5" name="Content Placeholder 4" descr="ModelforImprovement.gif"/>
          <p:cNvPicPr>
            <a:picLocks noGrp="1" noChangeAspect="1"/>
          </p:cNvPicPr>
          <p:nvPr>
            <p:ph sz="half" idx="2"/>
          </p:nvPr>
        </p:nvPicPr>
        <p:blipFill>
          <a:blip r:embed="rId3">
            <a:extLst>
              <a:ext uri="{28A0092B-C50C-407E-A947-70E740481C1C}">
                <a14:useLocalDpi xmlns:a14="http://schemas.microsoft.com/office/drawing/2010/main" val="0"/>
              </a:ext>
            </a:extLst>
          </a:blip>
          <a:srcRect l="-73530" r="-73530"/>
          <a:stretch>
            <a:fillRect/>
          </a:stretch>
        </p:blipFill>
        <p:spPr>
          <a:xfrm>
            <a:off x="3931024" y="1600200"/>
            <a:ext cx="4038600" cy="4525963"/>
          </a:xfrm>
        </p:spPr>
      </p:pic>
    </p:spTree>
    <p:extLst>
      <p:ext uri="{BB962C8B-B14F-4D97-AF65-F5344CB8AC3E}">
        <p14:creationId xmlns:p14="http://schemas.microsoft.com/office/powerpoint/2010/main" val="2709700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6600" y="1257300"/>
            <a:ext cx="7658100" cy="4343400"/>
          </a:xfrm>
          <a:prstGeom prst="rect">
            <a:avLst/>
          </a:prstGeom>
        </p:spPr>
      </p:pic>
    </p:spTree>
    <p:extLst>
      <p:ext uri="{BB962C8B-B14F-4D97-AF65-F5344CB8AC3E}">
        <p14:creationId xmlns:p14="http://schemas.microsoft.com/office/powerpoint/2010/main" val="30336881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95288" y="1026868"/>
            <a:ext cx="4476750" cy="1263650"/>
          </a:xfrm>
        </p:spPr>
        <p:txBody>
          <a:bodyPr/>
          <a:lstStyle/>
          <a:p>
            <a:pPr eaLnBrk="1" hangingPunct="1"/>
            <a:r>
              <a:rPr lang="en-GB" sz="2800">
                <a:latin typeface="Calibri" charset="0"/>
              </a:rPr>
              <a:t>Repeated PDSA cycles work towards the AIM</a:t>
            </a:r>
          </a:p>
        </p:txBody>
      </p:sp>
      <p:grpSp>
        <p:nvGrpSpPr>
          <p:cNvPr id="29701" name="Group 6"/>
          <p:cNvGrpSpPr>
            <a:grpSpLocks/>
          </p:cNvGrpSpPr>
          <p:nvPr/>
        </p:nvGrpSpPr>
        <p:grpSpPr bwMode="auto">
          <a:xfrm>
            <a:off x="268288" y="986430"/>
            <a:ext cx="8645525" cy="4962228"/>
            <a:chOff x="645129" y="1124744"/>
            <a:chExt cx="8268684" cy="4898260"/>
          </a:xfrm>
        </p:grpSpPr>
        <p:sp>
          <p:nvSpPr>
            <p:cNvPr id="29702" name="Line 2"/>
            <p:cNvSpPr>
              <a:spLocks noChangeShapeType="1"/>
            </p:cNvSpPr>
            <p:nvPr/>
          </p:nvSpPr>
          <p:spPr bwMode="auto">
            <a:xfrm flipV="1">
              <a:off x="1979613" y="1700213"/>
              <a:ext cx="5616575" cy="3168650"/>
            </a:xfrm>
            <a:prstGeom prst="line">
              <a:avLst/>
            </a:prstGeom>
            <a:noFill/>
            <a:ln w="38100">
              <a:solidFill>
                <a:schemeClr val="tx1"/>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29713" name="Text Box 46"/>
            <p:cNvSpPr txBox="1">
              <a:spLocks noChangeArrowheads="1"/>
            </p:cNvSpPr>
            <p:nvPr/>
          </p:nvSpPr>
          <p:spPr bwMode="auto">
            <a:xfrm>
              <a:off x="5706619" y="5567290"/>
              <a:ext cx="2908656" cy="4557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b="1" dirty="0">
                  <a:solidFill>
                    <a:srgbClr val="000000"/>
                  </a:solidFill>
                  <a:latin typeface="Arial" charset="0"/>
                </a:rPr>
                <a:t>Need to start small</a:t>
              </a:r>
              <a:r>
                <a:rPr lang="en-US" b="1" dirty="0" smtClean="0">
                  <a:solidFill>
                    <a:srgbClr val="000000"/>
                  </a:solidFill>
                  <a:latin typeface="Arial" charset="0"/>
                </a:rPr>
                <a:t>!</a:t>
              </a:r>
              <a:endParaRPr lang="en-US" b="1" dirty="0">
                <a:solidFill>
                  <a:srgbClr val="000000"/>
                </a:solidFill>
                <a:latin typeface="Arial" charset="0"/>
              </a:endParaRPr>
            </a:p>
          </p:txBody>
        </p:sp>
        <p:graphicFrame>
          <p:nvGraphicFramePr>
            <p:cNvPr id="10" name="Content Placeholder 4"/>
            <p:cNvGraphicFramePr>
              <a:graphicFrameLocks/>
            </p:cNvGraphicFramePr>
            <p:nvPr/>
          </p:nvGraphicFramePr>
          <p:xfrm>
            <a:off x="2304893" y="3746040"/>
            <a:ext cx="1152128" cy="120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4"/>
            <p:cNvGraphicFramePr>
              <a:graphicFrameLocks/>
            </p:cNvGraphicFramePr>
            <p:nvPr/>
          </p:nvGraphicFramePr>
          <p:xfrm>
            <a:off x="3514724" y="3079416"/>
            <a:ext cx="1152128" cy="12039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Content Placeholder 4"/>
            <p:cNvGraphicFramePr>
              <a:graphicFrameLocks/>
            </p:cNvGraphicFramePr>
            <p:nvPr/>
          </p:nvGraphicFramePr>
          <p:xfrm>
            <a:off x="4787900" y="2345223"/>
            <a:ext cx="1152128" cy="120399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Content Placeholder 4"/>
            <p:cNvGraphicFramePr>
              <a:graphicFrameLocks/>
            </p:cNvGraphicFramePr>
            <p:nvPr/>
          </p:nvGraphicFramePr>
          <p:xfrm>
            <a:off x="6180931" y="1632323"/>
            <a:ext cx="1152128" cy="120399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4" name="Rounded Rectangle 13"/>
            <p:cNvSpPr>
              <a:spLocks noChangeArrowheads="1"/>
            </p:cNvSpPr>
            <p:nvPr/>
          </p:nvSpPr>
          <p:spPr bwMode="auto">
            <a:xfrm>
              <a:off x="7674877" y="1124744"/>
              <a:ext cx="1238936" cy="863437"/>
            </a:xfrm>
            <a:prstGeom prst="roundRect">
              <a:avLst>
                <a:gd name="adj" fmla="val 16667"/>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40000" dist="20000" dir="5400000" rotWithShape="0">
                <a:srgbClr val="000000">
                  <a:alpha val="37999"/>
                </a:srgbClr>
              </a:outerShdw>
            </a:effectLst>
          </p:spPr>
          <p:txBody>
            <a:bodyPr anchor="ctr"/>
            <a:lstStyle/>
            <a:p>
              <a:pPr algn="ctr">
                <a:defRPr/>
              </a:pPr>
              <a:r>
                <a:rPr lang="en-GB" b="1" dirty="0">
                  <a:solidFill>
                    <a:prstClr val="black"/>
                  </a:solidFill>
                  <a:latin typeface="Arial" panose="020B0604020202020204" pitchFamily="34" charset="0"/>
                  <a:ea typeface="+mn-ea"/>
                  <a:cs typeface="Arial" panose="020B0604020202020204" pitchFamily="34" charset="0"/>
                </a:rPr>
                <a:t>AIM</a:t>
              </a:r>
            </a:p>
          </p:txBody>
        </p:sp>
        <p:sp>
          <p:nvSpPr>
            <p:cNvPr id="15" name="Rounded Rectangle 14"/>
            <p:cNvSpPr>
              <a:spLocks noChangeArrowheads="1"/>
            </p:cNvSpPr>
            <p:nvPr/>
          </p:nvSpPr>
          <p:spPr bwMode="auto">
            <a:xfrm>
              <a:off x="645129" y="4703853"/>
              <a:ext cx="1238936" cy="863437"/>
            </a:xfrm>
            <a:prstGeom prst="roundRect">
              <a:avLst>
                <a:gd name="adj" fmla="val 16667"/>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40000" dist="20000" dir="5400000" rotWithShape="0">
                <a:srgbClr val="000000">
                  <a:alpha val="37999"/>
                </a:srgbClr>
              </a:outerShdw>
            </a:effectLst>
          </p:spPr>
          <p:txBody>
            <a:bodyPr anchor="ctr"/>
            <a:lstStyle/>
            <a:p>
              <a:pPr algn="ctr">
                <a:defRPr/>
              </a:pPr>
              <a:r>
                <a:rPr lang="en-GB" sz="1400" b="1" dirty="0">
                  <a:solidFill>
                    <a:prstClr val="black"/>
                  </a:solidFill>
                  <a:latin typeface="Arial" panose="020B0604020202020204" pitchFamily="34" charset="0"/>
                  <a:ea typeface="+mn-ea"/>
                  <a:cs typeface="Arial" panose="020B0604020202020204" pitchFamily="34" charset="0"/>
                </a:rPr>
                <a:t>HUNCHES</a:t>
              </a:r>
            </a:p>
            <a:p>
              <a:pPr algn="ctr">
                <a:defRPr/>
              </a:pPr>
              <a:r>
                <a:rPr lang="en-GB" sz="1400" b="1" dirty="0">
                  <a:solidFill>
                    <a:prstClr val="black"/>
                  </a:solidFill>
                  <a:latin typeface="Arial" panose="020B0604020202020204" pitchFamily="34" charset="0"/>
                  <a:ea typeface="+mn-ea"/>
                  <a:cs typeface="Arial" panose="020B0604020202020204" pitchFamily="34" charset="0"/>
                </a:rPr>
                <a:t>IDEAS</a:t>
              </a:r>
            </a:p>
          </p:txBody>
        </p:sp>
        <p:grpSp>
          <p:nvGrpSpPr>
            <p:cNvPr id="29710" name="Group 15"/>
            <p:cNvGrpSpPr>
              <a:grpSpLocks/>
            </p:cNvGrpSpPr>
            <p:nvPr/>
          </p:nvGrpSpPr>
          <p:grpSpPr bwMode="auto">
            <a:xfrm>
              <a:off x="3425143" y="2903330"/>
              <a:ext cx="3528538" cy="2211086"/>
              <a:chOff x="3563869" y="2924216"/>
              <a:chExt cx="3528538" cy="2211086"/>
            </a:xfrm>
          </p:grpSpPr>
          <p:cxnSp>
            <p:nvCxnSpPr>
              <p:cNvPr id="17" name="Straight Arrow Connector 16"/>
              <p:cNvCxnSpPr>
                <a:cxnSpLocks noChangeShapeType="1"/>
              </p:cNvCxnSpPr>
              <p:nvPr/>
            </p:nvCxnSpPr>
            <p:spPr bwMode="auto">
              <a:xfrm flipV="1">
                <a:off x="3563869" y="2924216"/>
                <a:ext cx="3528538" cy="2211086"/>
              </a:xfrm>
              <a:prstGeom prst="straightConnector1">
                <a:avLst/>
              </a:prstGeom>
              <a:noFill/>
              <a:ln w="34925">
                <a:solidFill>
                  <a:schemeClr val="tx2"/>
                </a:solidFill>
                <a:round/>
                <a:headEnd/>
                <a:tailEnd type="arrow" w="med" len="med"/>
              </a:ln>
              <a:effectLst/>
            </p:spPr>
          </p:cxnSp>
          <p:sp>
            <p:nvSpPr>
              <p:cNvPr id="18" name="TextBox 17"/>
              <p:cNvSpPr txBox="1"/>
              <p:nvPr/>
            </p:nvSpPr>
            <p:spPr>
              <a:xfrm rot="19646328">
                <a:off x="4601944" y="4127698"/>
                <a:ext cx="1963167" cy="680093"/>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GB" b="1" dirty="0">
                    <a:solidFill>
                      <a:prstClr val="black"/>
                    </a:solidFill>
                    <a:latin typeface="Arial" panose="020B0604020202020204" pitchFamily="34" charset="0"/>
                    <a:cs typeface="Arial" panose="020B0604020202020204" pitchFamily="34" charset="0"/>
                  </a:rPr>
                  <a:t>Data driven change</a:t>
                </a:r>
              </a:p>
            </p:txBody>
          </p:sp>
        </p:gr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625663"/>
            <a:ext cx="8229600" cy="1143000"/>
          </a:xfrm>
        </p:spPr>
        <p:txBody>
          <a:bodyPr/>
          <a:lstStyle/>
          <a:p>
            <a:r>
              <a:rPr lang="en-US" dirty="0">
                <a:latin typeface="Calibri" charset="0"/>
              </a:rPr>
              <a:t>Identifying solutions</a:t>
            </a:r>
          </a:p>
        </p:txBody>
      </p:sp>
      <p:graphicFrame>
        <p:nvGraphicFramePr>
          <p:cNvPr id="3" name="Table 2"/>
          <p:cNvGraphicFramePr>
            <a:graphicFrameLocks noGrp="1"/>
          </p:cNvGraphicFramePr>
          <p:nvPr>
            <p:extLst>
              <p:ext uri="{D42A27DB-BD31-4B8C-83A1-F6EECF244321}">
                <p14:modId xmlns:p14="http://schemas.microsoft.com/office/powerpoint/2010/main" val="2840365564"/>
              </p:ext>
            </p:extLst>
          </p:nvPr>
        </p:nvGraphicFramePr>
        <p:xfrm>
          <a:off x="-468313" y="2420938"/>
          <a:ext cx="8112126" cy="3600450"/>
        </p:xfrm>
        <a:graphic>
          <a:graphicData uri="http://schemas.openxmlformats.org/drawingml/2006/table">
            <a:tbl>
              <a:tblPr firstRow="1" bandRow="1">
                <a:tableStyleId>{2D5ABB26-0587-4C30-8999-92F81FD0307C}</a:tableStyleId>
              </a:tblPr>
              <a:tblGrid>
                <a:gridCol w="2704042"/>
                <a:gridCol w="2704042"/>
                <a:gridCol w="2704042"/>
              </a:tblGrid>
              <a:tr h="1200150">
                <a:tc>
                  <a:txBody>
                    <a:bodyPr/>
                    <a:lstStyle/>
                    <a:p>
                      <a:pPr algn="r"/>
                      <a:endParaRPr lang="en-US" sz="1800" dirty="0" smtClean="0"/>
                    </a:p>
                    <a:p>
                      <a:pPr algn="r"/>
                      <a:r>
                        <a:rPr lang="en-US" sz="1800" dirty="0" smtClean="0"/>
                        <a:t>High                </a:t>
                      </a:r>
                      <a:endParaRPr lang="en-US" sz="1800" dirty="0"/>
                    </a:p>
                  </a:txBody>
                  <a:tcPr marL="91439" marR="91439" marT="45721" marB="45721">
                    <a:lnR w="12700" cap="flat" cmpd="sng" algn="ctr">
                      <a:solidFill>
                        <a:scrgbClr r="0" g="0" b="0"/>
                      </a:solidFill>
                      <a:prstDash val="solid"/>
                      <a:round/>
                      <a:headEnd type="none" w="med" len="med"/>
                      <a:tailEnd type="none" w="med" len="med"/>
                    </a:lnR>
                  </a:tcPr>
                </a:tc>
                <a:tc>
                  <a:txBody>
                    <a:bodyPr/>
                    <a:lstStyle/>
                    <a:p>
                      <a:endParaRPr lang="en-US" sz="1800" dirty="0"/>
                    </a:p>
                  </a:txBody>
                  <a:tcPr marL="91439" marR="91439" marT="45721" marB="4572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800" dirty="0" smtClean="0"/>
                    </a:p>
                    <a:p>
                      <a:pPr algn="ctr"/>
                      <a:r>
                        <a:rPr lang="en-US" sz="1800" dirty="0" smtClean="0"/>
                        <a:t>CONSIDER LAST</a:t>
                      </a:r>
                      <a:endParaRPr lang="en-US" sz="1800" dirty="0"/>
                    </a:p>
                  </a:txBody>
                  <a:tcPr marL="91439" marR="91439" marT="45721" marB="4572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r>
              <a:tr h="1200150">
                <a:tc>
                  <a:txBody>
                    <a:bodyPr/>
                    <a:lstStyle/>
                    <a:p>
                      <a:pPr algn="r"/>
                      <a:endParaRPr lang="en-US" sz="1800" dirty="0" smtClean="0"/>
                    </a:p>
                    <a:p>
                      <a:pPr algn="r"/>
                      <a:r>
                        <a:rPr lang="en-US" sz="1800" dirty="0" smtClean="0"/>
                        <a:t>Low</a:t>
                      </a:r>
                      <a:endParaRPr lang="en-US" sz="1800" dirty="0"/>
                    </a:p>
                  </a:txBody>
                  <a:tcPr marL="91439" marR="91439" marT="45721" marB="45721">
                    <a:lnR w="12700" cap="flat" cmpd="sng" algn="ctr">
                      <a:solidFill>
                        <a:scrgbClr r="0" g="0" b="0"/>
                      </a:solidFill>
                      <a:prstDash val="solid"/>
                      <a:round/>
                      <a:headEnd type="none" w="med" len="med"/>
                      <a:tailEnd type="none" w="med" len="med"/>
                    </a:lnR>
                  </a:tcPr>
                </a:tc>
                <a:tc>
                  <a:txBody>
                    <a:bodyPr/>
                    <a:lstStyle/>
                    <a:p>
                      <a:endParaRPr lang="en-US" sz="1800" dirty="0" smtClean="0"/>
                    </a:p>
                    <a:p>
                      <a:pPr algn="ctr"/>
                      <a:r>
                        <a:rPr lang="en-US" sz="1800" dirty="0" smtClean="0"/>
                        <a:t>DO FIRST</a:t>
                      </a:r>
                      <a:endParaRPr lang="en-US" sz="1800" dirty="0"/>
                    </a:p>
                  </a:txBody>
                  <a:tcPr marL="91439" marR="91439" marT="45721" marB="4572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endParaRPr lang="en-US" sz="1800" dirty="0"/>
                    </a:p>
                  </a:txBody>
                  <a:tcPr marL="91439" marR="91439" marT="45721" marB="4572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200150">
                <a:tc>
                  <a:txBody>
                    <a:bodyPr/>
                    <a:lstStyle/>
                    <a:p>
                      <a:endParaRPr lang="en-US" sz="1800" dirty="0"/>
                    </a:p>
                  </a:txBody>
                  <a:tcPr marL="91439" marR="91439" marT="45721" marB="45721"/>
                </a:tc>
                <a:tc>
                  <a:txBody>
                    <a:bodyPr/>
                    <a:lstStyle/>
                    <a:p>
                      <a:pPr algn="ctr"/>
                      <a:r>
                        <a:rPr lang="en-US" sz="1800" dirty="0" smtClean="0"/>
                        <a:t>Easy</a:t>
                      </a:r>
                      <a:endParaRPr lang="en-US" sz="1800" dirty="0"/>
                    </a:p>
                  </a:txBody>
                  <a:tcPr marL="91439" marR="91439" marT="45721" marB="45721">
                    <a:lnT w="12700" cap="flat" cmpd="sng" algn="ctr">
                      <a:solidFill>
                        <a:scrgbClr r="0" g="0" b="0"/>
                      </a:solidFill>
                      <a:prstDash val="solid"/>
                      <a:round/>
                      <a:headEnd type="none" w="med" len="med"/>
                      <a:tailEnd type="none" w="med" len="med"/>
                    </a:lnT>
                  </a:tcPr>
                </a:tc>
                <a:tc>
                  <a:txBody>
                    <a:bodyPr/>
                    <a:lstStyle/>
                    <a:p>
                      <a:pPr algn="ctr"/>
                      <a:r>
                        <a:rPr lang="en-US" sz="1800" dirty="0" smtClean="0"/>
                        <a:t>Difficult</a:t>
                      </a:r>
                      <a:endParaRPr lang="en-US" sz="1800" dirty="0"/>
                    </a:p>
                  </a:txBody>
                  <a:tcPr marL="91439" marR="91439" marT="45721" marB="45721">
                    <a:lnT w="12700" cap="flat" cmpd="sng" algn="ctr">
                      <a:solidFill>
                        <a:scrgbClr r="0" g="0" b="0"/>
                      </a:solidFill>
                      <a:prstDash val="solid"/>
                      <a:round/>
                      <a:headEnd type="none" w="med" len="med"/>
                      <a:tailEnd type="none" w="med" len="med"/>
                    </a:lnT>
                  </a:tcPr>
                </a:tc>
              </a:tr>
            </a:tbl>
          </a:graphicData>
        </a:graphic>
      </p:graphicFrame>
      <p:cxnSp>
        <p:nvCxnSpPr>
          <p:cNvPr id="57362" name="Straight Arrow Connector 4"/>
          <p:cNvCxnSpPr>
            <a:cxnSpLocks noChangeShapeType="1"/>
          </p:cNvCxnSpPr>
          <p:nvPr/>
        </p:nvCxnSpPr>
        <p:spPr bwMode="auto">
          <a:xfrm flipV="1">
            <a:off x="1331913" y="1916113"/>
            <a:ext cx="0" cy="3600450"/>
          </a:xfrm>
          <a:prstGeom prst="straightConnector1">
            <a:avLst/>
          </a:prstGeom>
          <a:noFill/>
          <a:ln w="38100">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6" name="TextBox 5"/>
          <p:cNvSpPr txBox="1"/>
          <p:nvPr/>
        </p:nvSpPr>
        <p:spPr>
          <a:xfrm rot="16200000">
            <a:off x="-107669" y="2739509"/>
            <a:ext cx="2016125" cy="369332"/>
          </a:xfrm>
          <a:prstGeom prst="rect">
            <a:avLst/>
          </a:prstGeom>
          <a:noFill/>
        </p:spPr>
        <p:txBody>
          <a:bodyPr>
            <a:spAutoFit/>
          </a:bodyPr>
          <a:lstStyle/>
          <a:p>
            <a:pPr algn="r">
              <a:defRPr/>
            </a:pPr>
            <a:r>
              <a:rPr lang="en-US" dirty="0">
                <a:solidFill>
                  <a:srgbClr val="000000"/>
                </a:solidFill>
                <a:latin typeface="+mn-lt"/>
              </a:rPr>
              <a:t>Resources</a:t>
            </a:r>
          </a:p>
        </p:txBody>
      </p:sp>
      <p:cxnSp>
        <p:nvCxnSpPr>
          <p:cNvPr id="57364" name="Straight Arrow Connector 8"/>
          <p:cNvCxnSpPr>
            <a:cxnSpLocks noChangeShapeType="1"/>
          </p:cNvCxnSpPr>
          <p:nvPr/>
        </p:nvCxnSpPr>
        <p:spPr bwMode="auto">
          <a:xfrm>
            <a:off x="1331913" y="5516563"/>
            <a:ext cx="6696075" cy="0"/>
          </a:xfrm>
          <a:prstGeom prst="straightConnector1">
            <a:avLst/>
          </a:prstGeom>
          <a:noFill/>
          <a:ln w="38100">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10" name="TextBox 9"/>
          <p:cNvSpPr txBox="1"/>
          <p:nvPr/>
        </p:nvSpPr>
        <p:spPr>
          <a:xfrm>
            <a:off x="4498975" y="5652056"/>
            <a:ext cx="3529013" cy="369332"/>
          </a:xfrm>
          <a:prstGeom prst="rect">
            <a:avLst/>
          </a:prstGeom>
          <a:noFill/>
        </p:spPr>
        <p:txBody>
          <a:bodyPr>
            <a:spAutoFit/>
          </a:bodyPr>
          <a:lstStyle/>
          <a:p>
            <a:pPr algn="r">
              <a:defRPr/>
            </a:pPr>
            <a:r>
              <a:rPr lang="en-US" dirty="0">
                <a:solidFill>
                  <a:srgbClr val="000000"/>
                </a:solidFill>
                <a:latin typeface="+mn-lt"/>
              </a:rPr>
              <a:t>Ease of implementation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5282" y="1093629"/>
            <a:ext cx="8331200" cy="4953000"/>
          </a:xfrm>
          <a:prstGeom prst="rect">
            <a:avLst/>
          </a:prstGeom>
        </p:spPr>
      </p:pic>
    </p:spTree>
    <p:extLst>
      <p:ext uri="{BB962C8B-B14F-4D97-AF65-F5344CB8AC3E}">
        <p14:creationId xmlns:p14="http://schemas.microsoft.com/office/powerpoint/2010/main" val="116482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sk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9892" y="2687657"/>
            <a:ext cx="2465747" cy="2552876"/>
          </a:xfrm>
          <a:prstGeom prst="rect">
            <a:avLst/>
          </a:prstGeom>
        </p:spPr>
      </p:pic>
      <p:sp>
        <p:nvSpPr>
          <p:cNvPr id="3" name="Title 2"/>
          <p:cNvSpPr>
            <a:spLocks noGrp="1"/>
          </p:cNvSpPr>
          <p:nvPr>
            <p:ph type="ctrTitle"/>
          </p:nvPr>
        </p:nvSpPr>
        <p:spPr>
          <a:xfrm>
            <a:off x="628018" y="1737251"/>
            <a:ext cx="8129494" cy="830484"/>
          </a:xfrm>
        </p:spPr>
        <p:txBody>
          <a:bodyPr>
            <a:normAutofit/>
          </a:bodyPr>
          <a:lstStyle/>
          <a:p>
            <a:r>
              <a:rPr lang="en-GB" sz="3600" dirty="0" smtClean="0"/>
              <a:t>Let’s talk about ‘improvement science’</a:t>
            </a:r>
            <a:endParaRPr lang="en-GB" sz="3600" dirty="0"/>
          </a:p>
        </p:txBody>
      </p:sp>
    </p:spTree>
    <p:extLst>
      <p:ext uri="{BB962C8B-B14F-4D97-AF65-F5344CB8AC3E}">
        <p14:creationId xmlns:p14="http://schemas.microsoft.com/office/powerpoint/2010/main" val="38809629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395288" y="188913"/>
            <a:ext cx="8229600" cy="1143000"/>
          </a:xfrm>
        </p:spPr>
        <p:txBody>
          <a:bodyPr>
            <a:normAutofit/>
          </a:bodyPr>
          <a:lstStyle/>
          <a:p>
            <a:r>
              <a:rPr lang="en-US" sz="4000" dirty="0">
                <a:latin typeface="Calibri" charset="0"/>
              </a:rPr>
              <a:t>Problem </a:t>
            </a:r>
            <a:r>
              <a:rPr lang="en-US" sz="4000" dirty="0" smtClean="0">
                <a:latin typeface="Calibri" charset="0"/>
              </a:rPr>
              <a:t>analysis</a:t>
            </a:r>
            <a:endParaRPr lang="en-US" sz="4000" dirty="0">
              <a:latin typeface="Calibri" charset="0"/>
            </a:endParaRPr>
          </a:p>
        </p:txBody>
      </p:sp>
      <p:sp>
        <p:nvSpPr>
          <p:cNvPr id="15362" name="Content Placeholder 2"/>
          <p:cNvSpPr>
            <a:spLocks noGrp="1"/>
          </p:cNvSpPr>
          <p:nvPr>
            <p:ph idx="1"/>
          </p:nvPr>
        </p:nvSpPr>
        <p:spPr>
          <a:xfrm>
            <a:off x="457200" y="1331913"/>
            <a:ext cx="8229600" cy="5118474"/>
          </a:xfrm>
        </p:spPr>
        <p:txBody>
          <a:bodyPr/>
          <a:lstStyle/>
          <a:p>
            <a:r>
              <a:rPr lang="en-US" sz="2600" dirty="0">
                <a:latin typeface="Calibri" charset="0"/>
              </a:rPr>
              <a:t>Often we focus on the immediate symptom instead of the underlying cause</a:t>
            </a:r>
          </a:p>
          <a:p>
            <a:r>
              <a:rPr lang="en-US" sz="2600" dirty="0">
                <a:latin typeface="Calibri" charset="0"/>
              </a:rPr>
              <a:t>Find the change that has caused a variation in performance</a:t>
            </a:r>
          </a:p>
          <a:p>
            <a:r>
              <a:rPr lang="en-US" sz="2600" dirty="0">
                <a:latin typeface="Calibri" charset="0"/>
              </a:rPr>
              <a:t>Common pitfall: jumping to conclusions – looking for a scapegoat</a:t>
            </a:r>
          </a:p>
          <a:p>
            <a:endParaRPr lang="en-US" dirty="0">
              <a:latin typeface="Calibri" charset="0"/>
            </a:endParaRPr>
          </a:p>
        </p:txBody>
      </p:sp>
      <p:sp>
        <p:nvSpPr>
          <p:cNvPr id="15364" name="AutoShape 8"/>
          <p:cNvSpPr>
            <a:spLocks noChangeArrowheads="1"/>
          </p:cNvSpPr>
          <p:nvPr/>
        </p:nvSpPr>
        <p:spPr bwMode="auto">
          <a:xfrm>
            <a:off x="1447426" y="4077075"/>
            <a:ext cx="5905500" cy="720725"/>
          </a:xfrm>
          <a:prstGeom prst="wedgeRectCallout">
            <a:avLst>
              <a:gd name="adj1" fmla="val -14894"/>
              <a:gd name="adj2" fmla="val 106167"/>
            </a:avLst>
          </a:prstGeom>
          <a:solidFill>
            <a:schemeClr val="bg2"/>
          </a:solidFill>
          <a:ln w="12700">
            <a:solidFill>
              <a:schemeClr val="tx1"/>
            </a:solidFill>
            <a:miter lim="800000"/>
            <a:headEnd/>
            <a:tailEnd/>
          </a:ln>
        </p:spPr>
        <p:txBody>
          <a:bodyPr/>
          <a:lstStyle/>
          <a:p>
            <a:r>
              <a:rPr lang="en-AU" dirty="0">
                <a:solidFill>
                  <a:srgbClr val="000000"/>
                </a:solidFill>
              </a:rPr>
              <a:t>What happened?  When?  Where? How much?</a:t>
            </a:r>
          </a:p>
          <a:p>
            <a:r>
              <a:rPr lang="en-AU" dirty="0">
                <a:solidFill>
                  <a:srgbClr val="000000"/>
                </a:solidFill>
              </a:rPr>
              <a:t>(Note:  Avoid “Who did it?”)</a:t>
            </a:r>
          </a:p>
        </p:txBody>
      </p:sp>
      <p:sp>
        <p:nvSpPr>
          <p:cNvPr id="5126" name="AutoShape 9"/>
          <p:cNvSpPr>
            <a:spLocks noChangeArrowheads="1"/>
          </p:cNvSpPr>
          <p:nvPr/>
        </p:nvSpPr>
        <p:spPr bwMode="auto">
          <a:xfrm>
            <a:off x="5744882" y="5479243"/>
            <a:ext cx="2232025" cy="720725"/>
          </a:xfrm>
          <a:prstGeom prst="irregularSeal2">
            <a:avLst/>
          </a:prstGeom>
          <a:solidFill>
            <a:schemeClr val="accent1"/>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AU" b="1" dirty="0">
                <a:solidFill>
                  <a:srgbClr val="FFFF00"/>
                </a:solidFill>
              </a:rPr>
              <a:t>Deviation</a:t>
            </a:r>
          </a:p>
        </p:txBody>
      </p:sp>
      <p:cxnSp>
        <p:nvCxnSpPr>
          <p:cNvPr id="3" name="Straight Arrow Connector 2"/>
          <p:cNvCxnSpPr/>
          <p:nvPr/>
        </p:nvCxnSpPr>
        <p:spPr>
          <a:xfrm>
            <a:off x="3793157" y="5228824"/>
            <a:ext cx="124011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020235" y="5262596"/>
            <a:ext cx="806824" cy="4332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020235" y="5228824"/>
            <a:ext cx="1449294"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4"/>
          <p:cNvSpPr txBox="1">
            <a:spLocks noChangeArrowheads="1"/>
          </p:cNvSpPr>
          <p:nvPr/>
        </p:nvSpPr>
        <p:spPr bwMode="auto">
          <a:xfrm>
            <a:off x="500063" y="4000500"/>
            <a:ext cx="77866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l" eaLnBrk="1" hangingPunct="1"/>
            <a:r>
              <a:rPr lang="en-GB" sz="2000" b="0">
                <a:latin typeface="Arial" charset="0"/>
              </a:rPr>
              <a:t> </a:t>
            </a:r>
          </a:p>
        </p:txBody>
      </p:sp>
      <p:sp>
        <p:nvSpPr>
          <p:cNvPr id="2" name="Title 1"/>
          <p:cNvSpPr>
            <a:spLocks noGrp="1"/>
          </p:cNvSpPr>
          <p:nvPr>
            <p:ph type="ctrTitle"/>
          </p:nvPr>
        </p:nvSpPr>
        <p:spPr>
          <a:xfrm>
            <a:off x="685800" y="2324661"/>
            <a:ext cx="7772400" cy="1470025"/>
          </a:xfrm>
        </p:spPr>
        <p:txBody>
          <a:bodyPr/>
          <a:lstStyle/>
          <a:p>
            <a:r>
              <a:rPr lang="en-GB" dirty="0" smtClean="0"/>
              <a:t>Organising an improvement project – it’s all about people!</a:t>
            </a:r>
            <a:endParaRPr lang="en-GB"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4"/>
          <p:cNvSpPr txBox="1">
            <a:spLocks noChangeArrowheads="1"/>
          </p:cNvSpPr>
          <p:nvPr/>
        </p:nvSpPr>
        <p:spPr bwMode="auto">
          <a:xfrm>
            <a:off x="500063" y="4000500"/>
            <a:ext cx="77866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l" eaLnBrk="1" hangingPunct="1"/>
            <a:r>
              <a:rPr lang="en-GB" sz="2000" b="0">
                <a:latin typeface="Arial" charset="0"/>
              </a:rPr>
              <a:t> </a:t>
            </a:r>
          </a:p>
        </p:txBody>
      </p:sp>
      <p:sp>
        <p:nvSpPr>
          <p:cNvPr id="39938" name="Rectangle 3"/>
          <p:cNvSpPr txBox="1">
            <a:spLocks noChangeArrowheads="1"/>
          </p:cNvSpPr>
          <p:nvPr/>
        </p:nvSpPr>
        <p:spPr bwMode="auto">
          <a:xfrm>
            <a:off x="500063" y="1984375"/>
            <a:ext cx="8424863" cy="403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49263" indent="-449263"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l" eaLnBrk="1" hangingPunct="1"/>
            <a:r>
              <a:rPr lang="en-GB" sz="2800" dirty="0">
                <a:solidFill>
                  <a:schemeClr val="folHlink"/>
                </a:solidFill>
                <a:latin typeface="Arial" charset="0"/>
              </a:rPr>
              <a:t>	Selecting a Sponsor</a:t>
            </a:r>
          </a:p>
          <a:p>
            <a:pPr algn="l" eaLnBrk="1" hangingPunct="1"/>
            <a:endParaRPr lang="en-GB" sz="1000" dirty="0">
              <a:solidFill>
                <a:schemeClr val="folHlink"/>
              </a:solidFill>
              <a:latin typeface="Arial" charset="0"/>
            </a:endParaRPr>
          </a:p>
          <a:p>
            <a:pPr algn="l" eaLnBrk="1" hangingPunct="1"/>
            <a:r>
              <a:rPr lang="en-GB" dirty="0">
                <a:latin typeface="Arial" charset="0"/>
              </a:rPr>
              <a:t>Ensure:</a:t>
            </a:r>
          </a:p>
          <a:p>
            <a:pPr algn="l" eaLnBrk="1" hangingPunct="1">
              <a:buClr>
                <a:srgbClr val="3C8C93"/>
              </a:buClr>
              <a:buFont typeface="Wingdings" charset="0"/>
              <a:buChar char="§"/>
            </a:pPr>
            <a:r>
              <a:rPr lang="en-GB" b="0" dirty="0">
                <a:latin typeface="Arial" charset="0"/>
              </a:rPr>
              <a:t>Is supportive of the aims</a:t>
            </a:r>
          </a:p>
          <a:p>
            <a:pPr algn="l" eaLnBrk="1" hangingPunct="1">
              <a:buClr>
                <a:srgbClr val="3C8C93"/>
              </a:buClr>
              <a:buFont typeface="Wingdings" charset="0"/>
              <a:buChar char="§"/>
            </a:pPr>
            <a:r>
              <a:rPr lang="en-GB" b="0" dirty="0">
                <a:latin typeface="Arial" charset="0"/>
              </a:rPr>
              <a:t>Sufficient influence with stakeholders</a:t>
            </a:r>
          </a:p>
          <a:p>
            <a:pPr algn="l" eaLnBrk="1" hangingPunct="1">
              <a:buClr>
                <a:srgbClr val="3C8C93"/>
              </a:buClr>
              <a:buFont typeface="Wingdings" charset="0"/>
              <a:buChar char="§"/>
            </a:pPr>
            <a:r>
              <a:rPr lang="en-GB" b="0" dirty="0">
                <a:latin typeface="Arial" charset="0"/>
              </a:rPr>
              <a:t>Authority to make key decisions</a:t>
            </a:r>
          </a:p>
          <a:p>
            <a:pPr algn="l" eaLnBrk="1" hangingPunct="1">
              <a:buClr>
                <a:srgbClr val="3C8C93"/>
              </a:buClr>
              <a:buFont typeface="Wingdings" charset="0"/>
              <a:buChar char="§"/>
            </a:pPr>
            <a:r>
              <a:rPr lang="en-GB" b="0" dirty="0">
                <a:latin typeface="Arial" charset="0"/>
              </a:rPr>
              <a:t>Able to commit appropriate time </a:t>
            </a:r>
          </a:p>
          <a:p>
            <a:pPr algn="l" eaLnBrk="1" hangingPunct="1">
              <a:buClr>
                <a:srgbClr val="3C8C93"/>
              </a:buClr>
              <a:buFont typeface="Wingdings" charset="0"/>
              <a:buChar char="§"/>
            </a:pPr>
            <a:r>
              <a:rPr lang="en-GB" b="0" dirty="0">
                <a:latin typeface="Arial" charset="0"/>
              </a:rPr>
              <a:t>Provides challenge</a:t>
            </a:r>
          </a:p>
          <a:p>
            <a:pPr algn="l" eaLnBrk="1" hangingPunct="1">
              <a:buClr>
                <a:srgbClr val="3C8C93"/>
              </a:buClr>
              <a:buFont typeface="Wingdings" charset="0"/>
              <a:buChar char="§"/>
            </a:pPr>
            <a:r>
              <a:rPr lang="en-GB" b="0" dirty="0">
                <a:latin typeface="Arial" charset="0"/>
              </a:rPr>
              <a:t>Provide interface between improvement, wider Trust initiatives </a:t>
            </a:r>
            <a:r>
              <a:rPr lang="en-GB" b="0" dirty="0" smtClean="0">
                <a:latin typeface="Arial" charset="0"/>
              </a:rPr>
              <a:t>and </a:t>
            </a:r>
            <a:r>
              <a:rPr lang="en-GB" b="0" dirty="0">
                <a:latin typeface="Arial" charset="0"/>
              </a:rPr>
              <a:t>priorities</a:t>
            </a:r>
          </a:p>
        </p:txBody>
      </p:sp>
      <p:sp>
        <p:nvSpPr>
          <p:cNvPr id="39939" name="Text Box 339"/>
          <p:cNvSpPr txBox="1">
            <a:spLocks noChangeArrowheads="1"/>
          </p:cNvSpPr>
          <p:nvPr/>
        </p:nvSpPr>
        <p:spPr bwMode="auto">
          <a:xfrm>
            <a:off x="395288" y="1196975"/>
            <a:ext cx="77057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l" eaLnBrk="1" hangingPunct="1">
              <a:spcBef>
                <a:spcPct val="50000"/>
              </a:spcBef>
              <a:buClr>
                <a:srgbClr val="0072C6"/>
              </a:buClr>
              <a:buFont typeface="Wingdings" charset="0"/>
              <a:buNone/>
            </a:pPr>
            <a:r>
              <a:rPr lang="en-GB" sz="2800" dirty="0" smtClean="0">
                <a:solidFill>
                  <a:srgbClr val="1F497D"/>
                </a:solidFill>
                <a:latin typeface="Arial" charset="0"/>
              </a:rPr>
              <a:t>Gaining </a:t>
            </a:r>
            <a:r>
              <a:rPr lang="en-GB" sz="2800" dirty="0">
                <a:solidFill>
                  <a:srgbClr val="1F497D"/>
                </a:solidFill>
                <a:latin typeface="Arial" charset="0"/>
              </a:rPr>
              <a:t>support in the early stages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4"/>
          <p:cNvSpPr txBox="1">
            <a:spLocks noChangeArrowheads="1"/>
          </p:cNvSpPr>
          <p:nvPr/>
        </p:nvSpPr>
        <p:spPr bwMode="auto">
          <a:xfrm>
            <a:off x="500063" y="4000500"/>
            <a:ext cx="77866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l" eaLnBrk="1" hangingPunct="1"/>
            <a:r>
              <a:rPr lang="en-GB" sz="2000" b="0">
                <a:latin typeface="Arial" charset="0"/>
              </a:rPr>
              <a:t> </a:t>
            </a:r>
          </a:p>
        </p:txBody>
      </p:sp>
      <p:sp>
        <p:nvSpPr>
          <p:cNvPr id="41986" name="Rectangle 3"/>
          <p:cNvSpPr txBox="1">
            <a:spLocks noChangeArrowheads="1"/>
          </p:cNvSpPr>
          <p:nvPr/>
        </p:nvSpPr>
        <p:spPr bwMode="auto">
          <a:xfrm>
            <a:off x="900113" y="2035735"/>
            <a:ext cx="7200900" cy="3529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l" eaLnBrk="1" hangingPunct="1"/>
            <a:r>
              <a:rPr lang="en-GB" sz="2800" dirty="0">
                <a:solidFill>
                  <a:schemeClr val="folHlink"/>
                </a:solidFill>
                <a:latin typeface="Arial" charset="0"/>
              </a:rPr>
              <a:t>Form a small group with:</a:t>
            </a:r>
          </a:p>
          <a:p>
            <a:pPr lvl="1" algn="l" eaLnBrk="1" hangingPunct="1">
              <a:buClr>
                <a:srgbClr val="3C8C93"/>
              </a:buClr>
              <a:buFont typeface="Wingdings" charset="0"/>
              <a:buChar char="§"/>
            </a:pPr>
            <a:r>
              <a:rPr lang="en-GB" b="0" dirty="0">
                <a:latin typeface="Arial" charset="0"/>
              </a:rPr>
              <a:t> </a:t>
            </a:r>
            <a:r>
              <a:rPr lang="en-GB" b="0" dirty="0" smtClean="0">
                <a:latin typeface="Arial" charset="0"/>
              </a:rPr>
              <a:t>Credibility</a:t>
            </a:r>
            <a:endParaRPr lang="en-GB" b="0" dirty="0">
              <a:latin typeface="Arial" charset="0"/>
            </a:endParaRPr>
          </a:p>
          <a:p>
            <a:pPr lvl="1" algn="l" eaLnBrk="1" hangingPunct="1">
              <a:buClr>
                <a:srgbClr val="3C8C93"/>
              </a:buClr>
              <a:buFont typeface="Wingdings" charset="0"/>
              <a:buChar char="§"/>
            </a:pPr>
            <a:r>
              <a:rPr lang="en-GB" b="0" dirty="0">
                <a:latin typeface="Arial" charset="0"/>
              </a:rPr>
              <a:t> </a:t>
            </a:r>
            <a:r>
              <a:rPr lang="en-GB" b="0" dirty="0" smtClean="0">
                <a:latin typeface="Arial" charset="0"/>
              </a:rPr>
              <a:t>Skills</a:t>
            </a:r>
            <a:endParaRPr lang="en-GB" b="0" dirty="0">
              <a:latin typeface="Arial" charset="0"/>
            </a:endParaRPr>
          </a:p>
          <a:p>
            <a:pPr lvl="1" algn="l" eaLnBrk="1" hangingPunct="1">
              <a:buClr>
                <a:srgbClr val="3C8C93"/>
              </a:buClr>
              <a:buFont typeface="Wingdings" charset="0"/>
              <a:buChar char="§"/>
            </a:pPr>
            <a:r>
              <a:rPr lang="en-GB" b="0" dirty="0">
                <a:latin typeface="Arial" charset="0"/>
              </a:rPr>
              <a:t> </a:t>
            </a:r>
            <a:r>
              <a:rPr lang="en-GB" b="0" dirty="0" smtClean="0">
                <a:latin typeface="Arial" charset="0"/>
              </a:rPr>
              <a:t>Connections</a:t>
            </a:r>
            <a:endParaRPr lang="en-GB" b="0" dirty="0">
              <a:latin typeface="Arial" charset="0"/>
            </a:endParaRPr>
          </a:p>
          <a:p>
            <a:pPr lvl="1" algn="l" eaLnBrk="1" hangingPunct="1">
              <a:buClr>
                <a:srgbClr val="3C8C93"/>
              </a:buClr>
              <a:buFont typeface="Wingdings" charset="0"/>
              <a:buChar char="§"/>
            </a:pPr>
            <a:r>
              <a:rPr lang="en-GB" b="0" dirty="0">
                <a:latin typeface="Arial" charset="0"/>
              </a:rPr>
              <a:t> </a:t>
            </a:r>
            <a:r>
              <a:rPr lang="en-GB" b="0" dirty="0" smtClean="0">
                <a:latin typeface="Arial" charset="0"/>
              </a:rPr>
              <a:t>Authority</a:t>
            </a:r>
            <a:endParaRPr lang="en-GB" b="0" dirty="0">
              <a:latin typeface="Arial" charset="0"/>
            </a:endParaRPr>
          </a:p>
          <a:p>
            <a:pPr lvl="1" algn="l" eaLnBrk="1" hangingPunct="1">
              <a:buClr>
                <a:srgbClr val="3C8C93"/>
              </a:buClr>
              <a:buFont typeface="Wingdings" charset="0"/>
              <a:buChar char="§"/>
            </a:pPr>
            <a:r>
              <a:rPr lang="en-GB" b="0" dirty="0">
                <a:latin typeface="Arial" charset="0"/>
              </a:rPr>
              <a:t> </a:t>
            </a:r>
            <a:r>
              <a:rPr lang="en-GB" b="0" dirty="0" smtClean="0">
                <a:latin typeface="Arial" charset="0"/>
              </a:rPr>
              <a:t>Reputation</a:t>
            </a:r>
            <a:endParaRPr lang="en-GB" b="0" dirty="0">
              <a:latin typeface="Arial" charset="0"/>
            </a:endParaRPr>
          </a:p>
          <a:p>
            <a:pPr lvl="1" algn="l" eaLnBrk="1" hangingPunct="1">
              <a:buClr>
                <a:srgbClr val="3C8C93"/>
              </a:buClr>
              <a:buFont typeface="Wingdings" charset="0"/>
              <a:buNone/>
            </a:pPr>
            <a:endParaRPr lang="en-GB" b="0" dirty="0">
              <a:latin typeface="Arial" charset="0"/>
            </a:endParaRPr>
          </a:p>
          <a:p>
            <a:pPr algn="l" eaLnBrk="1" hangingPunct="1"/>
            <a:r>
              <a:rPr lang="en-GB" b="0" dirty="0">
                <a:latin typeface="Arial" charset="0"/>
              </a:rPr>
              <a:t>The small group MUST include the </a:t>
            </a:r>
            <a:r>
              <a:rPr lang="en-GB" b="0" dirty="0" smtClean="0">
                <a:latin typeface="Arial" charset="0"/>
              </a:rPr>
              <a:t>sponsor</a:t>
            </a:r>
            <a:endParaRPr lang="en-GB" b="0" dirty="0">
              <a:latin typeface="Arial" charset="0"/>
            </a:endParaRPr>
          </a:p>
          <a:p>
            <a:pPr algn="l" eaLnBrk="1" hangingPunct="1"/>
            <a:r>
              <a:rPr lang="en-GB" b="0" dirty="0" smtClean="0">
                <a:latin typeface="Arial" charset="0"/>
              </a:rPr>
              <a:t>This </a:t>
            </a:r>
            <a:r>
              <a:rPr lang="en-GB" b="0" dirty="0">
                <a:latin typeface="Arial" charset="0"/>
              </a:rPr>
              <a:t>group </a:t>
            </a:r>
            <a:r>
              <a:rPr lang="en-GB" b="0" dirty="0" smtClean="0">
                <a:latin typeface="Arial" charset="0"/>
              </a:rPr>
              <a:t>‘sense check’ </a:t>
            </a:r>
            <a:r>
              <a:rPr lang="en-GB" b="0" dirty="0">
                <a:latin typeface="Arial" charset="0"/>
              </a:rPr>
              <a:t>the initial idea</a:t>
            </a:r>
            <a:endParaRPr lang="en-GB" sz="2000" b="0" dirty="0">
              <a:latin typeface="Arial" charset="0"/>
            </a:endParaRPr>
          </a:p>
        </p:txBody>
      </p:sp>
      <p:sp>
        <p:nvSpPr>
          <p:cNvPr id="41987" name="Text Box 339"/>
          <p:cNvSpPr txBox="1">
            <a:spLocks noChangeArrowheads="1"/>
          </p:cNvSpPr>
          <p:nvPr/>
        </p:nvSpPr>
        <p:spPr bwMode="auto">
          <a:xfrm>
            <a:off x="395288" y="1196975"/>
            <a:ext cx="77057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l" eaLnBrk="1" hangingPunct="1">
              <a:spcBef>
                <a:spcPct val="50000"/>
              </a:spcBef>
              <a:buClr>
                <a:srgbClr val="0072C6"/>
              </a:buClr>
              <a:buFont typeface="Wingdings" charset="0"/>
              <a:buNone/>
            </a:pPr>
            <a:r>
              <a:rPr lang="en-GB" sz="2800" dirty="0" smtClean="0">
                <a:solidFill>
                  <a:srgbClr val="1F497D"/>
                </a:solidFill>
                <a:latin typeface="Arial" charset="0"/>
              </a:rPr>
              <a:t>Gaining </a:t>
            </a:r>
            <a:r>
              <a:rPr lang="en-GB" sz="2800" dirty="0">
                <a:solidFill>
                  <a:srgbClr val="1F497D"/>
                </a:solidFill>
                <a:latin typeface="Arial" charset="0"/>
              </a:rPr>
              <a:t>support in the early stages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atin typeface="Calibri" charset="0"/>
              </a:rPr>
              <a:t>Action planning</a:t>
            </a:r>
          </a:p>
        </p:txBody>
      </p:sp>
      <p:graphicFrame>
        <p:nvGraphicFramePr>
          <p:cNvPr id="5" name="Content Placeholder 4"/>
          <p:cNvGraphicFramePr>
            <a:graphicFrameLocks noGrp="1"/>
          </p:cNvGraphicFramePr>
          <p:nvPr>
            <p:ph idx="1"/>
          </p:nvPr>
        </p:nvGraphicFramePr>
        <p:xfrm>
          <a:off x="468313" y="1628775"/>
          <a:ext cx="8229600" cy="3835400"/>
        </p:xfrm>
        <a:graphic>
          <a:graphicData uri="http://schemas.openxmlformats.org/drawingml/2006/table">
            <a:tbl>
              <a:tblPr firstRow="1" bandRow="1">
                <a:tableStyleId>{5C22544A-7EE6-4342-B048-85BDC9FD1C3A}</a:tableStyleId>
              </a:tblPr>
              <a:tblGrid>
                <a:gridCol w="1234480"/>
                <a:gridCol w="1508720"/>
                <a:gridCol w="1371600"/>
                <a:gridCol w="1371600"/>
                <a:gridCol w="1371600"/>
                <a:gridCol w="1371600"/>
              </a:tblGrid>
              <a:tr h="370809">
                <a:tc gridSpan="5">
                  <a:txBody>
                    <a:bodyPr/>
                    <a:lstStyle/>
                    <a:p>
                      <a:r>
                        <a:rPr lang="en-US" sz="1800" dirty="0" smtClean="0"/>
                        <a:t>SINGLE PROBLEM STATEMENT and ASSOCIATED GOAL</a:t>
                      </a:r>
                      <a:endParaRPr lang="en-US" sz="1800" dirty="0"/>
                    </a:p>
                  </a:txBody>
                  <a:tcPr marT="45716" marB="45716"/>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endParaRPr lang="en-US" sz="1800" dirty="0"/>
                    </a:p>
                  </a:txBody>
                  <a:tcPr marT="45716" marB="45716"/>
                </a:tc>
              </a:tr>
              <a:tr h="1066885">
                <a:tc>
                  <a:txBody>
                    <a:bodyPr/>
                    <a:lstStyle/>
                    <a:p>
                      <a:r>
                        <a:rPr lang="en-US" sz="1600" dirty="0" smtClean="0"/>
                        <a:t>Goal</a:t>
                      </a:r>
                      <a:endParaRPr lang="en-US" sz="1600" dirty="0"/>
                    </a:p>
                  </a:txBody>
                  <a:tcPr marT="45716" marB="45716"/>
                </a:tc>
                <a:tc>
                  <a:txBody>
                    <a:bodyPr/>
                    <a:lstStyle/>
                    <a:p>
                      <a:r>
                        <a:rPr lang="en-US" sz="1600" dirty="0" smtClean="0"/>
                        <a:t>Intended outcome (PI</a:t>
                      </a:r>
                      <a:r>
                        <a:rPr lang="en-US" sz="1600" baseline="0" dirty="0" smtClean="0"/>
                        <a:t> or measurement)</a:t>
                      </a:r>
                      <a:endParaRPr lang="en-US" sz="1600" dirty="0"/>
                    </a:p>
                  </a:txBody>
                  <a:tcPr marT="45716" marB="45716"/>
                </a:tc>
                <a:tc>
                  <a:txBody>
                    <a:bodyPr/>
                    <a:lstStyle/>
                    <a:p>
                      <a:r>
                        <a:rPr lang="en-US" sz="1600" dirty="0" smtClean="0"/>
                        <a:t>Actions</a:t>
                      </a:r>
                      <a:endParaRPr lang="en-US" sz="1600" dirty="0"/>
                    </a:p>
                  </a:txBody>
                  <a:tcPr marT="45716" marB="45716"/>
                </a:tc>
                <a:tc>
                  <a:txBody>
                    <a:bodyPr/>
                    <a:lstStyle/>
                    <a:p>
                      <a:r>
                        <a:rPr lang="en-US" sz="1600" dirty="0" smtClean="0"/>
                        <a:t>By who</a:t>
                      </a:r>
                      <a:endParaRPr lang="en-US" sz="1600" dirty="0"/>
                    </a:p>
                  </a:txBody>
                  <a:tcPr marT="45716" marB="45716"/>
                </a:tc>
                <a:tc>
                  <a:txBody>
                    <a:bodyPr/>
                    <a:lstStyle/>
                    <a:p>
                      <a:r>
                        <a:rPr lang="en-US" sz="1600" dirty="0" smtClean="0"/>
                        <a:t>By when</a:t>
                      </a:r>
                      <a:endParaRPr lang="en-US" sz="1600" dirty="0"/>
                    </a:p>
                  </a:txBody>
                  <a:tcPr marT="45716" marB="45716"/>
                </a:tc>
                <a:tc>
                  <a:txBody>
                    <a:bodyPr/>
                    <a:lstStyle/>
                    <a:p>
                      <a:r>
                        <a:rPr lang="en-US" sz="1600" dirty="0" smtClean="0"/>
                        <a:t>Impact (high, medium,</a:t>
                      </a:r>
                      <a:r>
                        <a:rPr lang="en-US" sz="1600" baseline="0" dirty="0" smtClean="0"/>
                        <a:t> low)</a:t>
                      </a:r>
                      <a:endParaRPr lang="en-US" sz="1600" dirty="0"/>
                    </a:p>
                  </a:txBody>
                  <a:tcPr marT="45716" marB="45716"/>
                </a:tc>
              </a:tr>
              <a:tr h="914470">
                <a:tc>
                  <a:txBody>
                    <a:bodyPr/>
                    <a:lstStyle/>
                    <a:p>
                      <a:r>
                        <a:rPr lang="en-US" sz="1800" dirty="0" smtClean="0"/>
                        <a:t>1</a:t>
                      </a:r>
                      <a:endParaRPr lang="en-US" sz="1800" dirty="0"/>
                    </a:p>
                  </a:txBody>
                  <a:tcPr marT="45716" marB="45716"/>
                </a:tc>
                <a:tc>
                  <a:txBody>
                    <a:bodyPr/>
                    <a:lstStyle/>
                    <a:p>
                      <a:endParaRPr lang="en-US" sz="1800" dirty="0"/>
                    </a:p>
                  </a:txBody>
                  <a:tcPr marT="45716" marB="45716"/>
                </a:tc>
                <a:tc>
                  <a:txBody>
                    <a:bodyPr/>
                    <a:lstStyle/>
                    <a:p>
                      <a:r>
                        <a:rPr lang="en-US" sz="1800" dirty="0" smtClean="0"/>
                        <a:t>a)</a:t>
                      </a:r>
                    </a:p>
                    <a:p>
                      <a:r>
                        <a:rPr lang="en-US" sz="1800" dirty="0" smtClean="0"/>
                        <a:t>b)</a:t>
                      </a:r>
                    </a:p>
                    <a:p>
                      <a:r>
                        <a:rPr lang="en-US" sz="1800" dirty="0" smtClean="0"/>
                        <a:t>c)</a:t>
                      </a:r>
                    </a:p>
                  </a:txBody>
                  <a:tcPr marT="45716" marB="45716"/>
                </a:tc>
                <a:tc>
                  <a:txBody>
                    <a:bodyPr/>
                    <a:lstStyle/>
                    <a:p>
                      <a:endParaRPr lang="en-US" sz="1800"/>
                    </a:p>
                  </a:txBody>
                  <a:tcPr marT="45716" marB="45716"/>
                </a:tc>
                <a:tc>
                  <a:txBody>
                    <a:bodyPr/>
                    <a:lstStyle/>
                    <a:p>
                      <a:endParaRPr lang="en-US" sz="1800" dirty="0"/>
                    </a:p>
                  </a:txBody>
                  <a:tcPr marT="45716" marB="45716"/>
                </a:tc>
                <a:tc>
                  <a:txBody>
                    <a:bodyPr/>
                    <a:lstStyle/>
                    <a:p>
                      <a:endParaRPr lang="en-US" sz="1800" dirty="0"/>
                    </a:p>
                  </a:txBody>
                  <a:tcPr marT="45716" marB="45716"/>
                </a:tc>
              </a:tr>
              <a:tr h="370809">
                <a:tc>
                  <a:txBody>
                    <a:bodyPr/>
                    <a:lstStyle/>
                    <a:p>
                      <a:r>
                        <a:rPr lang="en-US" sz="1800" dirty="0" smtClean="0"/>
                        <a:t>2</a:t>
                      </a:r>
                      <a:endParaRPr lang="en-US" sz="1800" dirty="0"/>
                    </a:p>
                  </a:txBody>
                  <a:tcPr marT="45716" marB="45716"/>
                </a:tc>
                <a:tc>
                  <a:txBody>
                    <a:bodyPr/>
                    <a:lstStyle/>
                    <a:p>
                      <a:endParaRPr lang="en-US" sz="1800"/>
                    </a:p>
                  </a:txBody>
                  <a:tcPr marT="45716" marB="45716"/>
                </a:tc>
                <a:tc>
                  <a:txBody>
                    <a:bodyPr/>
                    <a:lstStyle/>
                    <a:p>
                      <a:endParaRPr lang="en-US" sz="1800"/>
                    </a:p>
                  </a:txBody>
                  <a:tcPr marT="45716" marB="45716"/>
                </a:tc>
                <a:tc>
                  <a:txBody>
                    <a:bodyPr/>
                    <a:lstStyle/>
                    <a:p>
                      <a:endParaRPr lang="en-US" sz="1800"/>
                    </a:p>
                  </a:txBody>
                  <a:tcPr marT="45716" marB="45716"/>
                </a:tc>
                <a:tc>
                  <a:txBody>
                    <a:bodyPr/>
                    <a:lstStyle/>
                    <a:p>
                      <a:endParaRPr lang="en-US" sz="1800" dirty="0"/>
                    </a:p>
                  </a:txBody>
                  <a:tcPr marT="45716" marB="45716"/>
                </a:tc>
                <a:tc>
                  <a:txBody>
                    <a:bodyPr/>
                    <a:lstStyle/>
                    <a:p>
                      <a:endParaRPr lang="en-US" sz="1800" dirty="0"/>
                    </a:p>
                  </a:txBody>
                  <a:tcPr marT="45716" marB="45716"/>
                </a:tc>
              </a:tr>
              <a:tr h="370809">
                <a:tc>
                  <a:txBody>
                    <a:bodyPr/>
                    <a:lstStyle/>
                    <a:p>
                      <a:r>
                        <a:rPr lang="en-US" sz="1800" dirty="0" smtClean="0"/>
                        <a:t>3</a:t>
                      </a:r>
                      <a:endParaRPr lang="en-US" sz="1800" dirty="0"/>
                    </a:p>
                  </a:txBody>
                  <a:tcPr marT="45716" marB="45716"/>
                </a:tc>
                <a:tc>
                  <a:txBody>
                    <a:bodyPr/>
                    <a:lstStyle/>
                    <a:p>
                      <a:endParaRPr lang="en-US" sz="1800"/>
                    </a:p>
                  </a:txBody>
                  <a:tcPr marT="45716" marB="45716"/>
                </a:tc>
                <a:tc>
                  <a:txBody>
                    <a:bodyPr/>
                    <a:lstStyle/>
                    <a:p>
                      <a:endParaRPr lang="en-US" sz="1800"/>
                    </a:p>
                  </a:txBody>
                  <a:tcPr marT="45716" marB="45716"/>
                </a:tc>
                <a:tc>
                  <a:txBody>
                    <a:bodyPr/>
                    <a:lstStyle/>
                    <a:p>
                      <a:endParaRPr lang="en-US" sz="1800"/>
                    </a:p>
                  </a:txBody>
                  <a:tcPr marT="45716" marB="45716"/>
                </a:tc>
                <a:tc>
                  <a:txBody>
                    <a:bodyPr/>
                    <a:lstStyle/>
                    <a:p>
                      <a:endParaRPr lang="en-US" sz="1800" dirty="0"/>
                    </a:p>
                  </a:txBody>
                  <a:tcPr marT="45716" marB="45716"/>
                </a:tc>
                <a:tc>
                  <a:txBody>
                    <a:bodyPr/>
                    <a:lstStyle/>
                    <a:p>
                      <a:endParaRPr lang="en-US" sz="1800" dirty="0"/>
                    </a:p>
                  </a:txBody>
                  <a:tcPr marT="45716" marB="45716"/>
                </a:tc>
              </a:tr>
              <a:tr h="370809">
                <a:tc>
                  <a:txBody>
                    <a:bodyPr/>
                    <a:lstStyle/>
                    <a:p>
                      <a:r>
                        <a:rPr lang="en-US" sz="1800" dirty="0" smtClean="0"/>
                        <a:t>4</a:t>
                      </a:r>
                      <a:endParaRPr lang="en-US" sz="1800" dirty="0"/>
                    </a:p>
                  </a:txBody>
                  <a:tcPr marT="45716" marB="45716"/>
                </a:tc>
                <a:tc>
                  <a:txBody>
                    <a:bodyPr/>
                    <a:lstStyle/>
                    <a:p>
                      <a:endParaRPr lang="en-US" sz="1800"/>
                    </a:p>
                  </a:txBody>
                  <a:tcPr marT="45716" marB="45716"/>
                </a:tc>
                <a:tc>
                  <a:txBody>
                    <a:bodyPr/>
                    <a:lstStyle/>
                    <a:p>
                      <a:endParaRPr lang="en-US" sz="1800"/>
                    </a:p>
                  </a:txBody>
                  <a:tcPr marT="45716" marB="45716"/>
                </a:tc>
                <a:tc>
                  <a:txBody>
                    <a:bodyPr/>
                    <a:lstStyle/>
                    <a:p>
                      <a:endParaRPr lang="en-US" sz="1800"/>
                    </a:p>
                  </a:txBody>
                  <a:tcPr marT="45716" marB="45716"/>
                </a:tc>
                <a:tc>
                  <a:txBody>
                    <a:bodyPr/>
                    <a:lstStyle/>
                    <a:p>
                      <a:endParaRPr lang="en-US" sz="1800" dirty="0"/>
                    </a:p>
                  </a:txBody>
                  <a:tcPr marT="45716" marB="45716"/>
                </a:tc>
                <a:tc>
                  <a:txBody>
                    <a:bodyPr/>
                    <a:lstStyle/>
                    <a:p>
                      <a:endParaRPr lang="en-US" sz="1800" dirty="0"/>
                    </a:p>
                  </a:txBody>
                  <a:tcPr marT="45716" marB="45716"/>
                </a:tc>
              </a:tr>
              <a:tr h="370809">
                <a:tc>
                  <a:txBody>
                    <a:bodyPr/>
                    <a:lstStyle/>
                    <a:p>
                      <a:r>
                        <a:rPr lang="en-US" sz="1800" dirty="0" smtClean="0"/>
                        <a:t>5</a:t>
                      </a:r>
                      <a:endParaRPr lang="en-US" sz="1800" dirty="0"/>
                    </a:p>
                  </a:txBody>
                  <a:tcPr marT="45716" marB="45716"/>
                </a:tc>
                <a:tc>
                  <a:txBody>
                    <a:bodyPr/>
                    <a:lstStyle/>
                    <a:p>
                      <a:endParaRPr lang="en-US" sz="1800"/>
                    </a:p>
                  </a:txBody>
                  <a:tcPr marT="45716" marB="45716"/>
                </a:tc>
                <a:tc>
                  <a:txBody>
                    <a:bodyPr/>
                    <a:lstStyle/>
                    <a:p>
                      <a:endParaRPr lang="en-US" sz="1800" dirty="0"/>
                    </a:p>
                  </a:txBody>
                  <a:tcPr marT="45716" marB="45716"/>
                </a:tc>
                <a:tc>
                  <a:txBody>
                    <a:bodyPr/>
                    <a:lstStyle/>
                    <a:p>
                      <a:endParaRPr lang="en-US" sz="1800"/>
                    </a:p>
                  </a:txBody>
                  <a:tcPr marT="45716" marB="45716"/>
                </a:tc>
                <a:tc>
                  <a:txBody>
                    <a:bodyPr/>
                    <a:lstStyle/>
                    <a:p>
                      <a:endParaRPr lang="en-US" sz="1800" dirty="0"/>
                    </a:p>
                  </a:txBody>
                  <a:tcPr marT="45716" marB="45716"/>
                </a:tc>
                <a:tc>
                  <a:txBody>
                    <a:bodyPr/>
                    <a:lstStyle/>
                    <a:p>
                      <a:endParaRPr lang="en-US" sz="1800" dirty="0"/>
                    </a:p>
                  </a:txBody>
                  <a:tcPr marT="45716" marB="45716"/>
                </a:tc>
              </a:tr>
            </a:tbl>
          </a:graphicData>
        </a:graphic>
      </p:graphicFrame>
      <p:sp>
        <p:nvSpPr>
          <p:cNvPr id="6" name="TextBox 5"/>
          <p:cNvSpPr txBox="1"/>
          <p:nvPr/>
        </p:nvSpPr>
        <p:spPr>
          <a:xfrm>
            <a:off x="3348038" y="5516563"/>
            <a:ext cx="2808287" cy="585787"/>
          </a:xfrm>
          <a:prstGeom prst="rect">
            <a:avLst/>
          </a:prstGeom>
          <a:noFill/>
        </p:spPr>
        <p:txBody>
          <a:bodyPr>
            <a:spAutoFit/>
          </a:bodyPr>
          <a:lstStyle/>
          <a:p>
            <a:pPr algn="ctr">
              <a:defRPr/>
            </a:pPr>
            <a:r>
              <a:rPr lang="en-US" sz="3200" b="1" dirty="0">
                <a:solidFill>
                  <a:schemeClr val="tx2"/>
                </a:solidFill>
              </a:rPr>
              <a:t>Be S.M.A.R.T!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atin typeface="Calibri" charset="0"/>
              </a:rPr>
              <a:t>Sustainability</a:t>
            </a:r>
          </a:p>
        </p:txBody>
      </p:sp>
      <p:sp>
        <p:nvSpPr>
          <p:cNvPr id="22530" name="Content Placeholder 2"/>
          <p:cNvSpPr>
            <a:spLocks noGrp="1"/>
          </p:cNvSpPr>
          <p:nvPr>
            <p:ph idx="1"/>
          </p:nvPr>
        </p:nvSpPr>
        <p:spPr>
          <a:xfrm>
            <a:off x="457200" y="1307944"/>
            <a:ext cx="8229600" cy="4713288"/>
          </a:xfrm>
        </p:spPr>
        <p:txBody>
          <a:bodyPr/>
          <a:lstStyle/>
          <a:p>
            <a:r>
              <a:rPr lang="en-US" sz="2800">
                <a:latin typeface="Calibri" charset="0"/>
              </a:rPr>
              <a:t>Sustainability = a newly improved process continues over time, because ‘it’s the way things are done around here’ and does not return to the old processes</a:t>
            </a:r>
          </a:p>
          <a:p>
            <a:r>
              <a:rPr lang="en-US" sz="2800" dirty="0">
                <a:latin typeface="Calibri" charset="0"/>
              </a:rPr>
              <a:t>1:3 changes in healthcare don’t stick – why?</a:t>
            </a:r>
            <a:endParaRPr lang="en-US" sz="2600" dirty="0">
              <a:latin typeface="Calibri" charset="0"/>
            </a:endParaRPr>
          </a:p>
          <a:p>
            <a:pPr lvl="1"/>
            <a:r>
              <a:rPr lang="en-US" sz="2600" dirty="0">
                <a:latin typeface="Calibri" charset="0"/>
              </a:rPr>
              <a:t>Not clear</a:t>
            </a:r>
          </a:p>
          <a:p>
            <a:pPr lvl="1"/>
            <a:r>
              <a:rPr lang="en-US" sz="2600" dirty="0">
                <a:latin typeface="Calibri" charset="0"/>
              </a:rPr>
              <a:t>Not led</a:t>
            </a:r>
          </a:p>
          <a:p>
            <a:pPr lvl="1"/>
            <a:r>
              <a:rPr lang="en-US" sz="2600" dirty="0">
                <a:latin typeface="Calibri" charset="0"/>
              </a:rPr>
              <a:t>Not communicated</a:t>
            </a:r>
          </a:p>
          <a:p>
            <a:pPr lvl="1"/>
            <a:r>
              <a:rPr lang="en-US" sz="2600" dirty="0">
                <a:latin typeface="Calibri" charset="0"/>
              </a:rPr>
              <a:t>Not measured</a:t>
            </a:r>
          </a:p>
          <a:p>
            <a:pPr lvl="1"/>
            <a:r>
              <a:rPr lang="en-US" sz="2600" dirty="0">
                <a:latin typeface="Calibri" charset="0"/>
              </a:rPr>
              <a:t>Not whole system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atin typeface="Calibri" charset="0"/>
              </a:rPr>
              <a:t>Spread</a:t>
            </a:r>
          </a:p>
        </p:txBody>
      </p:sp>
      <p:sp>
        <p:nvSpPr>
          <p:cNvPr id="31746" name="Content Placeholder 2"/>
          <p:cNvSpPr>
            <a:spLocks noGrp="1"/>
          </p:cNvSpPr>
          <p:nvPr>
            <p:ph idx="1"/>
          </p:nvPr>
        </p:nvSpPr>
        <p:spPr>
          <a:xfrm>
            <a:off x="457200" y="1417638"/>
            <a:ext cx="8229600" cy="4713287"/>
          </a:xfrm>
        </p:spPr>
        <p:txBody>
          <a:bodyPr/>
          <a:lstStyle/>
          <a:p>
            <a:r>
              <a:rPr lang="en-US" dirty="0">
                <a:latin typeface="Calibri" charset="0"/>
              </a:rPr>
              <a:t>Make it easy for people to do the right thing </a:t>
            </a:r>
            <a:r>
              <a:rPr lang="en-US" dirty="0" smtClean="0">
                <a:latin typeface="Calibri" charset="0"/>
              </a:rPr>
              <a:t>(good processes)</a:t>
            </a:r>
            <a:endParaRPr lang="en-US" dirty="0">
              <a:latin typeface="Calibri" charset="0"/>
            </a:endParaRPr>
          </a:p>
          <a:p>
            <a:r>
              <a:rPr lang="en-US" dirty="0">
                <a:latin typeface="Calibri" charset="0"/>
              </a:rPr>
              <a:t>Reminding does not work!</a:t>
            </a:r>
          </a:p>
          <a:p>
            <a:r>
              <a:rPr lang="en-US" dirty="0" smtClean="0">
                <a:latin typeface="Calibri" charset="0"/>
              </a:rPr>
              <a:t>Use SOPs / documentation</a:t>
            </a:r>
          </a:p>
          <a:p>
            <a:r>
              <a:rPr lang="en-US" dirty="0" smtClean="0">
                <a:latin typeface="Calibri" charset="0"/>
              </a:rPr>
              <a:t>Re-design processes / nudge people</a:t>
            </a:r>
            <a:endParaRPr lang="en-US" dirty="0">
              <a:latin typeface="Calibri" charset="0"/>
            </a:endParaRPr>
          </a:p>
          <a:p>
            <a:r>
              <a:rPr lang="en-US" dirty="0" smtClean="0">
                <a:latin typeface="Calibri" charset="0"/>
              </a:rPr>
              <a:t>Identify roles and responsibilities</a:t>
            </a:r>
            <a:endParaRPr lang="en-US" dirty="0">
              <a:latin typeface="Calibri" charset="0"/>
            </a:endParaRPr>
          </a:p>
          <a:p>
            <a:r>
              <a:rPr lang="en-US" dirty="0" smtClean="0">
                <a:latin typeface="Calibri" charset="0"/>
              </a:rPr>
              <a:t>Induction, education </a:t>
            </a:r>
            <a:r>
              <a:rPr lang="en-US" dirty="0">
                <a:latin typeface="Calibri" charset="0"/>
              </a:rPr>
              <a:t>and training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atin typeface="Calibri" charset="0"/>
              </a:rPr>
              <a:t>Keep it simple, keep it clear</a:t>
            </a:r>
          </a:p>
        </p:txBody>
      </p:sp>
      <p:sp>
        <p:nvSpPr>
          <p:cNvPr id="32770" name="Content Placeholder 2"/>
          <p:cNvSpPr>
            <a:spLocks noGrp="1"/>
          </p:cNvSpPr>
          <p:nvPr>
            <p:ph idx="1"/>
          </p:nvPr>
        </p:nvSpPr>
        <p:spPr>
          <a:xfrm>
            <a:off x="468313" y="1916113"/>
            <a:ext cx="8229600" cy="2952750"/>
          </a:xfrm>
        </p:spPr>
        <p:txBody>
          <a:bodyPr/>
          <a:lstStyle/>
          <a:p>
            <a:pPr marL="0" indent="0">
              <a:buFont typeface="Arial" charset="0"/>
              <a:buNone/>
            </a:pPr>
            <a:r>
              <a:rPr lang="en-US">
                <a:latin typeface="Calibri" charset="0"/>
              </a:rPr>
              <a:t>Einstein said, ‘Any intelligent fool can make things bigger, more complex … It takes a touch of genius - and a lot of courage - to move </a:t>
            </a:r>
            <a:br>
              <a:rPr lang="en-US">
                <a:latin typeface="Calibri" charset="0"/>
              </a:rPr>
            </a:br>
            <a:r>
              <a:rPr lang="en-US">
                <a:latin typeface="Calibri" charset="0"/>
              </a:rPr>
              <a:t>in the opposite direction.’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ext Box 339"/>
          <p:cNvSpPr txBox="1">
            <a:spLocks noChangeArrowheads="1"/>
          </p:cNvSpPr>
          <p:nvPr/>
        </p:nvSpPr>
        <p:spPr bwMode="auto">
          <a:xfrm>
            <a:off x="611188" y="1484313"/>
            <a:ext cx="835342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eaLnBrk="1" hangingPunct="1">
              <a:spcBef>
                <a:spcPct val="50000"/>
              </a:spcBef>
            </a:pPr>
            <a:r>
              <a:rPr lang="en-GB" sz="2800" dirty="0" smtClean="0">
                <a:solidFill>
                  <a:srgbClr val="1F497D"/>
                </a:solidFill>
                <a:latin typeface="Arial" charset="0"/>
              </a:rPr>
              <a:t>It is often a convoluted journey to get to where you want to be …</a:t>
            </a:r>
            <a:endParaRPr lang="en-GB" sz="2800" dirty="0">
              <a:solidFill>
                <a:srgbClr val="1F497D"/>
              </a:solidFill>
              <a:latin typeface="Arial" charset="0"/>
            </a:endParaRPr>
          </a:p>
        </p:txBody>
      </p:sp>
      <p:sp>
        <p:nvSpPr>
          <p:cNvPr id="304152" name="AutoShape 24"/>
          <p:cNvSpPr>
            <a:spLocks noChangeArrowheads="1"/>
          </p:cNvSpPr>
          <p:nvPr/>
        </p:nvSpPr>
        <p:spPr bwMode="auto">
          <a:xfrm>
            <a:off x="7380288" y="3500438"/>
            <a:ext cx="647700" cy="576262"/>
          </a:xfrm>
          <a:prstGeom prst="smileyFace">
            <a:avLst>
              <a:gd name="adj" fmla="val 4653"/>
            </a:avLst>
          </a:prstGeom>
          <a:solidFill>
            <a:srgbClr val="FFFF00"/>
          </a:solidFill>
          <a:ln w="9525">
            <a:solidFill>
              <a:schemeClr val="tx1"/>
            </a:solidFill>
            <a:round/>
            <a:headEnd/>
            <a:tailEnd/>
          </a:ln>
        </p:spPr>
        <p:txBody>
          <a:bodyPr wrap="none" anchor="ctr"/>
          <a:lstStyle/>
          <a:p>
            <a:pPr algn="l"/>
            <a:endParaRPr lang="en-US" sz="7200" b="0">
              <a:solidFill>
                <a:srgbClr val="000000"/>
              </a:solidFill>
              <a:latin typeface="Arial" charset="0"/>
            </a:endParaRPr>
          </a:p>
        </p:txBody>
      </p:sp>
      <p:pic>
        <p:nvPicPr>
          <p:cNvPr id="304163" name="Picture 35" descr="sad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500438"/>
            <a:ext cx="654050" cy="652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4166" name="Freeform 38"/>
          <p:cNvSpPr>
            <a:spLocks/>
          </p:cNvSpPr>
          <p:nvPr/>
        </p:nvSpPr>
        <p:spPr bwMode="auto">
          <a:xfrm>
            <a:off x="1835150" y="2986088"/>
            <a:ext cx="5545138" cy="1703387"/>
          </a:xfrm>
          <a:custGeom>
            <a:avLst/>
            <a:gdLst>
              <a:gd name="T0" fmla="*/ 0 w 3493"/>
              <a:gd name="T1" fmla="*/ 2147483647 h 1073"/>
              <a:gd name="T2" fmla="*/ 2147483647 w 3493"/>
              <a:gd name="T3" fmla="*/ 2147483647 h 1073"/>
              <a:gd name="T4" fmla="*/ 2147483647 w 3493"/>
              <a:gd name="T5" fmla="*/ 2147483647 h 1073"/>
              <a:gd name="T6" fmla="*/ 2147483647 w 3493"/>
              <a:gd name="T7" fmla="*/ 2147483647 h 1073"/>
              <a:gd name="T8" fmla="*/ 2147483647 w 3493"/>
              <a:gd name="T9" fmla="*/ 2147483647 h 1073"/>
              <a:gd name="T10" fmla="*/ 2147483647 w 3493"/>
              <a:gd name="T11" fmla="*/ 2147483647 h 1073"/>
              <a:gd name="T12" fmla="*/ 2147483647 w 3493"/>
              <a:gd name="T13" fmla="*/ 2147483647 h 1073"/>
              <a:gd name="T14" fmla="*/ 2147483647 w 3493"/>
              <a:gd name="T15" fmla="*/ 2147483647 h 1073"/>
              <a:gd name="T16" fmla="*/ 2147483647 w 3493"/>
              <a:gd name="T17" fmla="*/ 2147483647 h 1073"/>
              <a:gd name="T18" fmla="*/ 2147483647 w 3493"/>
              <a:gd name="T19" fmla="*/ 2147483647 h 1073"/>
              <a:gd name="T20" fmla="*/ 2147483647 w 3493"/>
              <a:gd name="T21" fmla="*/ 2147483647 h 1073"/>
              <a:gd name="T22" fmla="*/ 2147483647 w 3493"/>
              <a:gd name="T23" fmla="*/ 2147483647 h 1073"/>
              <a:gd name="T24" fmla="*/ 2147483647 w 3493"/>
              <a:gd name="T25" fmla="*/ 2147483647 h 1073"/>
              <a:gd name="T26" fmla="*/ 2147483647 w 3493"/>
              <a:gd name="T27" fmla="*/ 2147483647 h 1073"/>
              <a:gd name="T28" fmla="*/ 2147483647 w 3493"/>
              <a:gd name="T29" fmla="*/ 2147483647 h 1073"/>
              <a:gd name="T30" fmla="*/ 2147483647 w 3493"/>
              <a:gd name="T31" fmla="*/ 2147483647 h 1073"/>
              <a:gd name="T32" fmla="*/ 2147483647 w 3493"/>
              <a:gd name="T33" fmla="*/ 2147483647 h 1073"/>
              <a:gd name="T34" fmla="*/ 2147483647 w 3493"/>
              <a:gd name="T35" fmla="*/ 2147483647 h 1073"/>
              <a:gd name="T36" fmla="*/ 2147483647 w 3493"/>
              <a:gd name="T37" fmla="*/ 2147483647 h 1073"/>
              <a:gd name="T38" fmla="*/ 2147483647 w 3493"/>
              <a:gd name="T39" fmla="*/ 2147483647 h 10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93"/>
              <a:gd name="T61" fmla="*/ 0 h 1073"/>
              <a:gd name="T62" fmla="*/ 3493 w 3493"/>
              <a:gd name="T63" fmla="*/ 1073 h 10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93" h="1073">
                <a:moveTo>
                  <a:pt x="0" y="506"/>
                </a:moveTo>
                <a:cubicBezTo>
                  <a:pt x="110" y="377"/>
                  <a:pt x="220" y="249"/>
                  <a:pt x="318" y="234"/>
                </a:cubicBezTo>
                <a:cubicBezTo>
                  <a:pt x="416" y="219"/>
                  <a:pt x="545" y="324"/>
                  <a:pt x="590" y="415"/>
                </a:cubicBezTo>
                <a:cubicBezTo>
                  <a:pt x="635" y="506"/>
                  <a:pt x="530" y="687"/>
                  <a:pt x="590" y="778"/>
                </a:cubicBezTo>
                <a:cubicBezTo>
                  <a:pt x="650" y="869"/>
                  <a:pt x="908" y="997"/>
                  <a:pt x="953" y="959"/>
                </a:cubicBezTo>
                <a:cubicBezTo>
                  <a:pt x="998" y="921"/>
                  <a:pt x="839" y="626"/>
                  <a:pt x="862" y="551"/>
                </a:cubicBezTo>
                <a:cubicBezTo>
                  <a:pt x="885" y="476"/>
                  <a:pt x="1006" y="476"/>
                  <a:pt x="1089" y="506"/>
                </a:cubicBezTo>
                <a:cubicBezTo>
                  <a:pt x="1172" y="536"/>
                  <a:pt x="1316" y="763"/>
                  <a:pt x="1361" y="733"/>
                </a:cubicBezTo>
                <a:cubicBezTo>
                  <a:pt x="1406" y="703"/>
                  <a:pt x="1391" y="445"/>
                  <a:pt x="1361" y="324"/>
                </a:cubicBezTo>
                <a:cubicBezTo>
                  <a:pt x="1331" y="203"/>
                  <a:pt x="1135" y="14"/>
                  <a:pt x="1180" y="7"/>
                </a:cubicBezTo>
                <a:cubicBezTo>
                  <a:pt x="1225" y="0"/>
                  <a:pt x="1535" y="120"/>
                  <a:pt x="1633" y="279"/>
                </a:cubicBezTo>
                <a:cubicBezTo>
                  <a:pt x="1731" y="438"/>
                  <a:pt x="1686" y="906"/>
                  <a:pt x="1769" y="959"/>
                </a:cubicBezTo>
                <a:cubicBezTo>
                  <a:pt x="1852" y="1012"/>
                  <a:pt x="2011" y="642"/>
                  <a:pt x="2132" y="597"/>
                </a:cubicBezTo>
                <a:cubicBezTo>
                  <a:pt x="2253" y="552"/>
                  <a:pt x="2397" y="725"/>
                  <a:pt x="2495" y="687"/>
                </a:cubicBezTo>
                <a:cubicBezTo>
                  <a:pt x="2593" y="649"/>
                  <a:pt x="2646" y="377"/>
                  <a:pt x="2722" y="370"/>
                </a:cubicBezTo>
                <a:cubicBezTo>
                  <a:pt x="2798" y="363"/>
                  <a:pt x="2896" y="680"/>
                  <a:pt x="2949" y="642"/>
                </a:cubicBezTo>
                <a:cubicBezTo>
                  <a:pt x="3002" y="604"/>
                  <a:pt x="2994" y="83"/>
                  <a:pt x="3039" y="143"/>
                </a:cubicBezTo>
                <a:cubicBezTo>
                  <a:pt x="3084" y="203"/>
                  <a:pt x="3168" y="937"/>
                  <a:pt x="3221" y="1005"/>
                </a:cubicBezTo>
                <a:cubicBezTo>
                  <a:pt x="3274" y="1073"/>
                  <a:pt x="3312" y="649"/>
                  <a:pt x="3357" y="551"/>
                </a:cubicBezTo>
                <a:cubicBezTo>
                  <a:pt x="3402" y="453"/>
                  <a:pt x="3447" y="434"/>
                  <a:pt x="3493" y="415"/>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304166"/>
                                        </p:tgtEl>
                                        <p:attrNameLst>
                                          <p:attrName>style.visibility</p:attrName>
                                        </p:attrNameLst>
                                      </p:cBhvr>
                                      <p:to>
                                        <p:strVal val="visible"/>
                                      </p:to>
                                    </p:set>
                                    <p:anim calcmode="lin" valueType="num">
                                      <p:cBhvr>
                                        <p:cTn id="7" dur="3000" fill="hold"/>
                                        <p:tgtEl>
                                          <p:spTgt spid="304166"/>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04166"/>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04166"/>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04166"/>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3000"/>
                            </p:stCondLst>
                            <p:childTnLst>
                              <p:par>
                                <p:cTn id="12" presetID="10" presetClass="exit" presetSubtype="0" fill="hold" nodeType="afterEffect">
                                  <p:stCondLst>
                                    <p:cond delay="0"/>
                                  </p:stCondLst>
                                  <p:childTnLst>
                                    <p:animEffect transition="out" filter="fade">
                                      <p:cBhvr>
                                        <p:cTn id="13" dur="2000"/>
                                        <p:tgtEl>
                                          <p:spTgt spid="304163"/>
                                        </p:tgtEl>
                                      </p:cBhvr>
                                    </p:animEffect>
                                    <p:set>
                                      <p:cBhvr>
                                        <p:cTn id="14" dur="1" fill="hold">
                                          <p:stCondLst>
                                            <p:cond delay="1999"/>
                                          </p:stCondLst>
                                        </p:cTn>
                                        <p:tgtEl>
                                          <p:spTgt spid="304163"/>
                                        </p:tgtEl>
                                        <p:attrNameLst>
                                          <p:attrName>style.visibility</p:attrName>
                                        </p:attrNameLst>
                                      </p:cBhvr>
                                      <p:to>
                                        <p:strVal val="hidden"/>
                                      </p:to>
                                    </p:set>
                                  </p:childTnLst>
                                </p:cTn>
                              </p:par>
                            </p:childTnLst>
                          </p:cTn>
                        </p:par>
                        <p:par>
                          <p:cTn id="15" fill="hold" nodeType="afterGroup">
                            <p:stCondLst>
                              <p:cond delay="5000"/>
                            </p:stCondLst>
                            <p:childTnLst>
                              <p:par>
                                <p:cTn id="16" presetID="32" presetClass="emph" presetSubtype="0" fill="hold" grpId="0" nodeType="afterEffect">
                                  <p:stCondLst>
                                    <p:cond delay="0"/>
                                  </p:stCondLst>
                                  <p:childTnLst>
                                    <p:animClr clrSpc="rgb" dir="cw">
                                      <p:cBhvr override="childStyle">
                                        <p:cTn id="17" dur="200" fill="hold"/>
                                        <p:tgtEl>
                                          <p:spTgt spid="304152"/>
                                        </p:tgtEl>
                                        <p:attrNameLst>
                                          <p:attrName>style.color</p:attrName>
                                        </p:attrNameLst>
                                      </p:cBhvr>
                                      <p:to>
                                        <a:srgbClr val="00FF00"/>
                                      </p:to>
                                    </p:animClr>
                                    <p:animClr clrSpc="rgb" dir="cw">
                                      <p:cBhvr>
                                        <p:cTn id="18" dur="200" fill="hold"/>
                                        <p:tgtEl>
                                          <p:spTgt spid="304152"/>
                                        </p:tgtEl>
                                        <p:attrNameLst>
                                          <p:attrName>fillcolor</p:attrName>
                                        </p:attrNameLst>
                                      </p:cBhvr>
                                      <p:to>
                                        <a:srgbClr val="00FF00"/>
                                      </p:to>
                                    </p:animClr>
                                    <p:set>
                                      <p:cBhvr>
                                        <p:cTn id="19" dur="200" fill="hold"/>
                                        <p:tgtEl>
                                          <p:spTgt spid="304152"/>
                                        </p:tgtEl>
                                        <p:attrNameLst>
                                          <p:attrName>fill.type</p:attrName>
                                        </p:attrNameLst>
                                      </p:cBhvr>
                                      <p:to>
                                        <p:strVal val="solid"/>
                                      </p:to>
                                    </p:set>
                                    <p:set>
                                      <p:cBhvr>
                                        <p:cTn id="20" dur="200" fill="hold"/>
                                        <p:tgtEl>
                                          <p:spTgt spid="304152"/>
                                        </p:tgtEl>
                                        <p:attrNameLst>
                                          <p:attrName>fill.on</p:attrName>
                                        </p:attrNameLst>
                                      </p:cBhvr>
                                      <p:to>
                                        <p:strVal val="true"/>
                                      </p:to>
                                    </p:set>
                                    <p:animRot by="120000">
                                      <p:cBhvr>
                                        <p:cTn id="21" dur="200" fill="hold">
                                          <p:stCondLst>
                                            <p:cond delay="0"/>
                                          </p:stCondLst>
                                        </p:cTn>
                                        <p:tgtEl>
                                          <p:spTgt spid="304152"/>
                                        </p:tgtEl>
                                        <p:attrNameLst>
                                          <p:attrName>r</p:attrName>
                                        </p:attrNameLst>
                                      </p:cBhvr>
                                    </p:animRot>
                                    <p:animRot by="-240000">
                                      <p:cBhvr>
                                        <p:cTn id="22" dur="400" fill="hold">
                                          <p:stCondLst>
                                            <p:cond delay="400"/>
                                          </p:stCondLst>
                                        </p:cTn>
                                        <p:tgtEl>
                                          <p:spTgt spid="304152"/>
                                        </p:tgtEl>
                                        <p:attrNameLst>
                                          <p:attrName>r</p:attrName>
                                        </p:attrNameLst>
                                      </p:cBhvr>
                                    </p:animRot>
                                    <p:animRot by="240000">
                                      <p:cBhvr>
                                        <p:cTn id="23" dur="400" fill="hold">
                                          <p:stCondLst>
                                            <p:cond delay="800"/>
                                          </p:stCondLst>
                                        </p:cTn>
                                        <p:tgtEl>
                                          <p:spTgt spid="304152"/>
                                        </p:tgtEl>
                                        <p:attrNameLst>
                                          <p:attrName>r</p:attrName>
                                        </p:attrNameLst>
                                      </p:cBhvr>
                                    </p:animRot>
                                    <p:animRot by="-240000">
                                      <p:cBhvr>
                                        <p:cTn id="24" dur="400" fill="hold">
                                          <p:stCondLst>
                                            <p:cond delay="1200"/>
                                          </p:stCondLst>
                                        </p:cTn>
                                        <p:tgtEl>
                                          <p:spTgt spid="304152"/>
                                        </p:tgtEl>
                                        <p:attrNameLst>
                                          <p:attrName>r</p:attrName>
                                        </p:attrNameLst>
                                      </p:cBhvr>
                                    </p:animRot>
                                    <p:animRot by="120000">
                                      <p:cBhvr>
                                        <p:cTn id="25" dur="400" fill="hold">
                                          <p:stCondLst>
                                            <p:cond delay="1600"/>
                                          </p:stCondLst>
                                        </p:cTn>
                                        <p:tgtEl>
                                          <p:spTgt spid="3041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52" grpId="0" animBg="1"/>
      <p:bldP spid="30416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2896461" y="2770014"/>
            <a:ext cx="4084638" cy="1143000"/>
          </a:xfrm>
        </p:spPr>
        <p:txBody>
          <a:bodyPr rtlCol="0">
            <a:normAutofit/>
          </a:bodyPr>
          <a:lstStyle/>
          <a:p>
            <a:pPr eaLnBrk="1" fontAlgn="auto" hangingPunct="1">
              <a:spcAft>
                <a:spcPts val="0"/>
              </a:spcAft>
              <a:defRPr/>
            </a:pPr>
            <a:r>
              <a:rPr lang="en-GB" sz="4800" dirty="0" smtClean="0"/>
              <a:t>Any questions?</a:t>
            </a:r>
            <a:endParaRPr lang="en-GB" sz="4800" dirty="0"/>
          </a:p>
        </p:txBody>
      </p:sp>
      <p:graphicFrame>
        <p:nvGraphicFramePr>
          <p:cNvPr id="1056" name="Object 32"/>
          <p:cNvGraphicFramePr>
            <a:graphicFrameLocks noChangeAspect="1"/>
          </p:cNvGraphicFramePr>
          <p:nvPr>
            <p:extLst>
              <p:ext uri="{D42A27DB-BD31-4B8C-83A1-F6EECF244321}">
                <p14:modId xmlns:p14="http://schemas.microsoft.com/office/powerpoint/2010/main" val="1132718996"/>
              </p:ext>
            </p:extLst>
          </p:nvPr>
        </p:nvGraphicFramePr>
        <p:xfrm>
          <a:off x="1713831" y="1412875"/>
          <a:ext cx="1295400" cy="3933825"/>
        </p:xfrm>
        <a:graphic>
          <a:graphicData uri="http://schemas.openxmlformats.org/presentationml/2006/ole">
            <mc:AlternateContent xmlns:mc="http://schemas.openxmlformats.org/markup-compatibility/2006">
              <mc:Choice xmlns:v="urn:schemas-microsoft-com:vml" Requires="v">
                <p:oleObj spid="_x0000_s4250" name="Clip" r:id="rId5" imgW="1296504" imgH="3933687" progId="">
                  <p:embed/>
                </p:oleObj>
              </mc:Choice>
              <mc:Fallback>
                <p:oleObj name="Clip" r:id="rId5" imgW="1296504" imgH="393368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3831" y="1412875"/>
                        <a:ext cx="1295400" cy="3933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63980167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9550"/>
            <a:ext cx="8229600" cy="1143000"/>
          </a:xfrm>
        </p:spPr>
        <p:txBody>
          <a:bodyPr>
            <a:normAutofit fontScale="90000"/>
          </a:bodyPr>
          <a:lstStyle/>
          <a:p>
            <a:r>
              <a:rPr lang="en-US" dirty="0" smtClean="0"/>
              <a:t>What is quality in healthcare?</a:t>
            </a:r>
            <a:br>
              <a:rPr lang="en-US" dirty="0" smtClean="0"/>
            </a:br>
            <a:r>
              <a:rPr lang="en-US" sz="2800" dirty="0" smtClean="0"/>
              <a:t>(The IoM’s 6 dimensions of quality)</a:t>
            </a:r>
            <a:endParaRPr lang="en-US" sz="2800" dirty="0"/>
          </a:p>
        </p:txBody>
      </p:sp>
      <p:sp>
        <p:nvSpPr>
          <p:cNvPr id="3" name="Content Placeholder 2"/>
          <p:cNvSpPr>
            <a:spLocks noGrp="1"/>
          </p:cNvSpPr>
          <p:nvPr>
            <p:ph idx="1"/>
          </p:nvPr>
        </p:nvSpPr>
        <p:spPr>
          <a:xfrm>
            <a:off x="640645" y="1951288"/>
            <a:ext cx="8229600" cy="3826852"/>
          </a:xfrm>
        </p:spPr>
        <p:txBody>
          <a:bodyPr/>
          <a:lstStyle/>
          <a:p>
            <a:r>
              <a:rPr lang="en-US" dirty="0" smtClean="0"/>
              <a:t>Safe</a:t>
            </a:r>
          </a:p>
          <a:p>
            <a:r>
              <a:rPr lang="en-US" dirty="0" smtClean="0"/>
              <a:t>Effective</a:t>
            </a:r>
          </a:p>
          <a:p>
            <a:r>
              <a:rPr lang="en-US" dirty="0" smtClean="0"/>
              <a:t>Efficient </a:t>
            </a:r>
            <a:r>
              <a:rPr lang="en-US" sz="2400" dirty="0" smtClean="0"/>
              <a:t>(e.g. no waste)</a:t>
            </a:r>
          </a:p>
          <a:p>
            <a:r>
              <a:rPr lang="en-US" dirty="0" smtClean="0"/>
              <a:t>Timely </a:t>
            </a:r>
            <a:r>
              <a:rPr lang="en-US" sz="2400" dirty="0" smtClean="0"/>
              <a:t>(e.g. patient flow)</a:t>
            </a:r>
          </a:p>
          <a:p>
            <a:r>
              <a:rPr lang="en-US" dirty="0" smtClean="0"/>
              <a:t>Equitable </a:t>
            </a:r>
            <a:r>
              <a:rPr lang="en-US" sz="2400" dirty="0"/>
              <a:t>(e.g. weekdays </a:t>
            </a:r>
            <a:r>
              <a:rPr lang="en-US" sz="2400" dirty="0" err="1"/>
              <a:t>vs</a:t>
            </a:r>
            <a:r>
              <a:rPr lang="en-US" sz="2400" dirty="0"/>
              <a:t> weekends)</a:t>
            </a:r>
            <a:endParaRPr lang="en-US" sz="2400" dirty="0" smtClean="0"/>
          </a:p>
          <a:p>
            <a:r>
              <a:rPr lang="en-US" dirty="0" smtClean="0"/>
              <a:t>Person-centred</a:t>
            </a:r>
            <a:endParaRPr lang="en-US" sz="2400" dirty="0" smtClean="0"/>
          </a:p>
        </p:txBody>
      </p:sp>
    </p:spTree>
    <p:extLst>
      <p:ext uri="{BB962C8B-B14F-4D97-AF65-F5344CB8AC3E}">
        <p14:creationId xmlns:p14="http://schemas.microsoft.com/office/powerpoint/2010/main" val="20376698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Box 4"/>
          <p:cNvSpPr txBox="1">
            <a:spLocks noChangeArrowheads="1"/>
          </p:cNvSpPr>
          <p:nvPr/>
        </p:nvSpPr>
        <p:spPr bwMode="auto">
          <a:xfrm>
            <a:off x="500063" y="4000500"/>
            <a:ext cx="77866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l" eaLnBrk="1" hangingPunct="1"/>
            <a:r>
              <a:rPr lang="en-GB" sz="2000" b="0">
                <a:latin typeface="Arial" charset="0"/>
              </a:rPr>
              <a:t> </a:t>
            </a:r>
          </a:p>
        </p:txBody>
      </p:sp>
      <p:pic>
        <p:nvPicPr>
          <p:cNvPr id="5122" name="Picture 27" descr="5-stage-logo"/>
          <p:cNvPicPr>
            <a:picLocks noChangeAspect="1" noChangeArrowheads="1"/>
          </p:cNvPicPr>
          <p:nvPr/>
        </p:nvPicPr>
        <p:blipFill>
          <a:blip r:embed="rId3">
            <a:extLst>
              <a:ext uri="{28A0092B-C50C-407E-A947-70E740481C1C}">
                <a14:useLocalDpi xmlns:a14="http://schemas.microsoft.com/office/drawing/2010/main" val="0"/>
              </a:ext>
            </a:extLst>
          </a:blip>
          <a:srcRect t="27193" b="15790"/>
          <a:stretch>
            <a:fillRect/>
          </a:stretch>
        </p:blipFill>
        <p:spPr bwMode="auto">
          <a:xfrm>
            <a:off x="1169988" y="2943225"/>
            <a:ext cx="6908800" cy="145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3" name="Text Box 16"/>
          <p:cNvSpPr txBox="1">
            <a:spLocks noChangeArrowheads="1"/>
          </p:cNvSpPr>
          <p:nvPr/>
        </p:nvSpPr>
        <p:spPr bwMode="auto">
          <a:xfrm>
            <a:off x="729783" y="1902292"/>
            <a:ext cx="775680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ctr" eaLnBrk="1" hangingPunct="1">
              <a:spcBef>
                <a:spcPct val="50000"/>
              </a:spcBef>
            </a:pPr>
            <a:r>
              <a:rPr lang="en-GB" sz="4800" dirty="0" smtClean="0">
                <a:solidFill>
                  <a:srgbClr val="1F497D"/>
                </a:solidFill>
                <a:latin typeface="+mj-lt"/>
              </a:rPr>
              <a:t>How to do a QI project</a:t>
            </a:r>
            <a:endParaRPr lang="en-GB" sz="4800" dirty="0">
              <a:solidFill>
                <a:srgbClr val="1F497D"/>
              </a:solidFill>
              <a:latin typeface="+mj-lt"/>
            </a:endParaRPr>
          </a:p>
        </p:txBody>
      </p:sp>
      <p:sp>
        <p:nvSpPr>
          <p:cNvPr id="5125" name="Text Box 18"/>
          <p:cNvSpPr txBox="1">
            <a:spLocks noChangeArrowheads="1"/>
          </p:cNvSpPr>
          <p:nvPr/>
        </p:nvSpPr>
        <p:spPr bwMode="auto">
          <a:xfrm>
            <a:off x="1766888" y="4454525"/>
            <a:ext cx="57150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Bradley Hand ITC" charset="0"/>
                <a:ea typeface="ＭＳ Ｐゴシック" charset="0"/>
                <a:cs typeface="ＭＳ Ｐゴシック" charset="0"/>
              </a:defRPr>
            </a:lvl1pPr>
            <a:lvl2pPr marL="742950" indent="-285750" eaLnBrk="0" hangingPunct="0">
              <a:defRPr sz="2400" b="1">
                <a:solidFill>
                  <a:schemeClr val="tx1"/>
                </a:solidFill>
                <a:latin typeface="Bradley Hand ITC" charset="0"/>
                <a:ea typeface="ＭＳ Ｐゴシック" charset="0"/>
              </a:defRPr>
            </a:lvl2pPr>
            <a:lvl3pPr marL="1143000" indent="-228600" eaLnBrk="0" hangingPunct="0">
              <a:defRPr sz="2400" b="1">
                <a:solidFill>
                  <a:schemeClr val="tx1"/>
                </a:solidFill>
                <a:latin typeface="Bradley Hand ITC" charset="0"/>
                <a:ea typeface="ＭＳ Ｐゴシック" charset="0"/>
              </a:defRPr>
            </a:lvl3pPr>
            <a:lvl4pPr marL="1600200" indent="-228600" eaLnBrk="0" hangingPunct="0">
              <a:defRPr sz="2400" b="1">
                <a:solidFill>
                  <a:schemeClr val="tx1"/>
                </a:solidFill>
                <a:latin typeface="Bradley Hand ITC" charset="0"/>
                <a:ea typeface="ＭＳ Ｐゴシック" charset="0"/>
              </a:defRPr>
            </a:lvl4pPr>
            <a:lvl5pPr marL="2057400" indent="-228600" eaLnBrk="0" hangingPunct="0">
              <a:defRPr sz="2400" b="1">
                <a:solidFill>
                  <a:schemeClr val="tx1"/>
                </a:solidFill>
                <a:latin typeface="Bradley Hand ITC"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Bradley Hand ITC"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Bradley Hand ITC"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Bradley Hand ITC"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Bradley Hand ITC" charset="0"/>
                <a:ea typeface="ＭＳ Ｐゴシック" charset="0"/>
              </a:defRPr>
            </a:lvl9pPr>
          </a:lstStyle>
          <a:p>
            <a:pPr algn="ctr" eaLnBrk="1" hangingPunct="1">
              <a:spcBef>
                <a:spcPct val="50000"/>
              </a:spcBef>
            </a:pPr>
            <a:r>
              <a:rPr lang="en-GB" sz="3200" dirty="0">
                <a:solidFill>
                  <a:srgbClr val="1F497D"/>
                </a:solidFill>
                <a:latin typeface="+mj-lt"/>
              </a:rPr>
              <a:t>AIM Regional Training </a:t>
            </a:r>
            <a:r>
              <a:rPr lang="en-GB" sz="3200" dirty="0" smtClean="0">
                <a:solidFill>
                  <a:srgbClr val="1F497D"/>
                </a:solidFill>
                <a:latin typeface="+mj-lt"/>
              </a:rPr>
              <a:t>Programme</a:t>
            </a:r>
            <a:endParaRPr lang="en-GB" sz="3200" dirty="0">
              <a:solidFill>
                <a:srgbClr val="1F497D"/>
              </a:solidFill>
              <a:latin typeface="+mj-lt"/>
            </a:endParaRPr>
          </a:p>
        </p:txBody>
      </p:sp>
    </p:spTree>
    <p:extLst>
      <p:ext uri="{BB962C8B-B14F-4D97-AF65-F5344CB8AC3E}">
        <p14:creationId xmlns:p14="http://schemas.microsoft.com/office/powerpoint/2010/main" val="1600288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32399"/>
          </a:xfrm>
        </p:spPr>
        <p:txBody>
          <a:bodyPr>
            <a:normAutofit/>
          </a:bodyPr>
          <a:lstStyle/>
          <a:p>
            <a:r>
              <a:rPr lang="en-GB" sz="3600" dirty="0" smtClean="0"/>
              <a:t>All improvement requires change, but not all changes lead to an improvement</a:t>
            </a:r>
            <a:endParaRPr lang="en-GB" sz="3600" dirty="0"/>
          </a:p>
        </p:txBody>
      </p:sp>
    </p:spTree>
    <p:extLst>
      <p:ext uri="{BB962C8B-B14F-4D97-AF65-F5344CB8AC3E}">
        <p14:creationId xmlns:p14="http://schemas.microsoft.com/office/powerpoint/2010/main" val="721374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p:cNvPicPr>
            <a:picLocks noChangeAspect="1"/>
          </p:cNvPicPr>
          <p:nvPr/>
        </p:nvPicPr>
        <p:blipFill>
          <a:blip r:embed="rId3">
            <a:extLst>
              <a:ext uri="{28A0092B-C50C-407E-A947-70E740481C1C}">
                <a14:useLocalDpi xmlns:a14="http://schemas.microsoft.com/office/drawing/2010/main" val="0"/>
              </a:ext>
            </a:extLst>
          </a:blip>
          <a:srcRect l="11707" t="2467" r="7574" b="4192"/>
          <a:stretch>
            <a:fillRect/>
          </a:stretch>
        </p:blipFill>
        <p:spPr>
          <a:xfrm>
            <a:off x="1147225" y="403412"/>
            <a:ext cx="6965835" cy="5715620"/>
          </a:xfrm>
          <a:prstGeom prst="rect">
            <a:avLst/>
          </a:prstGeom>
          <a:solidFill>
            <a:schemeClr val="bg1"/>
          </a:solidFill>
          <a:ln>
            <a:noFill/>
            <a:miter lim="800000"/>
            <a:headEnd/>
            <a:tailEnd/>
          </a:ln>
        </p:spPr>
      </p:pic>
    </p:spTree>
    <p:extLst>
      <p:ext uri="{BB962C8B-B14F-4D97-AF65-F5344CB8AC3E}">
        <p14:creationId xmlns:p14="http://schemas.microsoft.com/office/powerpoint/2010/main" val="10480564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NAV" val="28"/>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14"/>
</p:tagLst>
</file>

<file path=ppt/tags/tag3.xml><?xml version="1.0" encoding="utf-8"?>
<p:tagLst xmlns:a="http://schemas.openxmlformats.org/drawingml/2006/main" xmlns:r="http://schemas.openxmlformats.org/officeDocument/2006/relationships" xmlns:p="http://schemas.openxmlformats.org/presentationml/2006/main">
  <p:tag name="ARTICULATE_SLIDE_NAV" val="28"/>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ARTICULATE_SLIDE_NAV" val="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8659</TotalTime>
  <Words>6455</Words>
  <Application>Microsoft Macintosh PowerPoint</Application>
  <PresentationFormat>On-screen Show (4:3)</PresentationFormat>
  <Paragraphs>595</Paragraphs>
  <Slides>70</Slides>
  <Notes>46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80" baseType="lpstr">
      <vt:lpstr>Calibri</vt:lpstr>
      <vt:lpstr>Mangal</vt:lpstr>
      <vt:lpstr>ＭＳ Ｐゴシック</vt:lpstr>
      <vt:lpstr>Tahoma</vt:lpstr>
      <vt:lpstr>Times</vt:lpstr>
      <vt:lpstr>Times New Roman</vt:lpstr>
      <vt:lpstr>Wingdings</vt:lpstr>
      <vt:lpstr>Arial</vt:lpstr>
      <vt:lpstr>Office Theme</vt:lpstr>
      <vt:lpstr>Clip</vt:lpstr>
      <vt:lpstr>PowerPoint Presentation</vt:lpstr>
      <vt:lpstr>PowerPoint Presentation</vt:lpstr>
      <vt:lpstr>Audit: what happens now</vt:lpstr>
      <vt:lpstr>PowerPoint Presentation</vt:lpstr>
      <vt:lpstr>A few words of wisdom …</vt:lpstr>
      <vt:lpstr>Let’s talk about ‘improvement science’</vt:lpstr>
      <vt:lpstr>What is quality in healthcare? (The IoM’s 6 dimensions of quality)</vt:lpstr>
      <vt:lpstr>All improvement requires change, but not all changes lead to an improvement</vt:lpstr>
      <vt:lpstr>PowerPoint Presentation</vt:lpstr>
      <vt:lpstr>What are we trying to accomplish?</vt:lpstr>
      <vt:lpstr>PowerPoint Presentation</vt:lpstr>
      <vt:lpstr>PowerPoint Presentation</vt:lpstr>
      <vt:lpstr>PowerPoint Presentation</vt:lpstr>
      <vt:lpstr>PowerPoint Presentation</vt:lpstr>
      <vt:lpstr>How will we know that a change is an improvement? i.e. what are we going to measure?</vt:lpstr>
      <vt:lpstr>PowerPoint Presentation</vt:lpstr>
      <vt:lpstr>PowerPoint Presentation</vt:lpstr>
      <vt:lpstr>PowerPoint Presentation</vt:lpstr>
      <vt:lpstr>PowerPoint Presentation</vt:lpstr>
      <vt:lpstr>PowerPoint Presentation</vt:lpstr>
      <vt:lpstr>PowerPoint Presentation</vt:lpstr>
      <vt:lpstr>Run charts</vt:lpstr>
      <vt:lpstr>PowerPoint Presentation</vt:lpstr>
      <vt:lpstr>PowerPoint Presentation</vt:lpstr>
      <vt:lpstr>PowerPoint Presentation</vt:lpstr>
      <vt:lpstr>PowerPoint Presentation</vt:lpstr>
      <vt:lpstr>PowerPoint Presentation</vt:lpstr>
      <vt:lpstr>Luton &amp; Dunstable</vt:lpstr>
      <vt:lpstr>PowerPoint Presentation</vt:lpstr>
      <vt:lpstr>Any questions  at this point?</vt:lpstr>
      <vt:lpstr>PowerPoint Presentation</vt:lpstr>
      <vt:lpstr>PowerPoint Presentation</vt:lpstr>
      <vt:lpstr>What change can we make that will result in an improvement?</vt:lpstr>
      <vt:lpstr>Improvement tools</vt:lpstr>
      <vt:lpstr>Health care processes </vt:lpstr>
      <vt:lpstr>PowerPoint Presentation</vt:lpstr>
      <vt:lpstr>Example</vt:lpstr>
      <vt:lpstr>PowerPoint Presentation</vt:lpstr>
      <vt:lpstr>How to do process mapping</vt:lpstr>
      <vt:lpstr>PowerPoint Presentation</vt:lpstr>
      <vt:lpstr>PowerPoint Presentation</vt:lpstr>
      <vt:lpstr>PowerPoint Presentation</vt:lpstr>
      <vt:lpstr>Lean thinking</vt:lpstr>
      <vt:lpstr>PowerPoint Presentation</vt:lpstr>
      <vt:lpstr>PowerPoint Presentation</vt:lpstr>
      <vt:lpstr>‘Waste’ in healthcare</vt:lpstr>
      <vt:lpstr>PowerPoint Presentation</vt:lpstr>
      <vt:lpstr>PowerPoint Presentation</vt:lpstr>
      <vt:lpstr>Capacity and demand</vt:lpstr>
      <vt:lpstr>PowerPoint Presentation</vt:lpstr>
      <vt:lpstr>PowerPoint Presentation</vt:lpstr>
      <vt:lpstr>Any questions  at this point?</vt:lpstr>
      <vt:lpstr>PowerPoint Presentation</vt:lpstr>
      <vt:lpstr>PowerPoint Presentation</vt:lpstr>
      <vt:lpstr>Making changes – PDSA cycles</vt:lpstr>
      <vt:lpstr>PowerPoint Presentation</vt:lpstr>
      <vt:lpstr>Repeated PDSA cycles work towards the AIM</vt:lpstr>
      <vt:lpstr>Identifying solutions</vt:lpstr>
      <vt:lpstr>PowerPoint Presentation</vt:lpstr>
      <vt:lpstr>Problem analysis</vt:lpstr>
      <vt:lpstr>Organising an improvement project – it’s all about people!</vt:lpstr>
      <vt:lpstr>PowerPoint Presentation</vt:lpstr>
      <vt:lpstr>PowerPoint Presentation</vt:lpstr>
      <vt:lpstr>Action planning</vt:lpstr>
      <vt:lpstr>Sustainability</vt:lpstr>
      <vt:lpstr>Spread</vt:lpstr>
      <vt:lpstr>Keep it simple, keep it clear</vt:lpstr>
      <vt:lpstr>PowerPoint Presentation</vt:lpstr>
      <vt:lpstr>Any questions?</vt:lpstr>
      <vt:lpstr>PowerPoint Presentation</vt:lpstr>
    </vt:vector>
  </TitlesOfParts>
  <Company>Home</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Cooper</dc:creator>
  <cp:lastModifiedBy>Nicola Cooper</cp:lastModifiedBy>
  <cp:revision>420</cp:revision>
  <cp:lastPrinted>2016-06-02T11:38:56Z</cp:lastPrinted>
  <dcterms:created xsi:type="dcterms:W3CDTF">2013-03-23T11:23:04Z</dcterms:created>
  <dcterms:modified xsi:type="dcterms:W3CDTF">2019-01-22T08:19:34Z</dcterms:modified>
</cp:coreProperties>
</file>