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1.xml" ContentType="application/vnd.openxmlformats-officedocument.presentationml.tags+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handoutMasterIdLst>
    <p:handoutMasterId r:id="rId38"/>
  </p:handoutMasterIdLst>
  <p:sldIdLst>
    <p:sldId id="441" r:id="rId2"/>
    <p:sldId id="472" r:id="rId3"/>
    <p:sldId id="473" r:id="rId4"/>
    <p:sldId id="457" r:id="rId5"/>
    <p:sldId id="454" r:id="rId6"/>
    <p:sldId id="354" r:id="rId7"/>
    <p:sldId id="453" r:id="rId8"/>
    <p:sldId id="458" r:id="rId9"/>
    <p:sldId id="460" r:id="rId10"/>
    <p:sldId id="474" r:id="rId11"/>
    <p:sldId id="459" r:id="rId12"/>
    <p:sldId id="478" r:id="rId13"/>
    <p:sldId id="455" r:id="rId14"/>
    <p:sldId id="475" r:id="rId15"/>
    <p:sldId id="462" r:id="rId16"/>
    <p:sldId id="476" r:id="rId17"/>
    <p:sldId id="463" r:id="rId18"/>
    <p:sldId id="464" r:id="rId19"/>
    <p:sldId id="466" r:id="rId20"/>
    <p:sldId id="465" r:id="rId21"/>
    <p:sldId id="477" r:id="rId22"/>
    <p:sldId id="628" r:id="rId23"/>
    <p:sldId id="633" r:id="rId24"/>
    <p:sldId id="456" r:id="rId25"/>
    <p:sldId id="467" r:id="rId26"/>
    <p:sldId id="468" r:id="rId27"/>
    <p:sldId id="469" r:id="rId28"/>
    <p:sldId id="470" r:id="rId29"/>
    <p:sldId id="471" r:id="rId30"/>
    <p:sldId id="634" r:id="rId31"/>
    <p:sldId id="635" r:id="rId32"/>
    <p:sldId id="636" r:id="rId33"/>
    <p:sldId id="637" r:id="rId34"/>
    <p:sldId id="638" r:id="rId35"/>
    <p:sldId id="451"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scaleToFitPaper="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9"/>
    <p:restoredTop sz="80986" autoAdjust="0"/>
  </p:normalViewPr>
  <p:slideViewPr>
    <p:cSldViewPr snapToGrid="0" snapToObjects="1">
      <p:cViewPr varScale="1">
        <p:scale>
          <a:sx n="94" d="100"/>
          <a:sy n="94" d="100"/>
        </p:scale>
        <p:origin x="2048" y="192"/>
      </p:cViewPr>
      <p:guideLst>
        <p:guide orient="horz" pos="2160"/>
        <p:guide pos="2880"/>
      </p:guideLst>
    </p:cSldViewPr>
  </p:slideViewPr>
  <p:notesTextViewPr>
    <p:cViewPr>
      <p:scale>
        <a:sx n="100" d="100"/>
        <a:sy n="100" d="100"/>
      </p:scale>
      <p:origin x="0" y="0"/>
    </p:cViewPr>
  </p:notesTextViewPr>
  <p:sorterViewPr>
    <p:cViewPr>
      <p:scale>
        <a:sx n="119" d="100"/>
        <a:sy n="11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848993D-3EDA-834F-B67F-FCFB0B01259E}" type="datetimeFigureOut">
              <a:rPr lang="en-US" smtClean="0"/>
              <a:t>7/20/21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9B04CDB-02EB-A04A-919A-4178ED1E123A}" type="slidenum">
              <a:rPr lang="en-US" smtClean="0"/>
              <a:t>‹#›</a:t>
            </a:fld>
            <a:endParaRPr lang="en-US"/>
          </a:p>
        </p:txBody>
      </p:sp>
    </p:spTree>
    <p:extLst>
      <p:ext uri="{BB962C8B-B14F-4D97-AF65-F5344CB8AC3E}">
        <p14:creationId xmlns:p14="http://schemas.microsoft.com/office/powerpoint/2010/main" val="1581070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6E5A53-4BAD-7049-9503-D605A8910741}" type="datetimeFigureOut">
              <a:rPr lang="en-US" smtClean="0"/>
              <a:t>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52892D-4333-EF4E-BBD3-49CD0B3E1F59}" type="slidenum">
              <a:rPr lang="en-US" smtClean="0"/>
              <a:t>‹#›</a:t>
            </a:fld>
            <a:endParaRPr lang="en-US"/>
          </a:p>
        </p:txBody>
      </p:sp>
    </p:spTree>
    <p:extLst>
      <p:ext uri="{BB962C8B-B14F-4D97-AF65-F5344CB8AC3E}">
        <p14:creationId xmlns:p14="http://schemas.microsoft.com/office/powerpoint/2010/main" val="300581489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952892D-4333-EF4E-BBD3-49CD0B3E1F59}" type="slidenum">
              <a:rPr lang="en-US" smtClean="0"/>
              <a:t>1</a:t>
            </a:fld>
            <a:endParaRPr lang="en-US"/>
          </a:p>
        </p:txBody>
      </p:sp>
    </p:spTree>
    <p:extLst>
      <p:ext uri="{BB962C8B-B14F-4D97-AF65-F5344CB8AC3E}">
        <p14:creationId xmlns:p14="http://schemas.microsoft.com/office/powerpoint/2010/main" val="105219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952892D-4333-EF4E-BBD3-49CD0B3E1F59}" type="slidenum">
              <a:rPr lang="en-US" smtClean="0"/>
              <a:t>10</a:t>
            </a:fld>
            <a:endParaRPr lang="en-US"/>
          </a:p>
        </p:txBody>
      </p:sp>
    </p:spTree>
    <p:extLst>
      <p:ext uri="{BB962C8B-B14F-4D97-AF65-F5344CB8AC3E}">
        <p14:creationId xmlns:p14="http://schemas.microsoft.com/office/powerpoint/2010/main" val="1726481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R = respiratory exchange ratio – allows for a small amount metabolism by the tissues.</a:t>
            </a:r>
          </a:p>
          <a:p>
            <a:r>
              <a:rPr lang="en-GB" sz="1200" kern="1200" dirty="0">
                <a:solidFill>
                  <a:schemeClr val="tx1"/>
                </a:solidFill>
                <a:effectLst/>
                <a:latin typeface="+mn-lt"/>
                <a:ea typeface="+mn-ea"/>
                <a:cs typeface="+mn-cs"/>
              </a:rPr>
              <a:t>In a healthy person, the predicted PaO2 is roughly 10 kPa (75 mmHg) below the FiO2. Problems with gas exchange occur at the alveolar–arterial step of the oxygen cascade (D to E in Figure 4.3).</a:t>
            </a:r>
          </a:p>
          <a:p>
            <a:r>
              <a:rPr lang="en-GB" sz="1200" kern="1200" dirty="0">
                <a:solidFill>
                  <a:schemeClr val="tx1"/>
                </a:solidFill>
                <a:effectLst/>
                <a:latin typeface="+mn-lt"/>
                <a:ea typeface="+mn-ea"/>
                <a:cs typeface="+mn-cs"/>
              </a:rPr>
              <a:t>Normal people have a small alveolar–arterial difference because the bronchial veins of the lung and thebesian veins of the heart carry unsaturated blood directly to the left ventricle, bypassing the alveoli. Large differences are always due to pathology.</a:t>
            </a:r>
          </a:p>
          <a:p>
            <a:endParaRPr lang="en-GB" dirty="0"/>
          </a:p>
        </p:txBody>
      </p:sp>
      <p:sp>
        <p:nvSpPr>
          <p:cNvPr id="4" name="Slide Number Placeholder 3"/>
          <p:cNvSpPr>
            <a:spLocks noGrp="1"/>
          </p:cNvSpPr>
          <p:nvPr>
            <p:ph type="sldNum" sz="quarter" idx="5"/>
          </p:nvPr>
        </p:nvSpPr>
        <p:spPr/>
        <p:txBody>
          <a:bodyPr/>
          <a:lstStyle/>
          <a:p>
            <a:fld id="{D952892D-4333-EF4E-BBD3-49CD0B3E1F59}" type="slidenum">
              <a:rPr lang="en-US" smtClean="0"/>
              <a:t>11</a:t>
            </a:fld>
            <a:endParaRPr lang="en-US"/>
          </a:p>
        </p:txBody>
      </p:sp>
    </p:spTree>
    <p:extLst>
      <p:ext uri="{BB962C8B-B14F-4D97-AF65-F5344CB8AC3E}">
        <p14:creationId xmlns:p14="http://schemas.microsoft.com/office/powerpoint/2010/main" val="1473682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we think of some examples when this is useful?</a:t>
            </a:r>
          </a:p>
          <a:p>
            <a:r>
              <a:rPr lang="en-GB" dirty="0"/>
              <a:t>(Hypoxaemia due to hypoventilation or a gas exchange problem)</a:t>
            </a:r>
          </a:p>
        </p:txBody>
      </p:sp>
      <p:sp>
        <p:nvSpPr>
          <p:cNvPr id="4" name="Slide Number Placeholder 3"/>
          <p:cNvSpPr>
            <a:spLocks noGrp="1"/>
          </p:cNvSpPr>
          <p:nvPr>
            <p:ph type="sldNum" sz="quarter" idx="5"/>
          </p:nvPr>
        </p:nvSpPr>
        <p:spPr/>
        <p:txBody>
          <a:bodyPr/>
          <a:lstStyle/>
          <a:p>
            <a:fld id="{D952892D-4333-EF4E-BBD3-49CD0B3E1F59}" type="slidenum">
              <a:rPr lang="en-US" smtClean="0"/>
              <a:t>12</a:t>
            </a:fld>
            <a:endParaRPr lang="en-US"/>
          </a:p>
        </p:txBody>
      </p:sp>
    </p:spTree>
    <p:extLst>
      <p:ext uri="{BB962C8B-B14F-4D97-AF65-F5344CB8AC3E}">
        <p14:creationId xmlns:p14="http://schemas.microsoft.com/office/powerpoint/2010/main" val="24598609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952892D-4333-EF4E-BBD3-49CD0B3E1F59}" type="slidenum">
              <a:rPr lang="en-US" smtClean="0"/>
              <a:t>13</a:t>
            </a:fld>
            <a:endParaRPr lang="en-US"/>
          </a:p>
        </p:txBody>
      </p:sp>
    </p:spTree>
    <p:extLst>
      <p:ext uri="{BB962C8B-B14F-4D97-AF65-F5344CB8AC3E}">
        <p14:creationId xmlns:p14="http://schemas.microsoft.com/office/powerpoint/2010/main" val="20230645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952892D-4333-EF4E-BBD3-49CD0B3E1F59}" type="slidenum">
              <a:rPr lang="en-US" smtClean="0"/>
              <a:t>14</a:t>
            </a:fld>
            <a:endParaRPr lang="en-US"/>
          </a:p>
        </p:txBody>
      </p:sp>
    </p:spTree>
    <p:extLst>
      <p:ext uri="{BB962C8B-B14F-4D97-AF65-F5344CB8AC3E}">
        <p14:creationId xmlns:p14="http://schemas.microsoft.com/office/powerpoint/2010/main" val="2068461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Get group to give examples of conditions when use different types</a:t>
            </a:r>
          </a:p>
        </p:txBody>
      </p:sp>
      <p:sp>
        <p:nvSpPr>
          <p:cNvPr id="4" name="Slide Number Placeholder 3"/>
          <p:cNvSpPr>
            <a:spLocks noGrp="1"/>
          </p:cNvSpPr>
          <p:nvPr>
            <p:ph type="sldNum" sz="quarter" idx="5"/>
          </p:nvPr>
        </p:nvSpPr>
        <p:spPr/>
        <p:txBody>
          <a:bodyPr/>
          <a:lstStyle/>
          <a:p>
            <a:fld id="{D952892D-4333-EF4E-BBD3-49CD0B3E1F59}" type="slidenum">
              <a:rPr lang="en-US" smtClean="0"/>
              <a:t>15</a:t>
            </a:fld>
            <a:endParaRPr lang="en-US"/>
          </a:p>
        </p:txBody>
      </p:sp>
    </p:spTree>
    <p:extLst>
      <p:ext uri="{BB962C8B-B14F-4D97-AF65-F5344CB8AC3E}">
        <p14:creationId xmlns:p14="http://schemas.microsoft.com/office/powerpoint/2010/main" val="28840804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Get group to list contraindications …</a:t>
            </a:r>
          </a:p>
          <a:p>
            <a:r>
              <a:rPr lang="en-GB" dirty="0"/>
              <a:t>Ask them how CPAP works in cardiogenic </a:t>
            </a:r>
            <a:r>
              <a:rPr lang="en-GB" dirty="0" err="1"/>
              <a:t>pulm</a:t>
            </a:r>
            <a:r>
              <a:rPr lang="en-GB" dirty="0"/>
              <a:t> oedema</a:t>
            </a:r>
          </a:p>
        </p:txBody>
      </p:sp>
      <p:sp>
        <p:nvSpPr>
          <p:cNvPr id="4" name="Slide Number Placeholder 3"/>
          <p:cNvSpPr>
            <a:spLocks noGrp="1"/>
          </p:cNvSpPr>
          <p:nvPr>
            <p:ph type="sldNum" sz="quarter" idx="5"/>
          </p:nvPr>
        </p:nvSpPr>
        <p:spPr/>
        <p:txBody>
          <a:bodyPr/>
          <a:lstStyle/>
          <a:p>
            <a:fld id="{D952892D-4333-EF4E-BBD3-49CD0B3E1F59}" type="slidenum">
              <a:rPr lang="en-US" smtClean="0"/>
              <a:t>16</a:t>
            </a:fld>
            <a:endParaRPr lang="en-US"/>
          </a:p>
        </p:txBody>
      </p:sp>
    </p:spTree>
    <p:extLst>
      <p:ext uri="{BB962C8B-B14F-4D97-AF65-F5344CB8AC3E}">
        <p14:creationId xmlns:p14="http://schemas.microsoft.com/office/powerpoint/2010/main" val="40247515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 acute cardiogenic pulmonary oedema, CPAP ‘squeezes’ fluid out of the alveoli in to the</a:t>
            </a:r>
          </a:p>
          <a:p>
            <a:r>
              <a:rPr lang="en-GB" sz="1200" kern="1200" dirty="0">
                <a:solidFill>
                  <a:schemeClr val="tx1"/>
                </a:solidFill>
                <a:effectLst/>
                <a:latin typeface="+mn-lt"/>
                <a:ea typeface="+mn-ea"/>
                <a:cs typeface="+mn-cs"/>
              </a:rPr>
              <a:t>circulation. There is a decline in the level of shunt because of redistribution of lung water from the alveolar space in to the perivascular cuffs. CPAP also has cardiovascular effects:</a:t>
            </a:r>
          </a:p>
          <a:p>
            <a:r>
              <a:rPr lang="en-GB" sz="1200" kern="1200" dirty="0">
                <a:solidFill>
                  <a:schemeClr val="tx1"/>
                </a:solidFill>
                <a:effectLst/>
                <a:latin typeface="+mn-lt"/>
                <a:ea typeface="+mn-ea"/>
                <a:cs typeface="+mn-cs"/>
              </a:rPr>
              <a:t>● Left ventricular function is improved because afterload is reduced (leading to an increase in stroke volume). This occurs because the increased intrathoracic pressure has a squeezing</a:t>
            </a:r>
          </a:p>
          <a:p>
            <a:r>
              <a:rPr lang="en-GB" sz="1200" kern="1200" dirty="0">
                <a:solidFill>
                  <a:schemeClr val="tx1"/>
                </a:solidFill>
                <a:effectLst/>
                <a:latin typeface="+mn-lt"/>
                <a:ea typeface="+mn-ea"/>
                <a:cs typeface="+mn-cs"/>
              </a:rPr>
              <a:t>effect on the left ventricle. There is a subsequent reduction in the pressure gradient between the ventricle and the aorta which has the effect of reducing the work required</a:t>
            </a:r>
          </a:p>
          <a:p>
            <a:r>
              <a:rPr lang="en-GB" sz="1200" kern="1200" dirty="0">
                <a:solidFill>
                  <a:schemeClr val="tx1"/>
                </a:solidFill>
                <a:effectLst/>
                <a:latin typeface="+mn-lt"/>
                <a:ea typeface="+mn-ea"/>
                <a:cs typeface="+mn-cs"/>
              </a:rPr>
              <a:t>during contraction (i.e. afterload) – see Figure 4.8</a:t>
            </a:r>
          </a:p>
          <a:p>
            <a:r>
              <a:rPr lang="en-GB" sz="1200" kern="1200" dirty="0">
                <a:solidFill>
                  <a:schemeClr val="tx1"/>
                </a:solidFill>
                <a:effectLst/>
                <a:latin typeface="+mn-lt"/>
                <a:ea typeface="+mn-ea"/>
                <a:cs typeface="+mn-cs"/>
              </a:rPr>
              <a:t>● Relief of respiratory distress leads to haemodynamic improvement and reversal of hypertension and tachycardia, probably through reduced </a:t>
            </a:r>
            <a:r>
              <a:rPr lang="en-GB" sz="1200" kern="1200" dirty="0" err="1">
                <a:solidFill>
                  <a:schemeClr val="tx1"/>
                </a:solidFill>
                <a:effectLst/>
                <a:latin typeface="+mn-lt"/>
                <a:ea typeface="+mn-ea"/>
                <a:cs typeface="+mn-cs"/>
              </a:rPr>
              <a:t>sympathoadrenergic</a:t>
            </a:r>
            <a:r>
              <a:rPr lang="en-GB" sz="1200" kern="1200" dirty="0">
                <a:solidFill>
                  <a:schemeClr val="tx1"/>
                </a:solidFill>
                <a:effectLst/>
                <a:latin typeface="+mn-lt"/>
                <a:ea typeface="+mn-ea"/>
                <a:cs typeface="+mn-cs"/>
              </a:rPr>
              <a:t> stimulation</a:t>
            </a:r>
          </a:p>
          <a:p>
            <a:endParaRPr lang="en-GB" dirty="0"/>
          </a:p>
        </p:txBody>
      </p:sp>
      <p:sp>
        <p:nvSpPr>
          <p:cNvPr id="4" name="Slide Number Placeholder 3"/>
          <p:cNvSpPr>
            <a:spLocks noGrp="1"/>
          </p:cNvSpPr>
          <p:nvPr>
            <p:ph type="sldNum" sz="quarter" idx="5"/>
          </p:nvPr>
        </p:nvSpPr>
        <p:spPr/>
        <p:txBody>
          <a:bodyPr/>
          <a:lstStyle/>
          <a:p>
            <a:fld id="{D952892D-4333-EF4E-BBD3-49CD0B3E1F59}" type="slidenum">
              <a:rPr lang="en-US" smtClean="0"/>
              <a:t>17</a:t>
            </a:fld>
            <a:endParaRPr lang="en-US"/>
          </a:p>
        </p:txBody>
      </p:sp>
    </p:spTree>
    <p:extLst>
      <p:ext uri="{BB962C8B-B14F-4D97-AF65-F5344CB8AC3E}">
        <p14:creationId xmlns:p14="http://schemas.microsoft.com/office/powerpoint/2010/main" val="726122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Pressure control ventilation recommended by BTS/ICS for ventilators in hypercapnic </a:t>
            </a:r>
            <a:r>
              <a:rPr lang="en-GB" dirty="0" err="1"/>
              <a:t>resp</a:t>
            </a:r>
            <a:r>
              <a:rPr lang="en-GB" dirty="0"/>
              <a:t> failure </a:t>
            </a:r>
            <a:r>
              <a:rPr lang="en-GB" dirty="0" err="1"/>
              <a:t>guidedline</a:t>
            </a:r>
            <a:endParaRPr lang="en-GB" dirty="0"/>
          </a:p>
        </p:txBody>
      </p:sp>
      <p:sp>
        <p:nvSpPr>
          <p:cNvPr id="4" name="Slide Number Placeholder 3"/>
          <p:cNvSpPr>
            <a:spLocks noGrp="1"/>
          </p:cNvSpPr>
          <p:nvPr>
            <p:ph type="sldNum" sz="quarter" idx="5"/>
          </p:nvPr>
        </p:nvSpPr>
        <p:spPr/>
        <p:txBody>
          <a:bodyPr/>
          <a:lstStyle/>
          <a:p>
            <a:fld id="{D952892D-4333-EF4E-BBD3-49CD0B3E1F59}" type="slidenum">
              <a:rPr lang="en-US" smtClean="0"/>
              <a:t>18</a:t>
            </a:fld>
            <a:endParaRPr lang="en-US"/>
          </a:p>
        </p:txBody>
      </p:sp>
    </p:spTree>
    <p:extLst>
      <p:ext uri="{BB962C8B-B14F-4D97-AF65-F5344CB8AC3E}">
        <p14:creationId xmlns:p14="http://schemas.microsoft.com/office/powerpoint/2010/main" val="33721464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NON-INVASIVE SUPPORT</a:t>
            </a:r>
          </a:p>
        </p:txBody>
      </p:sp>
      <p:sp>
        <p:nvSpPr>
          <p:cNvPr id="4" name="Slide Number Placeholder 3"/>
          <p:cNvSpPr>
            <a:spLocks noGrp="1"/>
          </p:cNvSpPr>
          <p:nvPr>
            <p:ph type="sldNum" sz="quarter" idx="5"/>
          </p:nvPr>
        </p:nvSpPr>
        <p:spPr/>
        <p:txBody>
          <a:bodyPr/>
          <a:lstStyle/>
          <a:p>
            <a:fld id="{D952892D-4333-EF4E-BBD3-49CD0B3E1F59}" type="slidenum">
              <a:rPr lang="en-US" smtClean="0"/>
              <a:t>19</a:t>
            </a:fld>
            <a:endParaRPr lang="en-US"/>
          </a:p>
        </p:txBody>
      </p:sp>
    </p:spTree>
    <p:extLst>
      <p:ext uri="{BB962C8B-B14F-4D97-AF65-F5344CB8AC3E}">
        <p14:creationId xmlns:p14="http://schemas.microsoft.com/office/powerpoint/2010/main" val="3722723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Failure to ventilate or failure to oxygenate or both</a:t>
            </a:r>
          </a:p>
        </p:txBody>
      </p:sp>
      <p:sp>
        <p:nvSpPr>
          <p:cNvPr id="4" name="Slide Number Placeholder 3"/>
          <p:cNvSpPr>
            <a:spLocks noGrp="1"/>
          </p:cNvSpPr>
          <p:nvPr>
            <p:ph type="sldNum" sz="quarter" idx="5"/>
          </p:nvPr>
        </p:nvSpPr>
        <p:spPr/>
        <p:txBody>
          <a:bodyPr/>
          <a:lstStyle/>
          <a:p>
            <a:fld id="{D952892D-4333-EF4E-BBD3-49CD0B3E1F59}" type="slidenum">
              <a:rPr lang="en-US" smtClean="0"/>
              <a:t>2</a:t>
            </a:fld>
            <a:endParaRPr lang="en-US"/>
          </a:p>
        </p:txBody>
      </p:sp>
    </p:spTree>
    <p:extLst>
      <p:ext uri="{BB962C8B-B14F-4D97-AF65-F5344CB8AC3E}">
        <p14:creationId xmlns:p14="http://schemas.microsoft.com/office/powerpoint/2010/main" val="6671847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Mechanical ventilation (intubated pts)</a:t>
            </a:r>
          </a:p>
        </p:txBody>
      </p:sp>
      <p:sp>
        <p:nvSpPr>
          <p:cNvPr id="4" name="Slide Number Placeholder 3"/>
          <p:cNvSpPr>
            <a:spLocks noGrp="1"/>
          </p:cNvSpPr>
          <p:nvPr>
            <p:ph type="sldNum" sz="quarter" idx="5"/>
          </p:nvPr>
        </p:nvSpPr>
        <p:spPr/>
        <p:txBody>
          <a:bodyPr/>
          <a:lstStyle/>
          <a:p>
            <a:fld id="{D952892D-4333-EF4E-BBD3-49CD0B3E1F59}" type="slidenum">
              <a:rPr lang="en-US" smtClean="0"/>
              <a:t>20</a:t>
            </a:fld>
            <a:endParaRPr lang="en-US"/>
          </a:p>
        </p:txBody>
      </p:sp>
    </p:spTree>
    <p:extLst>
      <p:ext uri="{BB962C8B-B14F-4D97-AF65-F5344CB8AC3E}">
        <p14:creationId xmlns:p14="http://schemas.microsoft.com/office/powerpoint/2010/main" val="38461032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High flow nasal oxygen therapy (HFNOT) is able to deliver humidified oxygen at high concentrations and at high flows that are equivalent to around 5 cmH2O of PEEP. The ability of nasal </a:t>
            </a:r>
            <a:r>
              <a:rPr lang="en-GB" sz="1200" kern="1200" dirty="0" err="1">
                <a:solidFill>
                  <a:schemeClr val="tx1"/>
                </a:solidFill>
                <a:effectLst/>
                <a:latin typeface="+mn-lt"/>
                <a:ea typeface="+mn-ea"/>
                <a:cs typeface="+mn-cs"/>
              </a:rPr>
              <a:t>cannulae</a:t>
            </a:r>
            <a:r>
              <a:rPr lang="en-GB" sz="1200" kern="1200" dirty="0">
                <a:solidFill>
                  <a:schemeClr val="tx1"/>
                </a:solidFill>
                <a:effectLst/>
                <a:latin typeface="+mn-lt"/>
                <a:ea typeface="+mn-ea"/>
                <a:cs typeface="+mn-cs"/>
              </a:rPr>
              <a:t> to provide a CPAP effect was first noted in neonates and is now commonly used in adults.10 HFNOT can deliver gas flows of up to 60 litres/min and  its advantages are:</a:t>
            </a:r>
          </a:p>
          <a:p>
            <a:r>
              <a:rPr lang="en-GB" sz="1200" kern="1200" dirty="0">
                <a:solidFill>
                  <a:schemeClr val="tx1"/>
                </a:solidFill>
                <a:effectLst/>
                <a:latin typeface="+mn-lt"/>
                <a:ea typeface="+mn-ea"/>
                <a:cs typeface="+mn-cs"/>
              </a:rPr>
              <a:t>● Reduction in anatomical dead space</a:t>
            </a:r>
          </a:p>
          <a:p>
            <a:r>
              <a:rPr lang="en-GB" sz="1200" kern="1200" dirty="0">
                <a:solidFill>
                  <a:schemeClr val="tx1"/>
                </a:solidFill>
                <a:effectLst/>
                <a:latin typeface="+mn-lt"/>
                <a:ea typeface="+mn-ea"/>
                <a:cs typeface="+mn-cs"/>
              </a:rPr>
              <a:t>● Application of PEEP</a:t>
            </a:r>
          </a:p>
          <a:p>
            <a:r>
              <a:rPr lang="en-GB" sz="1200" kern="1200" dirty="0">
                <a:solidFill>
                  <a:schemeClr val="tx1"/>
                </a:solidFill>
                <a:effectLst/>
                <a:latin typeface="+mn-lt"/>
                <a:ea typeface="+mn-ea"/>
                <a:cs typeface="+mn-cs"/>
              </a:rPr>
              <a:t>● Delivery of an FiO2 close to 1.0 (100% oxygen)</a:t>
            </a:r>
          </a:p>
          <a:p>
            <a:r>
              <a:rPr lang="en-GB" sz="1200" kern="1200" dirty="0">
                <a:solidFill>
                  <a:schemeClr val="tx1"/>
                </a:solidFill>
                <a:effectLst/>
                <a:latin typeface="+mn-lt"/>
                <a:ea typeface="+mn-ea"/>
                <a:cs typeface="+mn-cs"/>
              </a:rPr>
              <a:t>● Delivery of humidified, warmed gas</a:t>
            </a:r>
          </a:p>
          <a:p>
            <a:r>
              <a:rPr lang="en-GB" sz="1200" kern="1200" dirty="0">
                <a:solidFill>
                  <a:schemeClr val="tx1"/>
                </a:solidFill>
                <a:effectLst/>
                <a:latin typeface="+mn-lt"/>
                <a:ea typeface="+mn-ea"/>
                <a:cs typeface="+mn-cs"/>
              </a:rPr>
              <a:t>● Ability to deal with copious secretions</a:t>
            </a:r>
          </a:p>
          <a:p>
            <a:r>
              <a:rPr lang="en-GB" sz="1200" kern="1200" dirty="0">
                <a:solidFill>
                  <a:schemeClr val="tx1"/>
                </a:solidFill>
                <a:effectLst/>
                <a:latin typeface="+mn-lt"/>
                <a:ea typeface="+mn-ea"/>
                <a:cs typeface="+mn-cs"/>
              </a:rPr>
              <a:t>The FLORALI trial randomised SELECTED patients with non-cardiogenic acute hypoxaemic respiratory failure without hypercapnia and no contraindications (e.g. haemodynamic instability) and compared HFNOT with NIV. increasingly being used to treat pneumonia and postoperative respiratory failure – but as with all non-invasive respiratory support, it is important to select patients carefully, as inappropriate perseverance can delay tracheal intubation when it is indicated and thus lead to worse outcomes.</a:t>
            </a:r>
          </a:p>
          <a:p>
            <a:r>
              <a:rPr lang="en-GB" sz="1200" kern="1200" dirty="0">
                <a:solidFill>
                  <a:schemeClr val="tx1"/>
                </a:solidFill>
                <a:effectLst/>
                <a:latin typeface="+mn-lt"/>
                <a:ea typeface="+mn-ea"/>
                <a:cs typeface="+mn-cs"/>
              </a:rPr>
              <a:t>Which brings me to conscious </a:t>
            </a:r>
            <a:r>
              <a:rPr lang="en-GB" sz="1200" kern="1200" dirty="0" err="1">
                <a:solidFill>
                  <a:schemeClr val="tx1"/>
                </a:solidFill>
                <a:effectLst/>
                <a:latin typeface="+mn-lt"/>
                <a:ea typeface="+mn-ea"/>
                <a:cs typeface="+mn-cs"/>
              </a:rPr>
              <a:t>proning</a:t>
            </a:r>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5"/>
          </p:nvPr>
        </p:nvSpPr>
        <p:spPr/>
        <p:txBody>
          <a:bodyPr/>
          <a:lstStyle/>
          <a:p>
            <a:fld id="{D952892D-4333-EF4E-BBD3-49CD0B3E1F59}" type="slidenum">
              <a:rPr lang="en-US" smtClean="0"/>
              <a:t>21</a:t>
            </a:fld>
            <a:endParaRPr lang="en-US"/>
          </a:p>
        </p:txBody>
      </p:sp>
    </p:spTree>
    <p:extLst>
      <p:ext uri="{BB962C8B-B14F-4D97-AF65-F5344CB8AC3E}">
        <p14:creationId xmlns:p14="http://schemas.microsoft.com/office/powerpoint/2010/main" val="40214019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Arial" panose="020B0604020202020204" pitchFamily="34" charset="0"/>
                <a:ea typeface="ＭＳ Ｐゴシック" panose="020B0600070205080204" pitchFamily="34" charset="-128"/>
                <a:cs typeface="+mn-cs"/>
              </a:rPr>
              <a:t>A word about </a:t>
            </a:r>
            <a:r>
              <a:rPr lang="en-GB" sz="1200" kern="1200" dirty="0" err="1">
                <a:solidFill>
                  <a:schemeClr val="tx1"/>
                </a:solidFill>
                <a:effectLst/>
                <a:latin typeface="Arial" panose="020B0604020202020204" pitchFamily="34" charset="0"/>
                <a:ea typeface="ＭＳ Ｐゴシック" panose="020B0600070205080204" pitchFamily="34" charset="-128"/>
                <a:cs typeface="+mn-cs"/>
              </a:rPr>
              <a:t>proning</a:t>
            </a:r>
            <a:r>
              <a:rPr lang="en-GB" sz="1200" kern="1200" dirty="0">
                <a:solidFill>
                  <a:schemeClr val="tx1"/>
                </a:solidFill>
                <a:effectLst/>
                <a:latin typeface="Arial" panose="020B0604020202020204" pitchFamily="34" charset="0"/>
                <a:ea typeface="ＭＳ Ｐゴシック" panose="020B0600070205080204" pitchFamily="34" charset="-128"/>
                <a:cs typeface="+mn-cs"/>
              </a:rPr>
              <a:t> …</a:t>
            </a:r>
          </a:p>
          <a:p>
            <a:r>
              <a:rPr lang="en-GB" sz="1200" kern="1200" dirty="0">
                <a:solidFill>
                  <a:schemeClr val="tx1"/>
                </a:solidFill>
                <a:effectLst/>
                <a:latin typeface="Arial" panose="020B0604020202020204" pitchFamily="34" charset="0"/>
                <a:ea typeface="ＭＳ Ｐゴシック" panose="020B0600070205080204" pitchFamily="34" charset="-128"/>
                <a:cs typeface="+mn-cs"/>
              </a:rPr>
              <a:t>In ARDS, the traditional semi-supine position adopted by patients lying in hospital beds has long been known to be detrimental to their underlying pulmonary function. The lungs in ARDS are inflamed and stiff. </a:t>
            </a:r>
            <a:r>
              <a:rPr lang="en-GB" sz="1200" b="1" kern="1200" dirty="0">
                <a:solidFill>
                  <a:schemeClr val="tx1"/>
                </a:solidFill>
                <a:effectLst/>
                <a:latin typeface="Arial" panose="020B0604020202020204" pitchFamily="34" charset="0"/>
                <a:ea typeface="ＭＳ Ｐゴシック" panose="020B0600070205080204" pitchFamily="34" charset="-128"/>
                <a:cs typeface="+mn-cs"/>
              </a:rPr>
              <a:t>Supine</a:t>
            </a:r>
            <a:r>
              <a:rPr lang="en-GB" sz="1200" kern="1200" dirty="0">
                <a:solidFill>
                  <a:schemeClr val="tx1"/>
                </a:solidFill>
                <a:effectLst/>
                <a:latin typeface="Arial" panose="020B0604020202020204" pitchFamily="34" charset="0"/>
                <a:ea typeface="ＭＳ Ｐゴシック" panose="020B0600070205080204" pitchFamily="34" charset="-128"/>
                <a:cs typeface="+mn-cs"/>
              </a:rPr>
              <a:t> positioning leads to: </a:t>
            </a:r>
          </a:p>
          <a:p>
            <a:r>
              <a:rPr lang="en-GB" sz="1200" kern="1200" dirty="0">
                <a:solidFill>
                  <a:schemeClr val="tx1"/>
                </a:solidFill>
                <a:effectLst/>
                <a:latin typeface="Arial" panose="020B0604020202020204" pitchFamily="34" charset="0"/>
                <a:ea typeface="ＭＳ Ｐゴシック" panose="020B0600070205080204" pitchFamily="34" charset="-128"/>
                <a:cs typeface="+mn-cs"/>
              </a:rPr>
              <a:t>• Over-inflation of the alveoli at the front and atelectasis (collapse) of the alveoli at the back (due to an increased pressure gradient across the lungs) </a:t>
            </a:r>
          </a:p>
          <a:p>
            <a:r>
              <a:rPr lang="en-GB" sz="1200" kern="1200" dirty="0">
                <a:solidFill>
                  <a:schemeClr val="tx1"/>
                </a:solidFill>
                <a:effectLst/>
                <a:latin typeface="Arial" panose="020B0604020202020204" pitchFamily="34" charset="0"/>
                <a:ea typeface="ＭＳ Ｐゴシック" panose="020B0600070205080204" pitchFamily="34" charset="-128"/>
                <a:cs typeface="+mn-cs"/>
              </a:rPr>
              <a:t>• Also - compression of alveoli due to direct pressure from the heart and the diaphragm being pushed up by the intra-abdominal contents. </a:t>
            </a:r>
          </a:p>
          <a:p>
            <a:r>
              <a:rPr lang="en-GB" sz="1200" kern="1200" dirty="0">
                <a:solidFill>
                  <a:schemeClr val="tx1"/>
                </a:solidFill>
                <a:effectLst/>
                <a:latin typeface="Arial" panose="020B0604020202020204" pitchFamily="34" charset="0"/>
                <a:ea typeface="ＭＳ Ｐゴシック" panose="020B0600070205080204" pitchFamily="34" charset="-128"/>
                <a:cs typeface="+mn-cs"/>
              </a:rPr>
              <a:t>• V/Q Mismatch – dorsal alveoli (at the back) are preferentially perfused due to various reasons, so if they are poorly ventilated because they are collapsed, there is not much gas exchange going on – this manifests as hypoxaemia. </a:t>
            </a:r>
          </a:p>
          <a:p>
            <a:endParaRPr lang="en-GB" dirty="0"/>
          </a:p>
        </p:txBody>
      </p:sp>
      <p:sp>
        <p:nvSpPr>
          <p:cNvPr id="4" name="Slide Number Placeholder 3"/>
          <p:cNvSpPr>
            <a:spLocks noGrp="1"/>
          </p:cNvSpPr>
          <p:nvPr>
            <p:ph type="sldNum" sz="quarter" idx="5"/>
          </p:nvPr>
        </p:nvSpPr>
        <p:spPr/>
        <p:txBody>
          <a:bodyPr/>
          <a:lstStyle/>
          <a:p>
            <a:fld id="{860CCC95-0319-AA4F-88BA-7322D8F20401}" type="slidenum">
              <a:rPr lang="en-US" altLang="en-US" smtClean="0"/>
              <a:pPr/>
              <a:t>22</a:t>
            </a:fld>
            <a:endParaRPr lang="en-US" altLang="en-US"/>
          </a:p>
        </p:txBody>
      </p:sp>
    </p:spTree>
    <p:extLst>
      <p:ext uri="{BB962C8B-B14F-4D97-AF65-F5344CB8AC3E}">
        <p14:creationId xmlns:p14="http://schemas.microsoft.com/office/powerpoint/2010/main" val="18335904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watch my </a:t>
            </a:r>
            <a:r>
              <a:rPr lang="en-GB" dirty="0" err="1"/>
              <a:t>proning</a:t>
            </a:r>
            <a:r>
              <a:rPr lang="en-GB" dirty="0"/>
              <a:t> training video which has been sent to you all.</a:t>
            </a:r>
          </a:p>
        </p:txBody>
      </p:sp>
      <p:sp>
        <p:nvSpPr>
          <p:cNvPr id="4" name="Slide Number Placeholder 3"/>
          <p:cNvSpPr>
            <a:spLocks noGrp="1"/>
          </p:cNvSpPr>
          <p:nvPr>
            <p:ph type="sldNum" sz="quarter" idx="5"/>
          </p:nvPr>
        </p:nvSpPr>
        <p:spPr/>
        <p:txBody>
          <a:bodyPr/>
          <a:lstStyle/>
          <a:p>
            <a:fld id="{860CCC95-0319-AA4F-88BA-7322D8F20401}" type="slidenum">
              <a:rPr lang="en-US" altLang="en-US" smtClean="0"/>
              <a:pPr/>
              <a:t>23</a:t>
            </a:fld>
            <a:endParaRPr lang="en-US" altLang="en-US"/>
          </a:p>
        </p:txBody>
      </p:sp>
    </p:spTree>
    <p:extLst>
      <p:ext uri="{BB962C8B-B14F-4D97-AF65-F5344CB8AC3E}">
        <p14:creationId xmlns:p14="http://schemas.microsoft.com/office/powerpoint/2010/main" val="12954678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952892D-4333-EF4E-BBD3-49CD0B3E1F59}" type="slidenum">
              <a:rPr lang="en-US" smtClean="0"/>
              <a:t>24</a:t>
            </a:fld>
            <a:endParaRPr lang="en-US"/>
          </a:p>
        </p:txBody>
      </p:sp>
    </p:spTree>
    <p:extLst>
      <p:ext uri="{BB962C8B-B14F-4D97-AF65-F5344CB8AC3E}">
        <p14:creationId xmlns:p14="http://schemas.microsoft.com/office/powerpoint/2010/main" val="1000530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There is a low pH (acidaemia) due to a high PaCO</a:t>
            </a:r>
            <a:r>
              <a:rPr lang="en-GB" sz="1200" kern="1200" baseline="-25000" dirty="0">
                <a:solidFill>
                  <a:schemeClr val="tx1"/>
                </a:solidFill>
                <a:effectLst/>
                <a:latin typeface="+mn-lt"/>
                <a:ea typeface="+mn-ea"/>
                <a:cs typeface="+mn-cs"/>
              </a:rPr>
              <a:t>2 </a:t>
            </a:r>
            <a:r>
              <a:rPr lang="en-GB" sz="1200" kern="1200" dirty="0">
                <a:solidFill>
                  <a:schemeClr val="tx1"/>
                </a:solidFill>
                <a:effectLst/>
                <a:latin typeface="+mn-lt"/>
                <a:ea typeface="+mn-ea"/>
                <a:cs typeface="+mn-cs"/>
              </a:rPr>
              <a:t>– a respiratory acidosis. The </a:t>
            </a:r>
            <a:r>
              <a:rPr lang="en-GB" sz="1200" kern="1200" dirty="0" err="1">
                <a:solidFill>
                  <a:schemeClr val="tx1"/>
                </a:solidFill>
                <a:effectLst/>
                <a:latin typeface="+mn-lt"/>
                <a:ea typeface="+mn-ea"/>
                <a:cs typeface="+mn-cs"/>
              </a:rPr>
              <a:t>st</a:t>
            </a:r>
            <a:r>
              <a:rPr lang="en-GB" sz="1200" kern="1200" dirty="0">
                <a:solidFill>
                  <a:schemeClr val="tx1"/>
                </a:solidFill>
                <a:effectLst/>
                <a:latin typeface="+mn-lt"/>
                <a:ea typeface="+mn-ea"/>
                <a:cs typeface="+mn-cs"/>
              </a:rPr>
              <a:t> bicarbonate is normal/high as expected. The PaO</a:t>
            </a:r>
            <a:r>
              <a:rPr lang="en-GB" sz="1200" kern="1200" baseline="-25000" dirty="0">
                <a:solidFill>
                  <a:schemeClr val="tx1"/>
                </a:solidFill>
                <a:effectLst/>
                <a:latin typeface="+mn-lt"/>
                <a:ea typeface="+mn-ea"/>
                <a:cs typeface="+mn-cs"/>
              </a:rPr>
              <a:t>2</a:t>
            </a:r>
            <a:r>
              <a:rPr lang="en-GB" sz="1200" kern="1200" dirty="0">
                <a:solidFill>
                  <a:schemeClr val="tx1"/>
                </a:solidFill>
                <a:effectLst/>
                <a:latin typeface="+mn-lt"/>
                <a:ea typeface="+mn-ea"/>
                <a:cs typeface="+mn-cs"/>
              </a:rPr>
              <a:t> is low. In this situation, the PaO</a:t>
            </a:r>
            <a:r>
              <a:rPr lang="en-GB" sz="1200" kern="1200" baseline="-25000" dirty="0">
                <a:solidFill>
                  <a:schemeClr val="tx1"/>
                </a:solidFill>
                <a:effectLst/>
                <a:latin typeface="+mn-lt"/>
                <a:ea typeface="+mn-ea"/>
                <a:cs typeface="+mn-cs"/>
              </a:rPr>
              <a:t>2</a:t>
            </a:r>
            <a:r>
              <a:rPr lang="en-GB" sz="1200" kern="1200" dirty="0">
                <a:solidFill>
                  <a:schemeClr val="tx1"/>
                </a:solidFill>
                <a:effectLst/>
                <a:latin typeface="+mn-lt"/>
                <a:ea typeface="+mn-ea"/>
                <a:cs typeface="+mn-cs"/>
              </a:rPr>
              <a:t> could be low because of upper airway obstruction, aspiration pneumonia or hypoventilation caused by the drug overdose. The patient can be assessed clinically for signs of airway obstruction and the A-a gradient can be calculated to distinguish between a problem with gas exchange or hypoventilation. PAO</a:t>
            </a:r>
            <a:r>
              <a:rPr lang="en-GB" sz="1200" kern="1200" baseline="-25000" dirty="0">
                <a:solidFill>
                  <a:schemeClr val="tx1"/>
                </a:solidFill>
                <a:effectLst/>
                <a:latin typeface="+mn-lt"/>
                <a:ea typeface="+mn-ea"/>
                <a:cs typeface="+mn-cs"/>
              </a:rPr>
              <a:t>2</a:t>
            </a:r>
            <a:r>
              <a:rPr lang="en-GB" sz="1200" kern="1200" dirty="0">
                <a:solidFill>
                  <a:schemeClr val="tx1"/>
                </a:solidFill>
                <a:effectLst/>
                <a:latin typeface="+mn-lt"/>
                <a:ea typeface="+mn-ea"/>
                <a:cs typeface="+mn-cs"/>
              </a:rPr>
              <a:t> = 0.21 x 95 – 8.32 / 0.8 = 9.6 kPa. The A-a gradient is therefore 9.6 – 7.8 = 1.8 kPa which is normal. This suggests hypoventilation rather than pneumonia is the cause of the low PaO</a:t>
            </a:r>
            <a:r>
              <a:rPr lang="en-GB" sz="1200" kern="1200" baseline="-25000" dirty="0">
                <a:solidFill>
                  <a:schemeClr val="tx1"/>
                </a:solidFill>
                <a:effectLst/>
                <a:latin typeface="+mn-lt"/>
                <a:ea typeface="+mn-ea"/>
                <a:cs typeface="+mn-cs"/>
              </a:rPr>
              <a:t>2</a:t>
            </a:r>
            <a:r>
              <a:rPr lang="en-GB" sz="1200" kern="1200" dirty="0">
                <a:solidFill>
                  <a:schemeClr val="tx1"/>
                </a:solidFill>
                <a:effectLst/>
                <a:latin typeface="+mn-lt"/>
                <a:ea typeface="+mn-ea"/>
                <a:cs typeface="+mn-cs"/>
              </a:rPr>
              <a:t>. The management in this case still starts with airway, breathing and circulation.</a:t>
            </a:r>
          </a:p>
          <a:p>
            <a:endParaRPr lang="en-GB" dirty="0"/>
          </a:p>
        </p:txBody>
      </p:sp>
      <p:sp>
        <p:nvSpPr>
          <p:cNvPr id="4" name="Slide Number Placeholder 3"/>
          <p:cNvSpPr>
            <a:spLocks noGrp="1"/>
          </p:cNvSpPr>
          <p:nvPr>
            <p:ph type="sldNum" sz="quarter" idx="5"/>
          </p:nvPr>
        </p:nvSpPr>
        <p:spPr/>
        <p:txBody>
          <a:bodyPr/>
          <a:lstStyle/>
          <a:p>
            <a:fld id="{D952892D-4333-EF4E-BBD3-49CD0B3E1F59}" type="slidenum">
              <a:rPr lang="en-US" smtClean="0"/>
              <a:t>25</a:t>
            </a:fld>
            <a:endParaRPr lang="en-US"/>
          </a:p>
        </p:txBody>
      </p:sp>
    </p:spTree>
    <p:extLst>
      <p:ext uri="{BB962C8B-B14F-4D97-AF65-F5344CB8AC3E}">
        <p14:creationId xmlns:p14="http://schemas.microsoft.com/office/powerpoint/2010/main" val="9562797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There is a high pH (alkalaemia) due to a low PaCO</a:t>
            </a:r>
            <a:r>
              <a:rPr lang="en-GB" sz="1200" kern="1200" baseline="-25000" dirty="0">
                <a:solidFill>
                  <a:schemeClr val="tx1"/>
                </a:solidFill>
                <a:effectLst/>
                <a:latin typeface="+mn-lt"/>
                <a:ea typeface="+mn-ea"/>
                <a:cs typeface="+mn-cs"/>
              </a:rPr>
              <a:t>2</a:t>
            </a:r>
            <a:r>
              <a:rPr lang="en-GB" sz="1200" kern="1200" dirty="0">
                <a:solidFill>
                  <a:schemeClr val="tx1"/>
                </a:solidFill>
                <a:effectLst/>
                <a:latin typeface="+mn-lt"/>
                <a:ea typeface="+mn-ea"/>
                <a:cs typeface="+mn-cs"/>
              </a:rPr>
              <a:t>. The </a:t>
            </a:r>
            <a:r>
              <a:rPr lang="en-GB" sz="1200" kern="1200" dirty="0" err="1">
                <a:solidFill>
                  <a:schemeClr val="tx1"/>
                </a:solidFill>
                <a:effectLst/>
                <a:latin typeface="+mn-lt"/>
                <a:ea typeface="+mn-ea"/>
                <a:cs typeface="+mn-cs"/>
              </a:rPr>
              <a:t>st</a:t>
            </a:r>
            <a:r>
              <a:rPr lang="en-GB" sz="1200" kern="1200" dirty="0">
                <a:solidFill>
                  <a:schemeClr val="tx1"/>
                </a:solidFill>
                <a:effectLst/>
                <a:latin typeface="+mn-lt"/>
                <a:ea typeface="+mn-ea"/>
                <a:cs typeface="+mn-cs"/>
              </a:rPr>
              <a:t> bicarbonate is normal/low as expected. The PaO</a:t>
            </a:r>
            <a:r>
              <a:rPr lang="en-GB" sz="1200" kern="1200" baseline="-25000" dirty="0">
                <a:solidFill>
                  <a:schemeClr val="tx1"/>
                </a:solidFill>
                <a:effectLst/>
                <a:latin typeface="+mn-lt"/>
                <a:ea typeface="+mn-ea"/>
                <a:cs typeface="+mn-cs"/>
              </a:rPr>
              <a:t>2</a:t>
            </a:r>
            <a:r>
              <a:rPr lang="en-GB" sz="1200" kern="1200" dirty="0">
                <a:solidFill>
                  <a:schemeClr val="tx1"/>
                </a:solidFill>
                <a:effectLst/>
                <a:latin typeface="+mn-lt"/>
                <a:ea typeface="+mn-ea"/>
                <a:cs typeface="+mn-cs"/>
              </a:rPr>
              <a:t> has improved from before, but is still below the expected value. The A-a gradient can be calculated: PAO</a:t>
            </a:r>
            <a:r>
              <a:rPr lang="en-GB" sz="1200" kern="1200" baseline="-25000" dirty="0">
                <a:solidFill>
                  <a:schemeClr val="tx1"/>
                </a:solidFill>
                <a:effectLst/>
                <a:latin typeface="+mn-lt"/>
                <a:ea typeface="+mn-ea"/>
                <a:cs typeface="+mn-cs"/>
              </a:rPr>
              <a:t>2</a:t>
            </a:r>
            <a:r>
              <a:rPr lang="en-GB" sz="1200" kern="1200" dirty="0">
                <a:solidFill>
                  <a:schemeClr val="tx1"/>
                </a:solidFill>
                <a:effectLst/>
                <a:latin typeface="+mn-lt"/>
                <a:ea typeface="+mn-ea"/>
                <a:cs typeface="+mn-cs"/>
              </a:rPr>
              <a:t> = 0.21 x 95 – 3.1 / 0.8 = 16.1 kPa. The A-a gradient is therefore 16.1 – 9.1 = 7 kPa which is abnormal. This arterial blood gas result could be explained by the development of aspiration pneumonia and requires further evaluation. The patient should not be discharged.</a:t>
            </a:r>
          </a:p>
          <a:p>
            <a:endParaRPr lang="en-GB" dirty="0"/>
          </a:p>
        </p:txBody>
      </p:sp>
      <p:sp>
        <p:nvSpPr>
          <p:cNvPr id="4" name="Slide Number Placeholder 3"/>
          <p:cNvSpPr>
            <a:spLocks noGrp="1"/>
          </p:cNvSpPr>
          <p:nvPr>
            <p:ph type="sldNum" sz="quarter" idx="5"/>
          </p:nvPr>
        </p:nvSpPr>
        <p:spPr/>
        <p:txBody>
          <a:bodyPr/>
          <a:lstStyle/>
          <a:p>
            <a:fld id="{D952892D-4333-EF4E-BBD3-49CD0B3E1F59}" type="slidenum">
              <a:rPr lang="en-US" smtClean="0"/>
              <a:t>26</a:t>
            </a:fld>
            <a:endParaRPr lang="en-US"/>
          </a:p>
        </p:txBody>
      </p:sp>
    </p:spTree>
    <p:extLst>
      <p:ext uri="{BB962C8B-B14F-4D97-AF65-F5344CB8AC3E}">
        <p14:creationId xmlns:p14="http://schemas.microsoft.com/office/powerpoint/2010/main" val="30963801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There is a low pH (acidaemia) due to a high PaCO</a:t>
            </a:r>
            <a:r>
              <a:rPr lang="en-GB" sz="1200" kern="1200" baseline="-25000" dirty="0">
                <a:solidFill>
                  <a:schemeClr val="tx1"/>
                </a:solidFill>
                <a:effectLst/>
                <a:latin typeface="+mn-lt"/>
                <a:ea typeface="+mn-ea"/>
                <a:cs typeface="+mn-cs"/>
              </a:rPr>
              <a:t>2</a:t>
            </a:r>
            <a:r>
              <a:rPr lang="en-GB" sz="1200" kern="1200" dirty="0">
                <a:solidFill>
                  <a:schemeClr val="tx1"/>
                </a:solidFill>
                <a:effectLst/>
                <a:latin typeface="+mn-lt"/>
                <a:ea typeface="+mn-ea"/>
                <a:cs typeface="+mn-cs"/>
              </a:rPr>
              <a:t> – a respiratory acidosis. The </a:t>
            </a:r>
            <a:r>
              <a:rPr lang="en-GB" sz="1200" kern="1200" dirty="0" err="1">
                <a:solidFill>
                  <a:schemeClr val="tx1"/>
                </a:solidFill>
                <a:effectLst/>
                <a:latin typeface="+mn-lt"/>
                <a:ea typeface="+mn-ea"/>
                <a:cs typeface="+mn-cs"/>
              </a:rPr>
              <a:t>st</a:t>
            </a:r>
            <a:r>
              <a:rPr lang="en-GB" sz="1200" kern="1200" dirty="0">
                <a:solidFill>
                  <a:schemeClr val="tx1"/>
                </a:solidFill>
                <a:effectLst/>
                <a:latin typeface="+mn-lt"/>
                <a:ea typeface="+mn-ea"/>
                <a:cs typeface="+mn-cs"/>
              </a:rPr>
              <a:t> bicarbonate is normal/high as expected. The PaO</a:t>
            </a:r>
            <a:r>
              <a:rPr lang="en-GB" sz="1200" kern="1200" baseline="-25000" dirty="0">
                <a:solidFill>
                  <a:schemeClr val="tx1"/>
                </a:solidFill>
                <a:effectLst/>
                <a:latin typeface="+mn-lt"/>
                <a:ea typeface="+mn-ea"/>
                <a:cs typeface="+mn-cs"/>
              </a:rPr>
              <a:t>2</a:t>
            </a:r>
            <a:r>
              <a:rPr lang="en-GB" sz="1200" kern="1200" dirty="0">
                <a:solidFill>
                  <a:schemeClr val="tx1"/>
                </a:solidFill>
                <a:effectLst/>
                <a:latin typeface="+mn-lt"/>
                <a:ea typeface="+mn-ea"/>
                <a:cs typeface="+mn-cs"/>
              </a:rPr>
              <a:t> is very low when compared with the FiO</a:t>
            </a:r>
            <a:r>
              <a:rPr lang="en-GB" sz="1200" kern="1200" baseline="-25000" dirty="0">
                <a:solidFill>
                  <a:schemeClr val="tx1"/>
                </a:solidFill>
                <a:effectLst/>
                <a:latin typeface="+mn-lt"/>
                <a:ea typeface="+mn-ea"/>
                <a:cs typeface="+mn-cs"/>
              </a:rPr>
              <a:t>2</a:t>
            </a:r>
            <a:r>
              <a:rPr lang="en-GB" sz="1200" kern="1200" dirty="0">
                <a:solidFill>
                  <a:schemeClr val="tx1"/>
                </a:solidFill>
                <a:effectLst/>
                <a:latin typeface="+mn-lt"/>
                <a:ea typeface="+mn-ea"/>
                <a:cs typeface="+mn-cs"/>
              </a:rPr>
              <a:t> of approximately 0.8 (or 80%). According to NHS England, three people die from asthma every day in the UK, but many of these deaths could be avoided. Previous life threatening attacks increase the risk of death from asthma. You should have recognised, from the seriously abnormal vital signs, that this is a case of life-threatening asthma. Appropriate management therefore would be to call for help immediately, then assess and manage the airway, give oxygen, assess and manage breathing (nebulised and/or intravenous bronchodilators and exclude pneumothorax), assess and manage circulation (give intravenous fluid – see mini-tutorial) and move on to disability and examination once A, B, C are stable or help arrives. Unless there is a dramatic improvement, this patient requires the ICU team and tracheal intubation.</a:t>
            </a:r>
          </a:p>
          <a:p>
            <a:endParaRPr lang="en-GB" dirty="0"/>
          </a:p>
        </p:txBody>
      </p:sp>
      <p:sp>
        <p:nvSpPr>
          <p:cNvPr id="4" name="Slide Number Placeholder 3"/>
          <p:cNvSpPr>
            <a:spLocks noGrp="1"/>
          </p:cNvSpPr>
          <p:nvPr>
            <p:ph type="sldNum" sz="quarter" idx="5"/>
          </p:nvPr>
        </p:nvSpPr>
        <p:spPr/>
        <p:txBody>
          <a:bodyPr/>
          <a:lstStyle/>
          <a:p>
            <a:fld id="{D952892D-4333-EF4E-BBD3-49CD0B3E1F59}" type="slidenum">
              <a:rPr lang="en-US" smtClean="0"/>
              <a:t>27</a:t>
            </a:fld>
            <a:endParaRPr lang="en-US"/>
          </a:p>
        </p:txBody>
      </p:sp>
    </p:spTree>
    <p:extLst>
      <p:ext uri="{BB962C8B-B14F-4D97-AF65-F5344CB8AC3E}">
        <p14:creationId xmlns:p14="http://schemas.microsoft.com/office/powerpoint/2010/main" val="18068437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See the mini-tutorial on tracheal intubation in acute severe asthma. Apart from ‘stacking’, tension pneumothorax and hypovolaemia are other possible causes. Normally, ventilators are set so that peak airway pressures do not exceed 35 cmH</a:t>
            </a:r>
            <a:r>
              <a:rPr lang="en-GB" sz="1200" kern="1200" baseline="-25000" dirty="0">
                <a:solidFill>
                  <a:schemeClr val="tx1"/>
                </a:solidFill>
                <a:effectLst/>
                <a:latin typeface="+mn-lt"/>
                <a:ea typeface="+mn-ea"/>
                <a:cs typeface="+mn-cs"/>
              </a:rPr>
              <a:t>2</a:t>
            </a:r>
            <a:r>
              <a:rPr lang="en-GB" sz="1200" kern="1200" dirty="0">
                <a:solidFill>
                  <a:schemeClr val="tx1"/>
                </a:solidFill>
                <a:effectLst/>
                <a:latin typeface="+mn-lt"/>
                <a:ea typeface="+mn-ea"/>
                <a:cs typeface="+mn-cs"/>
              </a:rPr>
              <a:t>O. This is slightly complicated by the fact that peak pressures in acute severe asthma do not necessarily reflect alveolar pressures but the ventilator pressures needed to overcome airway obstruction. PEEP is routinely added on ICU ventilators, but is not usually of benefit in acute severe asthma as patients already have significant intrinsic or ‘auto’-PEEP. In summary, an expert should supervise the ventilator requirements of any patient with acute severe asthma.</a:t>
            </a:r>
          </a:p>
          <a:p>
            <a:endParaRPr lang="en-GB" dirty="0"/>
          </a:p>
        </p:txBody>
      </p:sp>
      <p:sp>
        <p:nvSpPr>
          <p:cNvPr id="4" name="Slide Number Placeholder 3"/>
          <p:cNvSpPr>
            <a:spLocks noGrp="1"/>
          </p:cNvSpPr>
          <p:nvPr>
            <p:ph type="sldNum" sz="quarter" idx="5"/>
          </p:nvPr>
        </p:nvSpPr>
        <p:spPr/>
        <p:txBody>
          <a:bodyPr/>
          <a:lstStyle/>
          <a:p>
            <a:fld id="{D952892D-4333-EF4E-BBD3-49CD0B3E1F59}" type="slidenum">
              <a:rPr lang="en-US" smtClean="0"/>
              <a:t>28</a:t>
            </a:fld>
            <a:endParaRPr lang="en-US"/>
          </a:p>
        </p:txBody>
      </p:sp>
    </p:spTree>
    <p:extLst>
      <p:ext uri="{BB962C8B-B14F-4D97-AF65-F5344CB8AC3E}">
        <p14:creationId xmlns:p14="http://schemas.microsoft.com/office/powerpoint/2010/main" val="42642248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There is a low pH (acidaemia) due to a high PaCO</a:t>
            </a:r>
            <a:r>
              <a:rPr lang="en-GB" sz="1200" kern="1200" baseline="-25000" dirty="0">
                <a:solidFill>
                  <a:schemeClr val="tx1"/>
                </a:solidFill>
                <a:effectLst/>
                <a:latin typeface="+mn-lt"/>
                <a:ea typeface="+mn-ea"/>
                <a:cs typeface="+mn-cs"/>
              </a:rPr>
              <a:t>2</a:t>
            </a:r>
            <a:r>
              <a:rPr lang="en-GB" sz="1200" kern="1200" dirty="0">
                <a:solidFill>
                  <a:schemeClr val="tx1"/>
                </a:solidFill>
                <a:effectLst/>
                <a:latin typeface="+mn-lt"/>
                <a:ea typeface="+mn-ea"/>
                <a:cs typeface="+mn-cs"/>
              </a:rPr>
              <a:t> – a respiratory acidosis. The </a:t>
            </a:r>
            <a:r>
              <a:rPr lang="en-GB" sz="1200" kern="1200" dirty="0" err="1">
                <a:solidFill>
                  <a:schemeClr val="tx1"/>
                </a:solidFill>
                <a:effectLst/>
                <a:latin typeface="+mn-lt"/>
                <a:ea typeface="+mn-ea"/>
                <a:cs typeface="+mn-cs"/>
              </a:rPr>
              <a:t>st</a:t>
            </a:r>
            <a:r>
              <a:rPr lang="en-GB" sz="1200" kern="1200" dirty="0">
                <a:solidFill>
                  <a:schemeClr val="tx1"/>
                </a:solidFill>
                <a:effectLst/>
                <a:latin typeface="+mn-lt"/>
                <a:ea typeface="+mn-ea"/>
                <a:cs typeface="+mn-cs"/>
              </a:rPr>
              <a:t> bicarbonate is normal/high as expected. The PaO</a:t>
            </a:r>
            <a:r>
              <a:rPr lang="en-GB" sz="1200" kern="1200" baseline="-25000" dirty="0">
                <a:solidFill>
                  <a:schemeClr val="tx1"/>
                </a:solidFill>
                <a:effectLst/>
                <a:latin typeface="+mn-lt"/>
                <a:ea typeface="+mn-ea"/>
                <a:cs typeface="+mn-cs"/>
              </a:rPr>
              <a:t>2</a:t>
            </a:r>
            <a:r>
              <a:rPr lang="en-GB" sz="1200" kern="1200" dirty="0">
                <a:solidFill>
                  <a:schemeClr val="tx1"/>
                </a:solidFill>
                <a:effectLst/>
                <a:latin typeface="+mn-lt"/>
                <a:ea typeface="+mn-ea"/>
                <a:cs typeface="+mn-cs"/>
              </a:rPr>
              <a:t> is low. Apart from A, B, C, prompt medical management of his exacerbation of COPD may improve things. The oxygen could be increased to 35% and information about the patient’s usual function and any previous spirometry results sought. A chest X-ray should be requested to exclude a pneumothorax and look for pneumonia. If there is no prompt improvement of his respiratory acidosis with medical therapy, non-invasive ventilation should be started. Oxygen therapy is given through the ventilator mask, titrated to arterial blood gases. Intravenous fluid is often required for dehydration in breathless patients.</a:t>
            </a:r>
          </a:p>
          <a:p>
            <a:endParaRPr lang="en-GB" dirty="0"/>
          </a:p>
        </p:txBody>
      </p:sp>
      <p:sp>
        <p:nvSpPr>
          <p:cNvPr id="4" name="Slide Number Placeholder 3"/>
          <p:cNvSpPr>
            <a:spLocks noGrp="1"/>
          </p:cNvSpPr>
          <p:nvPr>
            <p:ph type="sldNum" sz="quarter" idx="5"/>
          </p:nvPr>
        </p:nvSpPr>
        <p:spPr/>
        <p:txBody>
          <a:bodyPr/>
          <a:lstStyle/>
          <a:p>
            <a:fld id="{D952892D-4333-EF4E-BBD3-49CD0B3E1F59}" type="slidenum">
              <a:rPr lang="en-US" smtClean="0"/>
              <a:t>29</a:t>
            </a:fld>
            <a:endParaRPr lang="en-US"/>
          </a:p>
        </p:txBody>
      </p:sp>
    </p:spTree>
    <p:extLst>
      <p:ext uri="{BB962C8B-B14F-4D97-AF65-F5344CB8AC3E}">
        <p14:creationId xmlns:p14="http://schemas.microsoft.com/office/powerpoint/2010/main" val="2839369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 normal breath (500 mL) is only a small proportion of total lung volume, shown diagrammatically  in Figure 4.1. Of each 500 mL inhaled, 150 mL stays in the anatomical dead space and does not take part in gas exchange. Most of the rest of the gas which enters the respiratory zone takes part in alveolar ventilation, but around 5% does not due to normal ventilation–perfusion (V/Q) mismatch and this is called the alveolar dead space. The anatomical plus alveolar dead space is called the physiological dead space. In health, the anatomical and physiological dead spaces are almost the same.</a:t>
            </a:r>
          </a:p>
          <a:p>
            <a:endParaRPr lang="en-GB" dirty="0"/>
          </a:p>
        </p:txBody>
      </p:sp>
      <p:sp>
        <p:nvSpPr>
          <p:cNvPr id="4" name="Slide Number Placeholder 3"/>
          <p:cNvSpPr>
            <a:spLocks noGrp="1"/>
          </p:cNvSpPr>
          <p:nvPr>
            <p:ph type="sldNum" sz="quarter" idx="5"/>
          </p:nvPr>
        </p:nvSpPr>
        <p:spPr/>
        <p:txBody>
          <a:bodyPr/>
          <a:lstStyle/>
          <a:p>
            <a:fld id="{D952892D-4333-EF4E-BBD3-49CD0B3E1F59}" type="slidenum">
              <a:rPr lang="en-US" smtClean="0"/>
              <a:t>3</a:t>
            </a:fld>
            <a:endParaRPr lang="en-US"/>
          </a:p>
        </p:txBody>
      </p:sp>
    </p:spTree>
    <p:extLst>
      <p:ext uri="{BB962C8B-B14F-4D97-AF65-F5344CB8AC3E}">
        <p14:creationId xmlns:p14="http://schemas.microsoft.com/office/powerpoint/2010/main" val="1182339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There is a low pH (acidaemia) due to a low </a:t>
            </a:r>
            <a:r>
              <a:rPr lang="en-GB" sz="1200" kern="1200" dirty="0" err="1">
                <a:solidFill>
                  <a:schemeClr val="tx1"/>
                </a:solidFill>
                <a:effectLst/>
                <a:latin typeface="+mn-lt"/>
                <a:ea typeface="+mn-ea"/>
                <a:cs typeface="+mn-cs"/>
              </a:rPr>
              <a:t>st</a:t>
            </a:r>
            <a:r>
              <a:rPr lang="en-GB" sz="1200" kern="1200" dirty="0">
                <a:solidFill>
                  <a:schemeClr val="tx1"/>
                </a:solidFill>
                <a:effectLst/>
                <a:latin typeface="+mn-lt"/>
                <a:ea typeface="+mn-ea"/>
                <a:cs typeface="+mn-cs"/>
              </a:rPr>
              <a:t> bicarbonate. The expected PaCO2 should be lower, indicating a ‘hidden’ respiratory acidosis – he is tiring. This patient has seriously</a:t>
            </a:r>
          </a:p>
          <a:p>
            <a:r>
              <a:rPr lang="en-GB" sz="1200" kern="1200" dirty="0">
                <a:solidFill>
                  <a:schemeClr val="tx1"/>
                </a:solidFill>
                <a:effectLst/>
                <a:latin typeface="+mn-lt"/>
                <a:ea typeface="+mn-ea"/>
                <a:cs typeface="+mn-cs"/>
              </a:rPr>
              <a:t>abnormal vital signs and marked hypoxaemia despite a high concentration of oxygen. He may well be alert and talking, but he requires immediate assessment by</a:t>
            </a:r>
          </a:p>
          <a:p>
            <a:r>
              <a:rPr lang="en-GB" sz="1200" kern="1200" dirty="0">
                <a:solidFill>
                  <a:schemeClr val="tx1"/>
                </a:solidFill>
                <a:effectLst/>
                <a:latin typeface="+mn-lt"/>
                <a:ea typeface="+mn-ea"/>
                <a:cs typeface="+mn-cs"/>
              </a:rPr>
              <a:t>the ICU team. Intravenous fluid should be given for the metabolic acidosis, which is due to sepsis. Although some may be tempted to try non-invasive respiratory support</a:t>
            </a:r>
          </a:p>
          <a:p>
            <a:r>
              <a:rPr lang="en-GB" sz="1200" kern="1200" dirty="0">
                <a:solidFill>
                  <a:schemeClr val="tx1"/>
                </a:solidFill>
                <a:effectLst/>
                <a:latin typeface="+mn-lt"/>
                <a:ea typeface="+mn-ea"/>
                <a:cs typeface="+mn-cs"/>
              </a:rPr>
              <a:t>first in this situation, this is not supported by evidence-based guidelines and should not be performed outside an ICU. This patient is likely to require tracheal intubation.</a:t>
            </a: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D952892D-4333-EF4E-BBD3-49CD0B3E1F59}" type="slidenum">
              <a:rPr lang="en-US" smtClean="0"/>
              <a:t>30</a:t>
            </a:fld>
            <a:endParaRPr lang="en-US"/>
          </a:p>
        </p:txBody>
      </p:sp>
    </p:spTree>
    <p:extLst>
      <p:ext uri="{BB962C8B-B14F-4D97-AF65-F5344CB8AC3E}">
        <p14:creationId xmlns:p14="http://schemas.microsoft.com/office/powerpoint/2010/main" val="11798342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There is a low pH (acidaemia) due to a high PaCO2 – a respiratory acidosis. The </a:t>
            </a:r>
            <a:r>
              <a:rPr lang="en-GB" sz="1200" kern="1200" dirty="0" err="1">
                <a:solidFill>
                  <a:schemeClr val="tx1"/>
                </a:solidFill>
                <a:effectLst/>
                <a:latin typeface="+mn-lt"/>
                <a:ea typeface="+mn-ea"/>
                <a:cs typeface="+mn-cs"/>
              </a:rPr>
              <a:t>st</a:t>
            </a:r>
            <a:r>
              <a:rPr lang="en-GB" sz="1200" kern="1200" dirty="0">
                <a:solidFill>
                  <a:schemeClr val="tx1"/>
                </a:solidFill>
                <a:effectLst/>
                <a:latin typeface="+mn-lt"/>
                <a:ea typeface="+mn-ea"/>
                <a:cs typeface="+mn-cs"/>
              </a:rPr>
              <a:t> bicarbonate is normal/high as expected. The PaO2 is low. Postoperative respiratory</a:t>
            </a:r>
          </a:p>
          <a:p>
            <a:r>
              <a:rPr lang="en-GB" sz="1200" kern="1200" dirty="0">
                <a:solidFill>
                  <a:schemeClr val="tx1"/>
                </a:solidFill>
                <a:effectLst/>
                <a:latin typeface="+mn-lt"/>
                <a:ea typeface="+mn-ea"/>
                <a:cs typeface="+mn-cs"/>
              </a:rPr>
              <a:t>failure is caused by atelectasis due to a combination of recumbency, general anaesthesia, and pain which prevents deep breathing and coughing. Opioid analgesia also depresses respiration and cough. Retained secretions and even lobar collapse can occur. Management in this case should prioritise good pain relief (consider epidural analgesia) and urgent chest physiotherapy. The oxygen concentration should be increased and humidified. Antibiotics and sputum culture are required. If there is no improvement, the ICU team should be contacted. Non-invasive ventilation may be</a:t>
            </a:r>
          </a:p>
          <a:p>
            <a:r>
              <a:rPr lang="en-GB" sz="1200" kern="1200" dirty="0">
                <a:solidFill>
                  <a:schemeClr val="tx1"/>
                </a:solidFill>
                <a:effectLst/>
                <a:latin typeface="+mn-lt"/>
                <a:ea typeface="+mn-ea"/>
                <a:cs typeface="+mn-cs"/>
              </a:rPr>
              <a:t>tried in the first instance, but this should be administered in a level two to three area and each patient should be assessed on an individual basis by an expert.</a:t>
            </a:r>
          </a:p>
          <a:p>
            <a:endParaRPr lang="en-GB" dirty="0"/>
          </a:p>
        </p:txBody>
      </p:sp>
      <p:sp>
        <p:nvSpPr>
          <p:cNvPr id="4" name="Slide Number Placeholder 3"/>
          <p:cNvSpPr>
            <a:spLocks noGrp="1"/>
          </p:cNvSpPr>
          <p:nvPr>
            <p:ph type="sldNum" sz="quarter" idx="5"/>
          </p:nvPr>
        </p:nvSpPr>
        <p:spPr/>
        <p:txBody>
          <a:bodyPr/>
          <a:lstStyle/>
          <a:p>
            <a:fld id="{D952892D-4333-EF4E-BBD3-49CD0B3E1F59}" type="slidenum">
              <a:rPr lang="en-US" smtClean="0"/>
              <a:t>31</a:t>
            </a:fld>
            <a:endParaRPr lang="en-US"/>
          </a:p>
        </p:txBody>
      </p:sp>
    </p:spTree>
    <p:extLst>
      <p:ext uri="{BB962C8B-B14F-4D97-AF65-F5344CB8AC3E}">
        <p14:creationId xmlns:p14="http://schemas.microsoft.com/office/powerpoint/2010/main" val="36764629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There is a low pH (acidaemia) due to a high PaCO2 – a respiratory acidosis. The </a:t>
            </a:r>
            <a:r>
              <a:rPr lang="en-GB" sz="1200" kern="1200" dirty="0" err="1">
                <a:solidFill>
                  <a:schemeClr val="tx1"/>
                </a:solidFill>
                <a:effectLst/>
                <a:latin typeface="+mn-lt"/>
                <a:ea typeface="+mn-ea"/>
                <a:cs typeface="+mn-cs"/>
              </a:rPr>
              <a:t>st</a:t>
            </a:r>
            <a:r>
              <a:rPr lang="en-GB" sz="1200" kern="1200" dirty="0">
                <a:solidFill>
                  <a:schemeClr val="tx1"/>
                </a:solidFill>
                <a:effectLst/>
                <a:latin typeface="+mn-lt"/>
                <a:ea typeface="+mn-ea"/>
                <a:cs typeface="+mn-cs"/>
              </a:rPr>
              <a:t> bicarbonate is normal and the PaO2 is low. There is evidence of ventilatory failure</a:t>
            </a:r>
          </a:p>
          <a:p>
            <a:r>
              <a:rPr lang="en-GB" sz="1200" kern="1200" dirty="0">
                <a:solidFill>
                  <a:schemeClr val="tx1"/>
                </a:solidFill>
                <a:effectLst/>
                <a:latin typeface="+mn-lt"/>
                <a:ea typeface="+mn-ea"/>
                <a:cs typeface="+mn-cs"/>
              </a:rPr>
              <a:t>(high PaCO2 and increased respiratory rate with a poor respiratory effort) as a result of increasing respiratory muscle weakness (falling FVC). Closer examination may reveal a patient who is using accessory respiratory muscles and has a cough which is bovine in nature. Neurological examination may also reveal poor bulbar function. Monitoring</a:t>
            </a:r>
          </a:p>
          <a:p>
            <a:r>
              <a:rPr lang="en-GB" sz="1200" kern="1200" dirty="0">
                <a:solidFill>
                  <a:schemeClr val="tx1"/>
                </a:solidFill>
                <a:effectLst/>
                <a:latin typeface="+mn-lt"/>
                <a:ea typeface="+mn-ea"/>
                <a:cs typeface="+mn-cs"/>
              </a:rPr>
              <a:t>oxygen saturations and arterial blood gases in this situation are of little help in deciding when to institute respiratory support because abnormal arterial blood gases follow</a:t>
            </a:r>
          </a:p>
          <a:p>
            <a:r>
              <a:rPr lang="en-GB" sz="1200" kern="1200" dirty="0">
                <a:solidFill>
                  <a:schemeClr val="tx1"/>
                </a:solidFill>
                <a:effectLst/>
                <a:latin typeface="+mn-lt"/>
                <a:ea typeface="+mn-ea"/>
                <a:cs typeface="+mn-cs"/>
              </a:rPr>
              <a:t>ventilatory failure rather than precede it. This is why the FVC is closely monitored in this condition. The usual cut-off is 15 mL per kg, below which tracheal intubation and</a:t>
            </a:r>
          </a:p>
          <a:p>
            <a:r>
              <a:rPr lang="en-GB" sz="1200" kern="1200" dirty="0">
                <a:solidFill>
                  <a:schemeClr val="tx1"/>
                </a:solidFill>
                <a:effectLst/>
                <a:latin typeface="+mn-lt"/>
                <a:ea typeface="+mn-ea"/>
                <a:cs typeface="+mn-cs"/>
              </a:rPr>
              <a:t>ventilation is recommended. Up to one-third of patients with Guillain–Barr. Syndrome admitted to hospital require mechanical ventilation. Autonomic neuropathy can accompany the syndrome, leading to tachycardia and hypotension which also require close observation especially during tracheal intubation which can precipitate asystole from profound vagal stimulation.</a:t>
            </a:r>
          </a:p>
          <a:p>
            <a:endParaRPr lang="en-GB" dirty="0"/>
          </a:p>
        </p:txBody>
      </p:sp>
      <p:sp>
        <p:nvSpPr>
          <p:cNvPr id="4" name="Slide Number Placeholder 3"/>
          <p:cNvSpPr>
            <a:spLocks noGrp="1"/>
          </p:cNvSpPr>
          <p:nvPr>
            <p:ph type="sldNum" sz="quarter" idx="5"/>
          </p:nvPr>
        </p:nvSpPr>
        <p:spPr/>
        <p:txBody>
          <a:bodyPr/>
          <a:lstStyle/>
          <a:p>
            <a:fld id="{D952892D-4333-EF4E-BBD3-49CD0B3E1F59}" type="slidenum">
              <a:rPr lang="en-US" smtClean="0"/>
              <a:t>32</a:t>
            </a:fld>
            <a:endParaRPr lang="en-US"/>
          </a:p>
        </p:txBody>
      </p:sp>
    </p:spTree>
    <p:extLst>
      <p:ext uri="{BB962C8B-B14F-4D97-AF65-F5344CB8AC3E}">
        <p14:creationId xmlns:p14="http://schemas.microsoft.com/office/powerpoint/2010/main" val="11328413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patient is in shock. There is a low pH (acidaemia) due to a low </a:t>
            </a:r>
            <a:r>
              <a:rPr lang="en-GB" sz="1200" kern="1200" dirty="0" err="1">
                <a:solidFill>
                  <a:schemeClr val="tx1"/>
                </a:solidFill>
                <a:effectLst/>
                <a:latin typeface="+mn-lt"/>
                <a:ea typeface="+mn-ea"/>
                <a:cs typeface="+mn-cs"/>
              </a:rPr>
              <a:t>st</a:t>
            </a:r>
            <a:r>
              <a:rPr lang="en-GB" sz="1200" kern="1200" dirty="0">
                <a:solidFill>
                  <a:schemeClr val="tx1"/>
                </a:solidFill>
                <a:effectLst/>
                <a:latin typeface="+mn-lt"/>
                <a:ea typeface="+mn-ea"/>
                <a:cs typeface="+mn-cs"/>
              </a:rPr>
              <a:t> bicarbonate – a metabolic acidosis. The PaCO2 is low as expected. However, the PaO2 is very low compared</a:t>
            </a:r>
          </a:p>
          <a:p>
            <a:r>
              <a:rPr lang="en-GB" sz="1200" kern="1200" dirty="0">
                <a:solidFill>
                  <a:schemeClr val="tx1"/>
                </a:solidFill>
                <a:effectLst/>
                <a:latin typeface="+mn-lt"/>
                <a:ea typeface="+mn-ea"/>
                <a:cs typeface="+mn-cs"/>
              </a:rPr>
              <a:t>with the FiO2. The A–a gradient is PAO2 = 0.8 </a:t>
            </a:r>
            <a:r>
              <a:rPr lang="en-GB" sz="1200" kern="1200" dirty="0" err="1">
                <a:solidFill>
                  <a:schemeClr val="tx1"/>
                </a:solidFill>
                <a:effectLst/>
                <a:latin typeface="+mn-lt"/>
                <a:ea typeface="+mn-ea"/>
                <a:cs typeface="+mn-cs"/>
              </a:rPr>
              <a:t>Å</a:t>
            </a:r>
            <a:r>
              <a:rPr lang="en-GB" sz="1200" kern="1200" dirty="0">
                <a:solidFill>
                  <a:schemeClr val="tx1"/>
                </a:solidFill>
                <a:effectLst/>
                <a:latin typeface="+mn-lt"/>
                <a:ea typeface="+mn-ea"/>
                <a:cs typeface="+mn-cs"/>
              </a:rPr>
              <a:t>~ 95 − 3.0/0.8 = 72.25 kPa. A–a gradient = 72.25 − 12 = 60.25 kPa. What could cause such a significant problem with</a:t>
            </a:r>
          </a:p>
          <a:p>
            <a:r>
              <a:rPr lang="en-GB" sz="1200" kern="1200" dirty="0">
                <a:solidFill>
                  <a:schemeClr val="tx1"/>
                </a:solidFill>
                <a:effectLst/>
                <a:latin typeface="+mn-lt"/>
                <a:ea typeface="+mn-ea"/>
                <a:cs typeface="+mn-cs"/>
              </a:rPr>
              <a:t>gas exchange, blood pressure as well as electrocardiogram changes with a normal chest X-ray? The answer is a massive pulmonary embolism. Treatment (after A, B, C,</a:t>
            </a:r>
          </a:p>
          <a:p>
            <a:r>
              <a:rPr lang="en-GB" sz="1200" kern="1200" dirty="0">
                <a:solidFill>
                  <a:schemeClr val="tx1"/>
                </a:solidFill>
                <a:effectLst/>
                <a:latin typeface="+mn-lt"/>
                <a:ea typeface="+mn-ea"/>
                <a:cs typeface="+mn-cs"/>
              </a:rPr>
              <a:t>including fluid challenges) in this case includes intravenous thrombolysis which should be considered in pulmonary embolism causing shock.</a:t>
            </a:r>
          </a:p>
          <a:p>
            <a:endParaRPr lang="en-GB" dirty="0"/>
          </a:p>
        </p:txBody>
      </p:sp>
      <p:sp>
        <p:nvSpPr>
          <p:cNvPr id="4" name="Slide Number Placeholder 3"/>
          <p:cNvSpPr>
            <a:spLocks noGrp="1"/>
          </p:cNvSpPr>
          <p:nvPr>
            <p:ph type="sldNum" sz="quarter" idx="5"/>
          </p:nvPr>
        </p:nvSpPr>
        <p:spPr/>
        <p:txBody>
          <a:bodyPr/>
          <a:lstStyle/>
          <a:p>
            <a:fld id="{D952892D-4333-EF4E-BBD3-49CD0B3E1F59}" type="slidenum">
              <a:rPr lang="en-US" smtClean="0"/>
              <a:t>33</a:t>
            </a:fld>
            <a:endParaRPr lang="en-US"/>
          </a:p>
        </p:txBody>
      </p:sp>
    </p:spTree>
    <p:extLst>
      <p:ext uri="{BB962C8B-B14F-4D97-AF65-F5344CB8AC3E}">
        <p14:creationId xmlns:p14="http://schemas.microsoft.com/office/powerpoint/2010/main" val="30661592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There is a low pH (acidaemia) due to a high PaCO2 – a respiratory acidosis. The </a:t>
            </a:r>
            <a:r>
              <a:rPr lang="en-GB" sz="1200" kern="1200" dirty="0" err="1">
                <a:solidFill>
                  <a:schemeClr val="tx1"/>
                </a:solidFill>
                <a:effectLst/>
                <a:latin typeface="+mn-lt"/>
                <a:ea typeface="+mn-ea"/>
                <a:cs typeface="+mn-cs"/>
              </a:rPr>
              <a:t>st</a:t>
            </a:r>
            <a:r>
              <a:rPr lang="en-GB" sz="1200" kern="1200" dirty="0">
                <a:solidFill>
                  <a:schemeClr val="tx1"/>
                </a:solidFill>
                <a:effectLst/>
                <a:latin typeface="+mn-lt"/>
                <a:ea typeface="+mn-ea"/>
                <a:cs typeface="+mn-cs"/>
              </a:rPr>
              <a:t> bicarbonate should be normal/high but it is low, indicating a ‘hidden’ metabolic acidosis</a:t>
            </a:r>
          </a:p>
          <a:p>
            <a:r>
              <a:rPr lang="en-GB" sz="1200" kern="1200" dirty="0">
                <a:solidFill>
                  <a:schemeClr val="tx1"/>
                </a:solidFill>
                <a:effectLst/>
                <a:latin typeface="+mn-lt"/>
                <a:ea typeface="+mn-ea"/>
                <a:cs typeface="+mn-cs"/>
              </a:rPr>
              <a:t>as well. The PaO2 is low. His airway should be assessed and he requires oxygen to get his PaO2 to around 8 kPa (60 mmHg). His breathing should be assessed next and medical therapy commenced. Non-invasive ventilation is usually contraindicated in patients with severe respiratory acidosis or who are unconscious. However, before proceeding to tracheal intubation, further information should be sought if possible as to the severity of the patient’s chronic lung disease. Has a discussion already taken place about tracheal intubation and ventilation between the patient and his specialist? Do</a:t>
            </a:r>
          </a:p>
          <a:p>
            <a:r>
              <a:rPr lang="en-GB" sz="1200" kern="1200" dirty="0">
                <a:solidFill>
                  <a:schemeClr val="tx1"/>
                </a:solidFill>
                <a:effectLst/>
                <a:latin typeface="+mn-lt"/>
                <a:ea typeface="+mn-ea"/>
                <a:cs typeface="+mn-cs"/>
              </a:rPr>
              <a:t>the next of kin have information (e.g. in the form of an advanced directive or ‘do not resuscitate’ order) about what should happen in the event of an acute severe illness?</a:t>
            </a:r>
          </a:p>
          <a:p>
            <a:r>
              <a:rPr lang="en-GB" sz="1200" kern="1200" dirty="0">
                <a:solidFill>
                  <a:schemeClr val="tx1"/>
                </a:solidFill>
                <a:effectLst/>
                <a:latin typeface="+mn-lt"/>
                <a:ea typeface="+mn-ea"/>
                <a:cs typeface="+mn-cs"/>
              </a:rPr>
              <a:t>Sometimes, non-invasive ventilation is used as a ‘second best’ but more appropriate treatment. Each patient should be assessed individually by an experienced doctor.</a:t>
            </a: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D952892D-4333-EF4E-BBD3-49CD0B3E1F59}" type="slidenum">
              <a:rPr lang="en-US" smtClean="0"/>
              <a:t>34</a:t>
            </a:fld>
            <a:endParaRPr lang="en-US"/>
          </a:p>
        </p:txBody>
      </p:sp>
    </p:spTree>
    <p:extLst>
      <p:ext uri="{BB962C8B-B14F-4D97-AF65-F5344CB8AC3E}">
        <p14:creationId xmlns:p14="http://schemas.microsoft.com/office/powerpoint/2010/main" val="21401651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481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F98324-00F7-4171-B270-E91D29891FEC}" type="slidenum">
              <a:rPr lang="en-GB"/>
              <a:pPr fontAlgn="base">
                <a:spcBef>
                  <a:spcPct val="0"/>
                </a:spcBef>
                <a:spcAft>
                  <a:spcPct val="0"/>
                </a:spcAft>
                <a:defRPr/>
              </a:pPr>
              <a:t>35</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V/Q mismatch can increase in disease. If ventilation is reduced to a part of the lung and blood flow remains unchanged, alveolar O2 will fall and CO2 will rise in that area, approaching the values of venous blood. If blood flow is obstructed to a part of the lung and ventilation remains unchanged, alveolar O2 will rise and CO2 will fall in that area, approaching the values of inspired air. The ventilation–perfusion ratio therefore lies along a continuum, ranging from zero (perfusion but no ventilation i.e. shunt) to infinity (ventilation but no perfusion i.e. dead space).</a:t>
            </a:r>
          </a:p>
          <a:p>
            <a:r>
              <a:rPr lang="en-GB" sz="1200" kern="1200" dirty="0">
                <a:solidFill>
                  <a:schemeClr val="tx1"/>
                </a:solidFill>
                <a:effectLst/>
                <a:latin typeface="+mn-lt"/>
                <a:ea typeface="+mn-ea"/>
                <a:cs typeface="+mn-cs"/>
              </a:rPr>
              <a:t>When PaO2 falls and PaCO2 rises due to ventilation–perfusion mismatch, normal people increase their overall alveolar ventilation to compensate. This corrects the hypercapnia but only partially the hypoxaemia due to the different shapes of the O2 and CO2 dissociation curves.</a:t>
            </a:r>
          </a:p>
          <a:p>
            <a:r>
              <a:rPr lang="en-GB" sz="1200" kern="1200" dirty="0">
                <a:solidFill>
                  <a:schemeClr val="tx1"/>
                </a:solidFill>
                <a:effectLst/>
                <a:latin typeface="+mn-lt"/>
                <a:ea typeface="+mn-ea"/>
                <a:cs typeface="+mn-cs"/>
              </a:rPr>
              <a:t>The A–a gradient is a measure of ventilation–perfusion mismatch and is discussed next …</a:t>
            </a:r>
          </a:p>
          <a:p>
            <a:endParaRPr lang="en-GB" dirty="0"/>
          </a:p>
        </p:txBody>
      </p:sp>
      <p:sp>
        <p:nvSpPr>
          <p:cNvPr id="4" name="Slide Number Placeholder 3"/>
          <p:cNvSpPr>
            <a:spLocks noGrp="1"/>
          </p:cNvSpPr>
          <p:nvPr>
            <p:ph type="sldNum" sz="quarter" idx="5"/>
          </p:nvPr>
        </p:nvSpPr>
        <p:spPr/>
        <p:txBody>
          <a:bodyPr/>
          <a:lstStyle/>
          <a:p>
            <a:fld id="{D952892D-4333-EF4E-BBD3-49CD0B3E1F59}" type="slidenum">
              <a:rPr lang="en-US" smtClean="0"/>
              <a:t>4</a:t>
            </a:fld>
            <a:endParaRPr lang="en-US"/>
          </a:p>
        </p:txBody>
      </p:sp>
    </p:spTree>
    <p:extLst>
      <p:ext uri="{BB962C8B-B14F-4D97-AF65-F5344CB8AC3E}">
        <p14:creationId xmlns:p14="http://schemas.microsoft.com/office/powerpoint/2010/main" val="3797341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Ventilation is controlled in the brainstem respiratory centres with input from the cortex (voluntary control). The muscles which effect ventilation are the diaphragm, intercostals, abdominal muscles, and the accessory muscles (e.g. </a:t>
            </a:r>
            <a:r>
              <a:rPr lang="en-GB" sz="1200" kern="1200" dirty="0" err="1">
                <a:solidFill>
                  <a:schemeClr val="tx1"/>
                </a:solidFill>
                <a:effectLst/>
                <a:latin typeface="+mn-lt"/>
                <a:ea typeface="+mn-ea"/>
                <a:cs typeface="+mn-cs"/>
              </a:rPr>
              <a:t>sternomastoids</a:t>
            </a:r>
            <a:r>
              <a:rPr lang="en-GB" sz="1200" kern="1200" dirty="0">
                <a:solidFill>
                  <a:schemeClr val="tx1"/>
                </a:solidFill>
                <a:effectLst/>
                <a:latin typeface="+mn-lt"/>
                <a:ea typeface="+mn-ea"/>
                <a:cs typeface="+mn-cs"/>
              </a:rPr>
              <a:t>). Ventilation is sensed by central and peripheral chemoreceptors and other receptors in the lungs. Normally, PaCO2 is the most important factor in the control of ventilation but the sensitivity to changes in PaCO2 is reduced by sleep, old age, and airway resistance (e.g. in chronic obstructive pulmonary disease). As well as a rise in PaCO2, other factors that increase ventilation include hypoxaemia, low arterial pH, and situations in which there is increased oxygen demand (e.g. sepsis).</a:t>
            </a:r>
          </a:p>
          <a:p>
            <a:endParaRPr lang="en-GB" dirty="0"/>
          </a:p>
        </p:txBody>
      </p:sp>
      <p:sp>
        <p:nvSpPr>
          <p:cNvPr id="4" name="Slide Number Placeholder 3"/>
          <p:cNvSpPr>
            <a:spLocks noGrp="1"/>
          </p:cNvSpPr>
          <p:nvPr>
            <p:ph type="sldNum" sz="quarter" idx="5"/>
          </p:nvPr>
        </p:nvSpPr>
        <p:spPr/>
        <p:txBody>
          <a:bodyPr/>
          <a:lstStyle/>
          <a:p>
            <a:fld id="{D952892D-4333-EF4E-BBD3-49CD0B3E1F59}" type="slidenum">
              <a:rPr lang="en-US" smtClean="0"/>
              <a:t>5</a:t>
            </a:fld>
            <a:endParaRPr lang="en-US"/>
          </a:p>
        </p:txBody>
      </p:sp>
    </p:spTree>
    <p:extLst>
      <p:ext uri="{BB962C8B-B14F-4D97-AF65-F5344CB8AC3E}">
        <p14:creationId xmlns:p14="http://schemas.microsoft.com/office/powerpoint/2010/main" val="1829642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031">
            <a:extLst>
              <a:ext uri="{FF2B5EF4-FFF2-40B4-BE49-F238E27FC236}">
                <a16:creationId xmlns:a16="http://schemas.microsoft.com/office/drawing/2014/main" id="{86B3A1E0-BB54-8D40-86A5-083B39A5B5D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100">
                <a:solidFill>
                  <a:schemeClr val="tx1"/>
                </a:solidFill>
                <a:latin typeface="Times New Roman" panose="02020603050405020304" pitchFamily="18" charset="0"/>
                <a:ea typeface="ＭＳ Ｐゴシック" panose="020B0600070205080204" pitchFamily="34" charset="-128"/>
              </a:defRPr>
            </a:lvl1pPr>
            <a:lvl2pPr marL="742950" indent="-285750">
              <a:defRPr sz="1100">
                <a:solidFill>
                  <a:schemeClr val="tx1"/>
                </a:solidFill>
                <a:latin typeface="Times New Roman" panose="02020603050405020304" pitchFamily="18" charset="0"/>
                <a:ea typeface="ＭＳ Ｐゴシック" panose="020B0600070205080204" pitchFamily="34" charset="-128"/>
              </a:defRPr>
            </a:lvl2pPr>
            <a:lvl3pPr marL="1143000" indent="-228600">
              <a:defRPr sz="1100">
                <a:solidFill>
                  <a:schemeClr val="tx1"/>
                </a:solidFill>
                <a:latin typeface="Times New Roman" panose="02020603050405020304" pitchFamily="18" charset="0"/>
                <a:ea typeface="ＭＳ Ｐゴシック" panose="020B0600070205080204" pitchFamily="34" charset="-128"/>
              </a:defRPr>
            </a:lvl3pPr>
            <a:lvl4pPr marL="1600200" indent="-228600">
              <a:defRPr sz="1100">
                <a:solidFill>
                  <a:schemeClr val="tx1"/>
                </a:solidFill>
                <a:latin typeface="Times New Roman" panose="02020603050405020304" pitchFamily="18" charset="0"/>
                <a:ea typeface="ＭＳ Ｐゴシック" panose="020B0600070205080204" pitchFamily="34" charset="-128"/>
              </a:defRPr>
            </a:lvl4pPr>
            <a:lvl5pPr marL="2057400" indent="-228600">
              <a:defRPr sz="11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1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1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1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100">
                <a:solidFill>
                  <a:schemeClr val="tx1"/>
                </a:solidFill>
                <a:latin typeface="Times New Roman" panose="02020603050405020304" pitchFamily="18" charset="0"/>
                <a:ea typeface="ＭＳ Ｐゴシック" panose="020B0600070205080204" pitchFamily="34" charset="-128"/>
              </a:defRPr>
            </a:lvl9pPr>
          </a:lstStyle>
          <a:p>
            <a:fld id="{E6D3A743-30CA-BE4D-850B-3D8B60709303}" type="slidenum">
              <a:rPr lang="en-GB" altLang="en-US" sz="1200"/>
              <a:pPr/>
              <a:t>6</a:t>
            </a:fld>
            <a:endParaRPr lang="en-GB" altLang="en-US" sz="1200"/>
          </a:p>
        </p:txBody>
      </p:sp>
      <p:sp>
        <p:nvSpPr>
          <p:cNvPr id="44034" name="Rectangle 2">
            <a:extLst>
              <a:ext uri="{FF2B5EF4-FFF2-40B4-BE49-F238E27FC236}">
                <a16:creationId xmlns:a16="http://schemas.microsoft.com/office/drawing/2014/main" id="{7194156E-8A87-DE44-9B41-E24ECA511B06}"/>
              </a:ext>
            </a:extLst>
          </p:cNvPr>
          <p:cNvSpPr>
            <a:spLocks noGrp="1" noRot="1" noChangeAspect="1" noChangeArrowheads="1" noTextEdit="1"/>
          </p:cNvSpPr>
          <p:nvPr>
            <p:ph type="sldImg"/>
          </p:nvPr>
        </p:nvSpPr>
        <p:spPr>
          <a:ln/>
        </p:spPr>
      </p:sp>
      <p:sp>
        <p:nvSpPr>
          <p:cNvPr id="44035" name="Rectangle 3">
            <a:extLst>
              <a:ext uri="{FF2B5EF4-FFF2-40B4-BE49-F238E27FC236}">
                <a16:creationId xmlns:a16="http://schemas.microsoft.com/office/drawing/2014/main" id="{C275E0DA-311A-7848-9E54-EFE36896C58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200" kern="1200" dirty="0">
                <a:solidFill>
                  <a:schemeClr val="tx1"/>
                </a:solidFill>
                <a:effectLst/>
                <a:latin typeface="+mn-lt"/>
                <a:ea typeface="+mn-ea"/>
                <a:cs typeface="+mn-cs"/>
              </a:rPr>
              <a:t>Get people to think about conditions/situations in which ventilatory failure occurs …</a:t>
            </a:r>
          </a:p>
          <a:p>
            <a:r>
              <a:rPr lang="en-GB" sz="1200" kern="1200" dirty="0">
                <a:solidFill>
                  <a:schemeClr val="tx1"/>
                </a:solidFill>
                <a:effectLst/>
                <a:latin typeface="+mn-lt"/>
                <a:ea typeface="+mn-ea"/>
                <a:cs typeface="+mn-cs"/>
              </a:rPr>
              <a:t>Figure 2.5 illustrated how respiratory muscle load and respiratory muscle strength can be affected by disease and an imbalance leads to alveolar hypoventilation. To recap, respiratory</a:t>
            </a:r>
          </a:p>
          <a:p>
            <a:r>
              <a:rPr lang="en-GB" sz="1200" kern="1200" dirty="0">
                <a:solidFill>
                  <a:schemeClr val="tx1"/>
                </a:solidFill>
                <a:effectLst/>
                <a:latin typeface="+mn-lt"/>
                <a:ea typeface="+mn-ea"/>
                <a:cs typeface="+mn-cs"/>
              </a:rPr>
              <a:t>muscle load is increased by increased resistance (e.g. upper or lower airway obstruction), reduced compliance (e.g. infection, oedema, rib fractures, or obesity), and increased</a:t>
            </a:r>
          </a:p>
          <a:p>
            <a:r>
              <a:rPr lang="en-GB" sz="1200" kern="1200" dirty="0">
                <a:solidFill>
                  <a:schemeClr val="tx1"/>
                </a:solidFill>
                <a:effectLst/>
                <a:latin typeface="+mn-lt"/>
                <a:ea typeface="+mn-ea"/>
                <a:cs typeface="+mn-cs"/>
              </a:rPr>
              <a:t>respiratory rate. Respiratory muscle strength can be reduced by a problem in any part of the neuro-respiratory pathway – motor neurone disease, Guillain–Barr. syndrome,</a:t>
            </a:r>
          </a:p>
          <a:p>
            <a:r>
              <a:rPr lang="en-GB" sz="1200" kern="1200" dirty="0">
                <a:solidFill>
                  <a:schemeClr val="tx1"/>
                </a:solidFill>
                <a:effectLst/>
                <a:latin typeface="+mn-lt"/>
                <a:ea typeface="+mn-ea"/>
                <a:cs typeface="+mn-cs"/>
              </a:rPr>
              <a:t>Myasthenia gravis, critical illness polyneuropathy/myopathy, or electrolyte abnormalities (e.g. low potassium, magnesium, phosphate, or calcium). Drugs which act on the respiratory centre</a:t>
            </a:r>
          </a:p>
          <a:p>
            <a:r>
              <a:rPr lang="en-GB" sz="1200" kern="1200" dirty="0">
                <a:solidFill>
                  <a:schemeClr val="tx1"/>
                </a:solidFill>
                <a:effectLst/>
                <a:latin typeface="+mn-lt"/>
                <a:ea typeface="+mn-ea"/>
                <a:cs typeface="+mn-cs"/>
              </a:rPr>
              <a:t>such as morphine reduce total ventilation. Oxygen therapy corrects the hypoxaemia which occurs as a result of V/Q mismatch or alveolar hypoventilation.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952892D-4333-EF4E-BBD3-49CD0B3E1F59}" type="slidenum">
              <a:rPr lang="en-US" smtClean="0"/>
              <a:t>7</a:t>
            </a:fld>
            <a:endParaRPr lang="en-US"/>
          </a:p>
        </p:txBody>
      </p:sp>
    </p:spTree>
    <p:extLst>
      <p:ext uri="{BB962C8B-B14F-4D97-AF65-F5344CB8AC3E}">
        <p14:creationId xmlns:p14="http://schemas.microsoft.com/office/powerpoint/2010/main" val="587965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sng" kern="1200" dirty="0">
                <a:solidFill>
                  <a:schemeClr val="tx1"/>
                </a:solidFill>
                <a:effectLst/>
                <a:latin typeface="+mn-lt"/>
                <a:ea typeface="+mn-ea"/>
                <a:cs typeface="+mn-cs"/>
              </a:rPr>
              <a:t>Oxygenation</a:t>
            </a:r>
          </a:p>
          <a:p>
            <a:r>
              <a:rPr lang="en-GB" sz="1200" kern="1200" dirty="0">
                <a:solidFill>
                  <a:schemeClr val="tx1"/>
                </a:solidFill>
                <a:effectLst/>
                <a:latin typeface="+mn-lt"/>
                <a:ea typeface="+mn-ea"/>
                <a:cs typeface="+mn-cs"/>
              </a:rPr>
              <a:t>Oxygen tension in the air is around 20 kPa (154 mmHg) at sea level, falling to around 0.5 kPa (3.8 mmHg) in the mitochondria. This gradient is known as the ‘oxygen cascade’,</a:t>
            </a:r>
          </a:p>
          <a:p>
            <a:r>
              <a:rPr lang="en-GB" sz="1200" kern="1200" dirty="0">
                <a:solidFill>
                  <a:schemeClr val="tx1"/>
                </a:solidFill>
                <a:effectLst/>
                <a:latin typeface="+mn-lt"/>
                <a:ea typeface="+mn-ea"/>
                <a:cs typeface="+mn-cs"/>
              </a:rPr>
              <a:t>illustrated in Figure 4.3. An interruption at any point along this cascade can cause  hypoxia – for example … get people to think about examples. </a:t>
            </a:r>
          </a:p>
          <a:p>
            <a:r>
              <a:rPr lang="en-GB" sz="1200" kern="1200" dirty="0">
                <a:solidFill>
                  <a:schemeClr val="tx1"/>
                </a:solidFill>
                <a:effectLst/>
                <a:latin typeface="+mn-lt"/>
                <a:ea typeface="+mn-ea"/>
                <a:cs typeface="+mn-cs"/>
              </a:rPr>
              <a:t>high altitude, upper or lower airway obstruction, alveolar problems, abnormal haemoglobins, circulatory failure, or mitochondrial dysfunction.</a:t>
            </a:r>
          </a:p>
          <a:p>
            <a:r>
              <a:rPr lang="en-GB" dirty="0"/>
              <a:t>Problems with gas exchange occur at step D </a:t>
            </a:r>
            <a:r>
              <a:rPr lang="en-GB" dirty="0">
                <a:sym typeface="Wingdings" pitchFamily="2" charset="2"/>
              </a:rPr>
              <a:t> E.</a:t>
            </a:r>
            <a:endParaRPr lang="en-GB" dirty="0"/>
          </a:p>
        </p:txBody>
      </p:sp>
      <p:sp>
        <p:nvSpPr>
          <p:cNvPr id="4" name="Slide Number Placeholder 3"/>
          <p:cNvSpPr>
            <a:spLocks noGrp="1"/>
          </p:cNvSpPr>
          <p:nvPr>
            <p:ph type="sldNum" sz="quarter" idx="5"/>
          </p:nvPr>
        </p:nvSpPr>
        <p:spPr/>
        <p:txBody>
          <a:bodyPr/>
          <a:lstStyle/>
          <a:p>
            <a:fld id="{D952892D-4333-EF4E-BBD3-49CD0B3E1F59}" type="slidenum">
              <a:rPr lang="en-US" smtClean="0"/>
              <a:t>8</a:t>
            </a:fld>
            <a:endParaRPr lang="en-US"/>
          </a:p>
        </p:txBody>
      </p:sp>
    </p:spTree>
    <p:extLst>
      <p:ext uri="{BB962C8B-B14F-4D97-AF65-F5344CB8AC3E}">
        <p14:creationId xmlns:p14="http://schemas.microsoft.com/office/powerpoint/2010/main" val="3938824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t>Many potential causes of hypoxaemia, as illustrated by the O2 cascade, but most common causes are:</a:t>
            </a:r>
          </a:p>
          <a:p>
            <a:r>
              <a:rPr lang="en-GB" sz="1100" u="sng" kern="1200" dirty="0">
                <a:solidFill>
                  <a:schemeClr val="tx1"/>
                </a:solidFill>
                <a:effectLst/>
                <a:latin typeface="+mn-lt"/>
                <a:ea typeface="+mn-ea"/>
                <a:cs typeface="+mn-cs"/>
              </a:rPr>
              <a:t>V/Q Mismatch</a:t>
            </a:r>
          </a:p>
          <a:p>
            <a:r>
              <a:rPr lang="en-GB" sz="1100" kern="1200" dirty="0">
                <a:solidFill>
                  <a:schemeClr val="tx1"/>
                </a:solidFill>
                <a:effectLst/>
                <a:latin typeface="+mn-lt"/>
                <a:ea typeface="+mn-ea"/>
                <a:cs typeface="+mn-cs"/>
              </a:rPr>
              <a:t>If the airways are impaired by the presence of secretions or narrowed by bronchoconstriction,  that segment will be perfused but only partially ventilated. The resulting V/Q mismatch will result in hypoxaemia and hypercapnia. The patient will increase his overall alveolar ventilation to compensate. Giving supplemental oxygen will cause the PaO2 to increase.</a:t>
            </a:r>
          </a:p>
          <a:p>
            <a:r>
              <a:rPr lang="en-GB" sz="1100" kern="1200" dirty="0">
                <a:solidFill>
                  <a:schemeClr val="tx1"/>
                </a:solidFill>
                <a:effectLst/>
                <a:latin typeface="+mn-lt"/>
                <a:ea typeface="+mn-ea"/>
                <a:cs typeface="+mn-cs"/>
              </a:rPr>
              <a:t>In normal lungs, the bases are better perfused and less well ventilated whereas the apices are better ventilated and less well perfused. Therefore, consolidation at the lung bases is more likely to cause hypoxaemia because significant shunts can occur with basal pathology. On the other hand, significant consolidation at the apices can occur (e.g. in tuberculosis) but this is less likely to cause hypoxaemia.</a:t>
            </a:r>
          </a:p>
          <a:p>
            <a:r>
              <a:rPr lang="en-GB" sz="1100" u="sng" kern="1200" dirty="0">
                <a:solidFill>
                  <a:schemeClr val="tx1"/>
                </a:solidFill>
                <a:effectLst/>
                <a:latin typeface="+mn-lt"/>
                <a:ea typeface="+mn-ea"/>
                <a:cs typeface="+mn-cs"/>
              </a:rPr>
              <a:t>Intra-Pulmonary Shunt</a:t>
            </a:r>
          </a:p>
          <a:p>
            <a:r>
              <a:rPr lang="en-GB" sz="1100" kern="1200" dirty="0">
                <a:solidFill>
                  <a:schemeClr val="tx1"/>
                </a:solidFill>
                <a:effectLst/>
                <a:latin typeface="+mn-lt"/>
                <a:ea typeface="+mn-ea"/>
                <a:cs typeface="+mn-cs"/>
              </a:rPr>
              <a:t>If the airways are totally filled with fluid or collapsed, that segment will be perfused but not ventilated at all (see Figure 4.4). Mixed venous blood is shunted across it. Increasing the inspired oxygen in the presence of a moderate to severe shunt will not improve PaO2. Intrapulmonary shunting as a cause of hypoxaemia is observed in pneumonia and atelectasis. V/Q mismatch and intra-pulmonary shunting can often be distinguished by the response of the patient to supplemental oxygen. With a large shunt, hypoxaemia cannot be abolished even by giving the patient high concentration oxygen. Small reductions in inspired oxygen may lead to a large reduction in PaO2 because of the relatively steep part of the oxygen dissociation curve</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952892D-4333-EF4E-BBD3-49CD0B3E1F59}" type="slidenum">
              <a:rPr lang="en-US" smtClean="0"/>
              <a:t>9</a:t>
            </a:fld>
            <a:endParaRPr lang="en-US"/>
          </a:p>
        </p:txBody>
      </p:sp>
    </p:spTree>
    <p:extLst>
      <p:ext uri="{BB962C8B-B14F-4D97-AF65-F5344CB8AC3E}">
        <p14:creationId xmlns:p14="http://schemas.microsoft.com/office/powerpoint/2010/main" val="2740906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4" name="Date Placeholder 3"/>
          <p:cNvSpPr>
            <a:spLocks noGrp="1"/>
          </p:cNvSpPr>
          <p:nvPr>
            <p:ph type="dt" sz="half" idx="10"/>
          </p:nvPr>
        </p:nvSpPr>
        <p:spPr/>
        <p:txBody>
          <a:bodyPr/>
          <a:lstStyle/>
          <a:p>
            <a:fld id="{B01A85B4-0C1A-2743-BC50-8F3CA4F4350C}" type="datetimeFigureOut">
              <a:rPr lang="en-US" smtClean="0"/>
              <a:t>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2831026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01A85B4-0C1A-2743-BC50-8F3CA4F4350C}" type="datetimeFigureOut">
              <a:rPr lang="en-US" smtClean="0"/>
              <a:t>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3207184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01A85B4-0C1A-2743-BC50-8F3CA4F4350C}" type="datetimeFigureOut">
              <a:rPr lang="en-US" smtClean="0"/>
              <a:t>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1349218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01A85B4-0C1A-2743-BC50-8F3CA4F4350C}" type="datetimeFigureOut">
              <a:rPr lang="en-US" smtClean="0"/>
              <a:t>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3899727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01A85B4-0C1A-2743-BC50-8F3CA4F4350C}" type="datetimeFigureOut">
              <a:rPr lang="en-US" smtClean="0"/>
              <a:t>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1675107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B01A85B4-0C1A-2743-BC50-8F3CA4F4350C}" type="datetimeFigureOut">
              <a:rPr lang="en-US" smtClean="0"/>
              <a:t>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3631103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B01A85B4-0C1A-2743-BC50-8F3CA4F4350C}" type="datetimeFigureOut">
              <a:rPr lang="en-US" smtClean="0"/>
              <a:t>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3192754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B01A85B4-0C1A-2743-BC50-8F3CA4F4350C}" type="datetimeFigureOut">
              <a:rPr lang="en-US" smtClean="0"/>
              <a:t>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2253516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A85B4-0C1A-2743-BC50-8F3CA4F4350C}" type="datetimeFigureOut">
              <a:rPr lang="en-US" smtClean="0"/>
              <a:t>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2173805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01A85B4-0C1A-2743-BC50-8F3CA4F4350C}" type="datetimeFigureOut">
              <a:rPr lang="en-US" smtClean="0"/>
              <a:t>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2960052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01A85B4-0C1A-2743-BC50-8F3CA4F4350C}" type="datetimeFigureOut">
              <a:rPr lang="en-US" smtClean="0"/>
              <a:t>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23485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1A85B4-0C1A-2743-BC50-8F3CA4F4350C}" type="datetimeFigureOut">
              <a:rPr lang="en-US" smtClean="0"/>
              <a:t>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03CBC1-757F-024C-8C68-B10163D0C5AC}" type="slidenum">
              <a:rPr lang="en-US" smtClean="0"/>
              <a:t>‹#›</a:t>
            </a:fld>
            <a:endParaRPr lang="en-US"/>
          </a:p>
        </p:txBody>
      </p:sp>
      <p:sp>
        <p:nvSpPr>
          <p:cNvPr id="10" name="Rectangle 9"/>
          <p:cNvSpPr/>
          <p:nvPr userDrawn="1"/>
        </p:nvSpPr>
        <p:spPr>
          <a:xfrm>
            <a:off x="457200" y="6356350"/>
            <a:ext cx="8229600" cy="365125"/>
          </a:xfrm>
          <a:prstGeom prst="rect">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2049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14.wmf"/><Relationship Id="rId5" Type="http://schemas.openxmlformats.org/officeDocument/2006/relationships/oleObject" Target="../embeddings/oleObject1.bin"/><Relationship Id="rId4"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163"/>
            <a:ext cx="7772400" cy="1470025"/>
          </a:xfrm>
        </p:spPr>
        <p:txBody>
          <a:bodyPr>
            <a:normAutofit/>
          </a:bodyPr>
          <a:lstStyle/>
          <a:p>
            <a:r>
              <a:rPr lang="en-GB" sz="6000" dirty="0"/>
              <a:t>Respiratory failure</a:t>
            </a:r>
          </a:p>
        </p:txBody>
      </p:sp>
      <p:sp>
        <p:nvSpPr>
          <p:cNvPr id="3" name="Subtitle 2">
            <a:extLst>
              <a:ext uri="{FF2B5EF4-FFF2-40B4-BE49-F238E27FC236}">
                <a16:creationId xmlns:a16="http://schemas.microsoft.com/office/drawing/2014/main" id="{108227ED-E563-A146-A51F-FC997BBDA0F7}"/>
              </a:ext>
            </a:extLst>
          </p:cNvPr>
          <p:cNvSpPr>
            <a:spLocks noGrp="1"/>
          </p:cNvSpPr>
          <p:nvPr>
            <p:ph type="subTitle" idx="1"/>
          </p:nvPr>
        </p:nvSpPr>
        <p:spPr>
          <a:xfrm>
            <a:off x="1105469" y="3114580"/>
            <a:ext cx="6666931" cy="2145257"/>
          </a:xfrm>
        </p:spPr>
        <p:txBody>
          <a:bodyPr>
            <a:normAutofit fontScale="77500" lnSpcReduction="20000"/>
          </a:bodyPr>
          <a:lstStyle/>
          <a:p>
            <a:r>
              <a:rPr lang="en-GB" sz="4000" dirty="0"/>
              <a:t>Key concepts &amp; </a:t>
            </a:r>
          </a:p>
          <a:p>
            <a:r>
              <a:rPr lang="en-GB" sz="4000" dirty="0"/>
              <a:t>Self-assessment case histories</a:t>
            </a:r>
          </a:p>
          <a:p>
            <a:endParaRPr lang="en-GB" dirty="0"/>
          </a:p>
          <a:p>
            <a:r>
              <a:rPr lang="en-GB" dirty="0"/>
              <a:t>Dr Nicola Cooper</a:t>
            </a:r>
          </a:p>
          <a:p>
            <a:r>
              <a:rPr lang="en-GB" dirty="0"/>
              <a:t>Consultant Physician</a:t>
            </a:r>
          </a:p>
        </p:txBody>
      </p:sp>
    </p:spTree>
    <p:extLst>
      <p:ext uri="{BB962C8B-B14F-4D97-AF65-F5344CB8AC3E}">
        <p14:creationId xmlns:p14="http://schemas.microsoft.com/office/powerpoint/2010/main" val="484306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3D0EE2-705E-FC4E-A9AF-8E0E7AF1C242}"/>
              </a:ext>
            </a:extLst>
          </p:cNvPr>
          <p:cNvPicPr>
            <a:picLocks noChangeAspect="1"/>
          </p:cNvPicPr>
          <p:nvPr/>
        </p:nvPicPr>
        <p:blipFill>
          <a:blip r:embed="rId3"/>
          <a:stretch>
            <a:fillRect/>
          </a:stretch>
        </p:blipFill>
        <p:spPr>
          <a:xfrm>
            <a:off x="928048" y="777893"/>
            <a:ext cx="7192370" cy="5232710"/>
          </a:xfrm>
          <a:prstGeom prst="rect">
            <a:avLst/>
          </a:prstGeom>
        </p:spPr>
      </p:pic>
    </p:spTree>
    <p:extLst>
      <p:ext uri="{BB962C8B-B14F-4D97-AF65-F5344CB8AC3E}">
        <p14:creationId xmlns:p14="http://schemas.microsoft.com/office/powerpoint/2010/main" val="3491545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D548A-A2E5-3E4C-88B5-4D0368F4EFE3}"/>
              </a:ext>
            </a:extLst>
          </p:cNvPr>
          <p:cNvSpPr>
            <a:spLocks noGrp="1"/>
          </p:cNvSpPr>
          <p:nvPr>
            <p:ph type="title"/>
          </p:nvPr>
        </p:nvSpPr>
        <p:spPr/>
        <p:txBody>
          <a:bodyPr/>
          <a:lstStyle/>
          <a:p>
            <a:r>
              <a:rPr lang="en-GB" dirty="0"/>
              <a:t>The alveolar gas equation</a:t>
            </a:r>
          </a:p>
        </p:txBody>
      </p:sp>
      <p:sp>
        <p:nvSpPr>
          <p:cNvPr id="3" name="Content Placeholder 2">
            <a:extLst>
              <a:ext uri="{FF2B5EF4-FFF2-40B4-BE49-F238E27FC236}">
                <a16:creationId xmlns:a16="http://schemas.microsoft.com/office/drawing/2014/main" id="{5456E3EB-2CE0-184C-A42B-93056C0A054B}"/>
              </a:ext>
            </a:extLst>
          </p:cNvPr>
          <p:cNvSpPr>
            <a:spLocks noGrp="1"/>
          </p:cNvSpPr>
          <p:nvPr>
            <p:ph idx="1"/>
          </p:nvPr>
        </p:nvSpPr>
        <p:spPr>
          <a:xfrm>
            <a:off x="457200" y="1417638"/>
            <a:ext cx="8229600" cy="4708525"/>
          </a:xfrm>
        </p:spPr>
        <p:txBody>
          <a:bodyPr>
            <a:normAutofit lnSpcReduction="10000"/>
          </a:bodyPr>
          <a:lstStyle/>
          <a:p>
            <a:r>
              <a:rPr lang="en-GB" sz="2800" dirty="0"/>
              <a:t>We measure arterial PO</a:t>
            </a:r>
            <a:r>
              <a:rPr lang="en-GB" sz="2800" baseline="-25000" dirty="0"/>
              <a:t>2</a:t>
            </a:r>
            <a:r>
              <a:rPr lang="en-GB" sz="2800" dirty="0"/>
              <a:t> and PCO</a:t>
            </a:r>
            <a:r>
              <a:rPr lang="en-GB" sz="2800" baseline="-25000" dirty="0"/>
              <a:t>2</a:t>
            </a:r>
            <a:r>
              <a:rPr lang="en-GB" sz="2800" dirty="0"/>
              <a:t> with an ABG</a:t>
            </a:r>
          </a:p>
          <a:p>
            <a:r>
              <a:rPr lang="en-GB" sz="2800" dirty="0"/>
              <a:t>Arterial and alveolar PCO</a:t>
            </a:r>
            <a:r>
              <a:rPr lang="en-GB" sz="2800" baseline="-25000" dirty="0"/>
              <a:t>2</a:t>
            </a:r>
            <a:r>
              <a:rPr lang="en-GB" sz="2800" dirty="0"/>
              <a:t> are virtually the same</a:t>
            </a:r>
          </a:p>
          <a:p>
            <a:r>
              <a:rPr lang="en-GB" sz="2800" dirty="0"/>
              <a:t>If we know the FiO2 and R, we can figure out the alveolar PO</a:t>
            </a:r>
            <a:r>
              <a:rPr lang="en-GB" sz="2800" baseline="-25000" dirty="0"/>
              <a:t>2</a:t>
            </a:r>
          </a:p>
          <a:p>
            <a:r>
              <a:rPr lang="en-GB" sz="2800" dirty="0"/>
              <a:t>We can then calculate the A–a gradient … the difference between alveolar and arterial PO2</a:t>
            </a:r>
          </a:p>
          <a:p>
            <a:r>
              <a:rPr lang="en-GB" sz="2800" dirty="0"/>
              <a:t>Normal is up to 2kPa (4 in smokers/elderly)</a:t>
            </a:r>
          </a:p>
          <a:p>
            <a:endParaRPr lang="en-GB" sz="2800" dirty="0"/>
          </a:p>
          <a:p>
            <a:r>
              <a:rPr lang="en-GB" sz="2200" dirty="0"/>
              <a:t>Oh yes, and to convert FiO</a:t>
            </a:r>
            <a:r>
              <a:rPr lang="en-GB" sz="2200" baseline="-25000" dirty="0"/>
              <a:t>2</a:t>
            </a:r>
            <a:r>
              <a:rPr lang="en-GB" sz="2200" dirty="0"/>
              <a:t> in to the </a:t>
            </a:r>
            <a:r>
              <a:rPr lang="en-GB" sz="2200" u="sng" dirty="0"/>
              <a:t>partial pressure</a:t>
            </a:r>
            <a:r>
              <a:rPr lang="en-GB" sz="2200" dirty="0"/>
              <a:t> of inspired O</a:t>
            </a:r>
            <a:r>
              <a:rPr lang="en-GB" sz="2200" baseline="-25000" dirty="0"/>
              <a:t>2</a:t>
            </a:r>
            <a:r>
              <a:rPr lang="en-GB" sz="2200" dirty="0"/>
              <a:t>, we need to adjust for barometric pressure, water vapour pressure, and temperature (assume sea level)</a:t>
            </a:r>
          </a:p>
          <a:p>
            <a:endParaRPr lang="en-GB" sz="2800" dirty="0"/>
          </a:p>
        </p:txBody>
      </p:sp>
    </p:spTree>
    <p:extLst>
      <p:ext uri="{BB962C8B-B14F-4D97-AF65-F5344CB8AC3E}">
        <p14:creationId xmlns:p14="http://schemas.microsoft.com/office/powerpoint/2010/main" val="1483442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C08A8C-2952-F841-B5B7-CE214A4275A8}"/>
              </a:ext>
            </a:extLst>
          </p:cNvPr>
          <p:cNvSpPr>
            <a:spLocks noGrp="1"/>
          </p:cNvSpPr>
          <p:nvPr>
            <p:ph idx="1"/>
          </p:nvPr>
        </p:nvSpPr>
        <p:spPr>
          <a:xfrm>
            <a:off x="566382" y="931460"/>
            <a:ext cx="8229600" cy="5295331"/>
          </a:xfrm>
        </p:spPr>
        <p:txBody>
          <a:bodyPr>
            <a:normAutofit fontScale="92500" lnSpcReduction="20000"/>
          </a:bodyPr>
          <a:lstStyle/>
          <a:p>
            <a:pPr marL="0" indent="0">
              <a:buNone/>
            </a:pPr>
            <a:r>
              <a:rPr lang="en-GB" dirty="0"/>
              <a:t>PAO</a:t>
            </a:r>
            <a:r>
              <a:rPr lang="en-GB" baseline="-25000" dirty="0"/>
              <a:t>2</a:t>
            </a:r>
            <a:r>
              <a:rPr lang="en-GB" dirty="0"/>
              <a:t> = FiO</a:t>
            </a:r>
            <a:r>
              <a:rPr lang="en-GB" baseline="-25000" dirty="0"/>
              <a:t>2</a:t>
            </a:r>
            <a:r>
              <a:rPr lang="en-GB" dirty="0"/>
              <a:t> (PB–PAH</a:t>
            </a:r>
            <a:r>
              <a:rPr lang="en-GB" baseline="-25000" dirty="0"/>
              <a:t>2</a:t>
            </a:r>
            <a:r>
              <a:rPr lang="en-GB" dirty="0"/>
              <a:t>O)–PACO</a:t>
            </a:r>
            <a:r>
              <a:rPr lang="en-GB" baseline="-25000" dirty="0"/>
              <a:t>2</a:t>
            </a:r>
            <a:r>
              <a:rPr lang="en-GB" dirty="0"/>
              <a:t> / 0.8</a:t>
            </a:r>
          </a:p>
          <a:p>
            <a:pPr marL="0" indent="0">
              <a:buNone/>
            </a:pPr>
            <a:endParaRPr lang="en-GB" dirty="0"/>
          </a:p>
          <a:p>
            <a:pPr marL="0" indent="0">
              <a:buNone/>
            </a:pPr>
            <a:r>
              <a:rPr lang="en-GB" sz="2200" dirty="0"/>
              <a:t>PAO</a:t>
            </a:r>
            <a:r>
              <a:rPr lang="en-GB" sz="2200" baseline="-25000" dirty="0"/>
              <a:t>2</a:t>
            </a:r>
            <a:r>
              <a:rPr lang="en-GB" sz="2200" dirty="0"/>
              <a:t> = alveolar PO</a:t>
            </a:r>
            <a:r>
              <a:rPr lang="en-GB" sz="2200" baseline="-25000" dirty="0"/>
              <a:t>2</a:t>
            </a:r>
          </a:p>
          <a:p>
            <a:pPr marL="0" indent="0">
              <a:buNone/>
            </a:pPr>
            <a:r>
              <a:rPr lang="en-GB" sz="2200" dirty="0"/>
              <a:t>FiO</a:t>
            </a:r>
            <a:r>
              <a:rPr lang="en-GB" sz="2200" baseline="-25000" dirty="0"/>
              <a:t>2</a:t>
            </a:r>
            <a:r>
              <a:rPr lang="en-GB" sz="2200" dirty="0"/>
              <a:t> = fraction of inspired oxygen</a:t>
            </a:r>
          </a:p>
          <a:p>
            <a:pPr marL="0" indent="0">
              <a:buNone/>
            </a:pPr>
            <a:r>
              <a:rPr lang="en-GB" sz="2200" dirty="0"/>
              <a:t>PB = barometric pressure of 101 kPa</a:t>
            </a:r>
          </a:p>
          <a:p>
            <a:pPr marL="0" indent="0">
              <a:buNone/>
            </a:pPr>
            <a:r>
              <a:rPr lang="en-GB" sz="2200" dirty="0"/>
              <a:t>PAH</a:t>
            </a:r>
            <a:r>
              <a:rPr lang="en-GB" sz="2200" baseline="-25000" dirty="0"/>
              <a:t>2</a:t>
            </a:r>
            <a:r>
              <a:rPr lang="en-GB" sz="2200" dirty="0"/>
              <a:t>O = alveolar partial pressure of water of 6 kPa</a:t>
            </a:r>
          </a:p>
          <a:p>
            <a:pPr marL="0" indent="0">
              <a:buNone/>
            </a:pPr>
            <a:r>
              <a:rPr lang="en-GB" sz="2200" dirty="0"/>
              <a:t>PACO</a:t>
            </a:r>
            <a:r>
              <a:rPr lang="en-GB" sz="2200" baseline="-25000" dirty="0"/>
              <a:t>2</a:t>
            </a:r>
            <a:r>
              <a:rPr lang="en-GB" sz="2200" dirty="0"/>
              <a:t> = alveolar CO</a:t>
            </a:r>
            <a:r>
              <a:rPr lang="en-GB" sz="2200" baseline="-25000" dirty="0"/>
              <a:t>2</a:t>
            </a:r>
          </a:p>
          <a:p>
            <a:pPr marL="0" indent="0">
              <a:buNone/>
            </a:pPr>
            <a:r>
              <a:rPr lang="en-GB" sz="2200" dirty="0"/>
              <a:t>0.8 is the respiratory exchange ratio (or respiratory quotient)</a:t>
            </a:r>
          </a:p>
          <a:p>
            <a:pPr marL="0" indent="0">
              <a:buNone/>
            </a:pPr>
            <a:endParaRPr lang="en-GB" dirty="0"/>
          </a:p>
          <a:p>
            <a:pPr marL="0" indent="0">
              <a:buNone/>
            </a:pPr>
            <a:r>
              <a:rPr lang="en-GB" dirty="0"/>
              <a:t>PAO</a:t>
            </a:r>
            <a:r>
              <a:rPr lang="en-GB" baseline="-25000" dirty="0"/>
              <a:t>2</a:t>
            </a:r>
            <a:r>
              <a:rPr lang="en-GB" dirty="0"/>
              <a:t> = 0.21 x 95 – 5 / 0.8</a:t>
            </a:r>
          </a:p>
          <a:p>
            <a:pPr marL="0" indent="0">
              <a:buNone/>
            </a:pPr>
            <a:r>
              <a:rPr lang="en-GB" sz="2200" dirty="0"/>
              <a:t>(Air)</a:t>
            </a:r>
          </a:p>
          <a:p>
            <a:pPr marL="0" indent="0">
              <a:buNone/>
            </a:pPr>
            <a:endParaRPr lang="en-GB" dirty="0"/>
          </a:p>
          <a:p>
            <a:pPr marL="0" indent="0">
              <a:buNone/>
            </a:pPr>
            <a:r>
              <a:rPr lang="en-GB" dirty="0"/>
              <a:t>Then A–a </a:t>
            </a:r>
          </a:p>
        </p:txBody>
      </p:sp>
      <p:pic>
        <p:nvPicPr>
          <p:cNvPr id="4098" name="Picture 2" descr="MDCalc - Wikipedia">
            <a:extLst>
              <a:ext uri="{FF2B5EF4-FFF2-40B4-BE49-F238E27FC236}">
                <a16:creationId xmlns:a16="http://schemas.microsoft.com/office/drawing/2014/main" id="{A1E67118-E955-5547-97D8-3162166A61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5400" y="1422400"/>
            <a:ext cx="4013200" cy="401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6355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AE246-4247-5B4F-8F88-0005193E6F5E}"/>
              </a:ext>
            </a:extLst>
          </p:cNvPr>
          <p:cNvSpPr>
            <a:spLocks noGrp="1"/>
          </p:cNvSpPr>
          <p:nvPr>
            <p:ph type="title"/>
          </p:nvPr>
        </p:nvSpPr>
        <p:spPr/>
        <p:txBody>
          <a:bodyPr/>
          <a:lstStyle/>
          <a:p>
            <a:r>
              <a:rPr lang="en-GB" dirty="0"/>
              <a:t>Types of respiratory support</a:t>
            </a:r>
          </a:p>
        </p:txBody>
      </p:sp>
      <p:sp>
        <p:nvSpPr>
          <p:cNvPr id="3" name="Text Placeholder 2">
            <a:extLst>
              <a:ext uri="{FF2B5EF4-FFF2-40B4-BE49-F238E27FC236}">
                <a16:creationId xmlns:a16="http://schemas.microsoft.com/office/drawing/2014/main" id="{F7A9BCDE-8E9A-2949-AD7B-66BA5EEF2620}"/>
              </a:ext>
            </a:extLst>
          </p:cNvPr>
          <p:cNvSpPr>
            <a:spLocks noGrp="1"/>
          </p:cNvSpPr>
          <p:nvPr>
            <p:ph type="body" idx="1"/>
          </p:nvPr>
        </p:nvSpPr>
        <p:spPr/>
        <p:txBody>
          <a:bodyPr/>
          <a:lstStyle/>
          <a:p>
            <a:r>
              <a:rPr lang="en-GB" dirty="0"/>
              <a:t>Key concept 3</a:t>
            </a:r>
          </a:p>
        </p:txBody>
      </p:sp>
    </p:spTree>
    <p:extLst>
      <p:ext uri="{BB962C8B-B14F-4D97-AF65-F5344CB8AC3E}">
        <p14:creationId xmlns:p14="http://schemas.microsoft.com/office/powerpoint/2010/main" val="2399123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E939D-4DB9-2348-BEAA-384A699E5779}"/>
              </a:ext>
            </a:extLst>
          </p:cNvPr>
          <p:cNvSpPr>
            <a:spLocks noGrp="1"/>
          </p:cNvSpPr>
          <p:nvPr>
            <p:ph type="title"/>
          </p:nvPr>
        </p:nvSpPr>
        <p:spPr/>
        <p:txBody>
          <a:bodyPr/>
          <a:lstStyle/>
          <a:p>
            <a:r>
              <a:rPr lang="en-GB" dirty="0"/>
              <a:t>Indications for respiratory support</a:t>
            </a:r>
          </a:p>
        </p:txBody>
      </p:sp>
      <p:sp>
        <p:nvSpPr>
          <p:cNvPr id="3" name="Content Placeholder 2">
            <a:extLst>
              <a:ext uri="{FF2B5EF4-FFF2-40B4-BE49-F238E27FC236}">
                <a16:creationId xmlns:a16="http://schemas.microsoft.com/office/drawing/2014/main" id="{97959BF5-394C-BE4F-BA0B-0503A8437375}"/>
              </a:ext>
            </a:extLst>
          </p:cNvPr>
          <p:cNvSpPr>
            <a:spLocks noGrp="1"/>
          </p:cNvSpPr>
          <p:nvPr>
            <p:ph idx="1"/>
          </p:nvPr>
        </p:nvSpPr>
        <p:spPr/>
        <p:txBody>
          <a:bodyPr>
            <a:normAutofit/>
          </a:bodyPr>
          <a:lstStyle/>
          <a:p>
            <a:r>
              <a:rPr lang="en-GB" dirty="0"/>
              <a:t>Failure to ventilate or failure to oxygenate, despite optimal medical therapy (including chest physio if indicated)</a:t>
            </a:r>
          </a:p>
          <a:p>
            <a:r>
              <a:rPr lang="en-GB" dirty="0"/>
              <a:t>Unacceptable respiratory fatigue</a:t>
            </a:r>
          </a:p>
          <a:p>
            <a:r>
              <a:rPr lang="en-GB" dirty="0"/>
              <a:t>Non-respiratory indications for tracheal intubation</a:t>
            </a:r>
          </a:p>
        </p:txBody>
      </p:sp>
    </p:spTree>
    <p:extLst>
      <p:ext uri="{BB962C8B-B14F-4D97-AF65-F5344CB8AC3E}">
        <p14:creationId xmlns:p14="http://schemas.microsoft.com/office/powerpoint/2010/main" val="557809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3059EB7-0EF6-6F4C-BEB2-F90A8C4C2C20}"/>
              </a:ext>
            </a:extLst>
          </p:cNvPr>
          <p:cNvPicPr>
            <a:picLocks noChangeAspect="1"/>
          </p:cNvPicPr>
          <p:nvPr/>
        </p:nvPicPr>
        <p:blipFill>
          <a:blip r:embed="rId3"/>
          <a:stretch>
            <a:fillRect/>
          </a:stretch>
        </p:blipFill>
        <p:spPr>
          <a:xfrm>
            <a:off x="130320" y="992874"/>
            <a:ext cx="8883360" cy="4872251"/>
          </a:xfrm>
          <a:prstGeom prst="rect">
            <a:avLst/>
          </a:prstGeom>
        </p:spPr>
      </p:pic>
    </p:spTree>
    <p:extLst>
      <p:ext uri="{BB962C8B-B14F-4D97-AF65-F5344CB8AC3E}">
        <p14:creationId xmlns:p14="http://schemas.microsoft.com/office/powerpoint/2010/main" val="47873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F16C36-B84C-0344-813E-6B2F4159FDC4}"/>
              </a:ext>
            </a:extLst>
          </p:cNvPr>
          <p:cNvPicPr>
            <a:picLocks noChangeAspect="1"/>
          </p:cNvPicPr>
          <p:nvPr/>
        </p:nvPicPr>
        <p:blipFill>
          <a:blip r:embed="rId3"/>
          <a:stretch>
            <a:fillRect/>
          </a:stretch>
        </p:blipFill>
        <p:spPr>
          <a:xfrm>
            <a:off x="211569" y="600500"/>
            <a:ext cx="8720861" cy="5336985"/>
          </a:xfrm>
          <a:prstGeom prst="rect">
            <a:avLst/>
          </a:prstGeom>
        </p:spPr>
      </p:pic>
    </p:spTree>
    <p:extLst>
      <p:ext uri="{BB962C8B-B14F-4D97-AF65-F5344CB8AC3E}">
        <p14:creationId xmlns:p14="http://schemas.microsoft.com/office/powerpoint/2010/main" val="3149359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E37C279-BBA5-0043-89D6-306AAFD2903F}"/>
              </a:ext>
            </a:extLst>
          </p:cNvPr>
          <p:cNvPicPr>
            <a:picLocks noChangeAspect="1"/>
          </p:cNvPicPr>
          <p:nvPr/>
        </p:nvPicPr>
        <p:blipFill>
          <a:blip r:embed="rId3"/>
          <a:stretch>
            <a:fillRect/>
          </a:stretch>
        </p:blipFill>
        <p:spPr>
          <a:xfrm>
            <a:off x="1528549" y="283557"/>
            <a:ext cx="6086901" cy="5825099"/>
          </a:xfrm>
          <a:prstGeom prst="rect">
            <a:avLst/>
          </a:prstGeom>
        </p:spPr>
      </p:pic>
    </p:spTree>
    <p:extLst>
      <p:ext uri="{BB962C8B-B14F-4D97-AF65-F5344CB8AC3E}">
        <p14:creationId xmlns:p14="http://schemas.microsoft.com/office/powerpoint/2010/main" val="1334650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6AF3A8B-BE41-1C44-86E3-98C750548844}"/>
              </a:ext>
            </a:extLst>
          </p:cNvPr>
          <p:cNvPicPr>
            <a:picLocks noChangeAspect="1"/>
          </p:cNvPicPr>
          <p:nvPr/>
        </p:nvPicPr>
        <p:blipFill>
          <a:blip r:embed="rId3"/>
          <a:stretch>
            <a:fillRect/>
          </a:stretch>
        </p:blipFill>
        <p:spPr>
          <a:xfrm>
            <a:off x="107401" y="1613847"/>
            <a:ext cx="8929197" cy="3630305"/>
          </a:xfrm>
          <a:prstGeom prst="rect">
            <a:avLst/>
          </a:prstGeom>
        </p:spPr>
      </p:pic>
    </p:spTree>
    <p:extLst>
      <p:ext uri="{BB962C8B-B14F-4D97-AF65-F5344CB8AC3E}">
        <p14:creationId xmlns:p14="http://schemas.microsoft.com/office/powerpoint/2010/main" val="3944753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C064824-0095-E04C-A097-B51167B58364}"/>
              </a:ext>
            </a:extLst>
          </p:cNvPr>
          <p:cNvPicPr>
            <a:picLocks noChangeAspect="1"/>
          </p:cNvPicPr>
          <p:nvPr/>
        </p:nvPicPr>
        <p:blipFill>
          <a:blip r:embed="rId3"/>
          <a:stretch>
            <a:fillRect/>
          </a:stretch>
        </p:blipFill>
        <p:spPr>
          <a:xfrm>
            <a:off x="752546" y="774045"/>
            <a:ext cx="7638908" cy="5555569"/>
          </a:xfrm>
          <a:prstGeom prst="rect">
            <a:avLst/>
          </a:prstGeom>
        </p:spPr>
      </p:pic>
      <p:sp>
        <p:nvSpPr>
          <p:cNvPr id="3" name="Title 2">
            <a:extLst>
              <a:ext uri="{FF2B5EF4-FFF2-40B4-BE49-F238E27FC236}">
                <a16:creationId xmlns:a16="http://schemas.microsoft.com/office/drawing/2014/main" id="{37C71723-B98D-B548-BDB7-F891D3D10C9B}"/>
              </a:ext>
            </a:extLst>
          </p:cNvPr>
          <p:cNvSpPr>
            <a:spLocks noGrp="1"/>
          </p:cNvSpPr>
          <p:nvPr>
            <p:ph type="title"/>
          </p:nvPr>
        </p:nvSpPr>
        <p:spPr>
          <a:xfrm>
            <a:off x="457200" y="274638"/>
            <a:ext cx="8229600" cy="639762"/>
          </a:xfrm>
        </p:spPr>
        <p:txBody>
          <a:bodyPr>
            <a:normAutofit/>
          </a:bodyPr>
          <a:lstStyle/>
          <a:p>
            <a:r>
              <a:rPr lang="en-GB" sz="2800" dirty="0"/>
              <a:t>NIBiPAP and NICPAP</a:t>
            </a:r>
          </a:p>
        </p:txBody>
      </p:sp>
    </p:spTree>
    <p:extLst>
      <p:ext uri="{BB962C8B-B14F-4D97-AF65-F5344CB8AC3E}">
        <p14:creationId xmlns:p14="http://schemas.microsoft.com/office/powerpoint/2010/main" val="2048408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9C10E-59D8-4644-BA47-A78BC56C3BDF}"/>
              </a:ext>
            </a:extLst>
          </p:cNvPr>
          <p:cNvSpPr>
            <a:spLocks noGrp="1"/>
          </p:cNvSpPr>
          <p:nvPr>
            <p:ph type="title"/>
          </p:nvPr>
        </p:nvSpPr>
        <p:spPr/>
        <p:txBody>
          <a:bodyPr/>
          <a:lstStyle/>
          <a:p>
            <a:r>
              <a:rPr lang="en-GB" dirty="0"/>
              <a:t>The respiratory system</a:t>
            </a:r>
          </a:p>
        </p:txBody>
      </p:sp>
      <p:sp>
        <p:nvSpPr>
          <p:cNvPr id="3" name="Content Placeholder 2">
            <a:extLst>
              <a:ext uri="{FF2B5EF4-FFF2-40B4-BE49-F238E27FC236}">
                <a16:creationId xmlns:a16="http://schemas.microsoft.com/office/drawing/2014/main" id="{CCBAD64B-370B-5E46-9D31-A444F8EED5EE}"/>
              </a:ext>
            </a:extLst>
          </p:cNvPr>
          <p:cNvSpPr>
            <a:spLocks noGrp="1"/>
          </p:cNvSpPr>
          <p:nvPr>
            <p:ph idx="1"/>
          </p:nvPr>
        </p:nvSpPr>
        <p:spPr/>
        <p:txBody>
          <a:bodyPr/>
          <a:lstStyle/>
          <a:p>
            <a:pPr marL="0" indent="0">
              <a:buNone/>
            </a:pPr>
            <a:r>
              <a:rPr lang="en-GB" dirty="0"/>
              <a:t>Main function – to supply oxygenated blood and remove CO</a:t>
            </a:r>
            <a:r>
              <a:rPr lang="en-GB" baseline="-25000" dirty="0"/>
              <a:t>2</a:t>
            </a:r>
          </a:p>
          <a:p>
            <a:pPr marL="0" indent="0">
              <a:buNone/>
            </a:pPr>
            <a:endParaRPr lang="en-GB" baseline="-25000" dirty="0"/>
          </a:p>
          <a:p>
            <a:r>
              <a:rPr lang="en-GB" dirty="0"/>
              <a:t>Ventilation</a:t>
            </a:r>
          </a:p>
          <a:p>
            <a:r>
              <a:rPr lang="en-GB" dirty="0"/>
              <a:t>Gas exchange</a:t>
            </a:r>
          </a:p>
          <a:p>
            <a:r>
              <a:rPr lang="en-GB" dirty="0"/>
              <a:t>Circulation </a:t>
            </a:r>
            <a:r>
              <a:rPr lang="en-GB" sz="2000" dirty="0"/>
              <a:t>(remember the oxygen delivery equation?)</a:t>
            </a:r>
          </a:p>
        </p:txBody>
      </p:sp>
    </p:spTree>
    <p:extLst>
      <p:ext uri="{BB962C8B-B14F-4D97-AF65-F5344CB8AC3E}">
        <p14:creationId xmlns:p14="http://schemas.microsoft.com/office/powerpoint/2010/main" val="1591519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E0F6B54-CC3A-7D4A-9569-425C6C8E688C}"/>
              </a:ext>
            </a:extLst>
          </p:cNvPr>
          <p:cNvPicPr>
            <a:picLocks noChangeAspect="1"/>
          </p:cNvPicPr>
          <p:nvPr/>
        </p:nvPicPr>
        <p:blipFill>
          <a:blip r:embed="rId3"/>
          <a:stretch>
            <a:fillRect/>
          </a:stretch>
        </p:blipFill>
        <p:spPr>
          <a:xfrm>
            <a:off x="1064525" y="317535"/>
            <a:ext cx="7014949" cy="5971403"/>
          </a:xfrm>
          <a:prstGeom prst="rect">
            <a:avLst/>
          </a:prstGeom>
        </p:spPr>
      </p:pic>
    </p:spTree>
    <p:extLst>
      <p:ext uri="{BB962C8B-B14F-4D97-AF65-F5344CB8AC3E}">
        <p14:creationId xmlns:p14="http://schemas.microsoft.com/office/powerpoint/2010/main" val="2935690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57FE0-AA44-AD4F-8531-0B79556C7A7D}"/>
              </a:ext>
            </a:extLst>
          </p:cNvPr>
          <p:cNvSpPr>
            <a:spLocks noGrp="1"/>
          </p:cNvSpPr>
          <p:nvPr>
            <p:ph type="title"/>
          </p:nvPr>
        </p:nvSpPr>
        <p:spPr>
          <a:xfrm>
            <a:off x="457200" y="97217"/>
            <a:ext cx="8229600" cy="1143000"/>
          </a:xfrm>
        </p:spPr>
        <p:txBody>
          <a:bodyPr/>
          <a:lstStyle/>
          <a:p>
            <a:r>
              <a:rPr lang="en-GB" dirty="0"/>
              <a:t>HFNOT</a:t>
            </a:r>
          </a:p>
        </p:txBody>
      </p:sp>
      <p:pic>
        <p:nvPicPr>
          <p:cNvPr id="3074" name="Picture 2" descr="FDA OKs High-flow Oxygen, Speaking Valve for Hamilton Vents | RT">
            <a:extLst>
              <a:ext uri="{FF2B5EF4-FFF2-40B4-BE49-F238E27FC236}">
                <a16:creationId xmlns:a16="http://schemas.microsoft.com/office/drawing/2014/main" id="{DF45B365-8276-3242-B2F3-774E3C32C5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9144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70948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ross-section of the lungs. (a) Normal lung in supine position. (b) Acute respiratory distress syndrome lung in supine position. (c) Normal lung in prone-position. (d) ARDS lung in prone-position. Circles represent alveoli. Shaded circles indicate alveoli with infiltrates">
            <a:extLst>
              <a:ext uri="{FF2B5EF4-FFF2-40B4-BE49-F238E27FC236}">
                <a16:creationId xmlns:a16="http://schemas.microsoft.com/office/drawing/2014/main" id="{43FBA097-8A98-604C-878B-BEED51708B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143" t="1050" r="1178" b="1169"/>
          <a:stretch/>
        </p:blipFill>
        <p:spPr bwMode="auto">
          <a:xfrm>
            <a:off x="2508262" y="285276"/>
            <a:ext cx="4646091" cy="595042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78C2FF3-F249-BB4E-AB93-82587976B211}"/>
              </a:ext>
            </a:extLst>
          </p:cNvPr>
          <p:cNvSpPr txBox="1"/>
          <p:nvPr/>
        </p:nvSpPr>
        <p:spPr>
          <a:xfrm>
            <a:off x="395536" y="2397368"/>
            <a:ext cx="2880320" cy="1631216"/>
          </a:xfrm>
          <a:prstGeom prst="rect">
            <a:avLst/>
          </a:prstGeom>
          <a:noFill/>
        </p:spPr>
        <p:txBody>
          <a:bodyPr wrap="square" rtlCol="0">
            <a:spAutoFit/>
          </a:bodyPr>
          <a:lstStyle/>
          <a:p>
            <a:r>
              <a:rPr lang="en-GB" sz="2000" dirty="0"/>
              <a:t>Circles = alveoli</a:t>
            </a:r>
          </a:p>
          <a:p>
            <a:endParaRPr lang="en-GB" sz="2000" dirty="0"/>
          </a:p>
          <a:p>
            <a:r>
              <a:rPr lang="en-GB" sz="2000" dirty="0"/>
              <a:t>Shaded circles = inflamed alveoli filled with fluid</a:t>
            </a:r>
          </a:p>
        </p:txBody>
      </p:sp>
    </p:spTree>
    <p:extLst>
      <p:ext uri="{BB962C8B-B14F-4D97-AF65-F5344CB8AC3E}">
        <p14:creationId xmlns:p14="http://schemas.microsoft.com/office/powerpoint/2010/main" val="221845299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1A40C-88F1-274B-B9BB-D62A084E3780}"/>
              </a:ext>
            </a:extLst>
          </p:cNvPr>
          <p:cNvSpPr>
            <a:spLocks noGrp="1"/>
          </p:cNvSpPr>
          <p:nvPr>
            <p:ph type="title"/>
          </p:nvPr>
        </p:nvSpPr>
        <p:spPr/>
        <p:txBody>
          <a:bodyPr/>
          <a:lstStyle/>
          <a:p>
            <a:r>
              <a:rPr lang="en-GB" dirty="0"/>
              <a:t>When is awake proning indicated?</a:t>
            </a:r>
          </a:p>
        </p:txBody>
      </p:sp>
      <p:sp>
        <p:nvSpPr>
          <p:cNvPr id="3" name="Content Placeholder 2">
            <a:extLst>
              <a:ext uri="{FF2B5EF4-FFF2-40B4-BE49-F238E27FC236}">
                <a16:creationId xmlns:a16="http://schemas.microsoft.com/office/drawing/2014/main" id="{D281475D-B150-1F40-8002-B1D4884977BB}"/>
              </a:ext>
            </a:extLst>
          </p:cNvPr>
          <p:cNvSpPr>
            <a:spLocks noGrp="1"/>
          </p:cNvSpPr>
          <p:nvPr>
            <p:ph idx="1"/>
          </p:nvPr>
        </p:nvSpPr>
        <p:spPr>
          <a:xfrm>
            <a:off x="457200" y="1600201"/>
            <a:ext cx="8229600" cy="4229100"/>
          </a:xfrm>
        </p:spPr>
        <p:txBody>
          <a:bodyPr>
            <a:normAutofit lnSpcReduction="10000"/>
          </a:bodyPr>
          <a:lstStyle/>
          <a:p>
            <a:r>
              <a:rPr lang="en-GB" dirty="0"/>
              <a:t>Suspected/confirmed COVID-19</a:t>
            </a:r>
          </a:p>
          <a:p>
            <a:pPr marL="0" indent="0">
              <a:buNone/>
            </a:pPr>
            <a:r>
              <a:rPr lang="en-GB" dirty="0"/>
              <a:t>    </a:t>
            </a:r>
            <a:r>
              <a:rPr lang="en-GB" b="1" dirty="0">
                <a:solidFill>
                  <a:srgbClr val="FF0000"/>
                </a:solidFill>
              </a:rPr>
              <a:t>+</a:t>
            </a:r>
          </a:p>
          <a:p>
            <a:r>
              <a:rPr lang="en-GB" dirty="0"/>
              <a:t>RR </a:t>
            </a:r>
            <a:r>
              <a:rPr lang="en-GB" u="sng" dirty="0"/>
              <a:t>&gt;</a:t>
            </a:r>
            <a:r>
              <a:rPr lang="en-GB" dirty="0"/>
              <a:t>20 </a:t>
            </a:r>
            <a:r>
              <a:rPr lang="en-GB" u="sng" dirty="0"/>
              <a:t>and</a:t>
            </a:r>
            <a:r>
              <a:rPr lang="en-GB" dirty="0"/>
              <a:t> requiring more than 28% oxygen* to maintain SpO</a:t>
            </a:r>
            <a:r>
              <a:rPr lang="en-GB" baseline="-25000" dirty="0"/>
              <a:t>2</a:t>
            </a:r>
            <a:r>
              <a:rPr lang="en-GB" dirty="0"/>
              <a:t> greater than:</a:t>
            </a:r>
          </a:p>
          <a:p>
            <a:pPr lvl="1"/>
            <a:r>
              <a:rPr lang="en-GB" dirty="0"/>
              <a:t>92-94% (normal)</a:t>
            </a:r>
          </a:p>
          <a:p>
            <a:pPr lvl="1"/>
            <a:r>
              <a:rPr lang="en-GB" dirty="0"/>
              <a:t>88-92% (e.g. COPD)</a:t>
            </a:r>
          </a:p>
          <a:p>
            <a:pPr marL="0" indent="0">
              <a:buNone/>
            </a:pPr>
            <a:r>
              <a:rPr lang="en-GB" dirty="0"/>
              <a:t>    </a:t>
            </a:r>
            <a:r>
              <a:rPr lang="en-GB" b="1" dirty="0">
                <a:solidFill>
                  <a:srgbClr val="FF0000"/>
                </a:solidFill>
              </a:rPr>
              <a:t>+</a:t>
            </a:r>
          </a:p>
          <a:p>
            <a:r>
              <a:rPr lang="en-GB" dirty="0"/>
              <a:t>Suitable for proning</a:t>
            </a:r>
          </a:p>
          <a:p>
            <a:pPr marL="0" indent="0">
              <a:buNone/>
            </a:pPr>
            <a:endParaRPr lang="en-GB" sz="2400" dirty="0"/>
          </a:p>
        </p:txBody>
      </p:sp>
      <p:sp>
        <p:nvSpPr>
          <p:cNvPr id="4" name="TextBox 3">
            <a:extLst>
              <a:ext uri="{FF2B5EF4-FFF2-40B4-BE49-F238E27FC236}">
                <a16:creationId xmlns:a16="http://schemas.microsoft.com/office/drawing/2014/main" id="{ABDFAD84-AB24-A442-9D37-00D3886F0D03}"/>
              </a:ext>
            </a:extLst>
          </p:cNvPr>
          <p:cNvSpPr txBox="1"/>
          <p:nvPr/>
        </p:nvSpPr>
        <p:spPr>
          <a:xfrm>
            <a:off x="457200" y="5997963"/>
            <a:ext cx="8229600" cy="307777"/>
          </a:xfrm>
          <a:prstGeom prst="rect">
            <a:avLst/>
          </a:prstGeom>
          <a:noFill/>
        </p:spPr>
        <p:txBody>
          <a:bodyPr wrap="square" rtlCol="0">
            <a:spAutoFit/>
          </a:bodyPr>
          <a:lstStyle/>
          <a:p>
            <a:r>
              <a:rPr lang="en-GB" sz="1400" dirty="0"/>
              <a:t>Bamford et al. ICS guidance for prone positioning of the conscious COVID patient 2020. Intensive Care Society. </a:t>
            </a:r>
          </a:p>
        </p:txBody>
      </p:sp>
    </p:spTree>
    <p:extLst>
      <p:ext uri="{BB962C8B-B14F-4D97-AF65-F5344CB8AC3E}">
        <p14:creationId xmlns:p14="http://schemas.microsoft.com/office/powerpoint/2010/main" val="339323830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AE246-4247-5B4F-8F88-0005193E6F5E}"/>
              </a:ext>
            </a:extLst>
          </p:cNvPr>
          <p:cNvSpPr>
            <a:spLocks noGrp="1"/>
          </p:cNvSpPr>
          <p:nvPr>
            <p:ph type="title"/>
          </p:nvPr>
        </p:nvSpPr>
        <p:spPr/>
        <p:txBody>
          <a:bodyPr/>
          <a:lstStyle/>
          <a:p>
            <a:r>
              <a:rPr lang="en-GB" dirty="0"/>
              <a:t>Case histories</a:t>
            </a:r>
          </a:p>
        </p:txBody>
      </p:sp>
      <p:sp>
        <p:nvSpPr>
          <p:cNvPr id="3" name="Text Placeholder 2">
            <a:extLst>
              <a:ext uri="{FF2B5EF4-FFF2-40B4-BE49-F238E27FC236}">
                <a16:creationId xmlns:a16="http://schemas.microsoft.com/office/drawing/2014/main" id="{F7A9BCDE-8E9A-2949-AD7B-66BA5EEF2620}"/>
              </a:ext>
            </a:extLst>
          </p:cNvPr>
          <p:cNvSpPr>
            <a:spLocks noGrp="1"/>
          </p:cNvSpPr>
          <p:nvPr>
            <p:ph type="body" idx="1"/>
          </p:nvPr>
        </p:nvSpPr>
        <p:spPr/>
        <p:txBody>
          <a:bodyPr/>
          <a:lstStyle/>
          <a:p>
            <a:r>
              <a:rPr lang="en-GB" dirty="0"/>
              <a:t>Self-assessment</a:t>
            </a:r>
          </a:p>
        </p:txBody>
      </p:sp>
    </p:spTree>
    <p:extLst>
      <p:ext uri="{BB962C8B-B14F-4D97-AF65-F5344CB8AC3E}">
        <p14:creationId xmlns:p14="http://schemas.microsoft.com/office/powerpoint/2010/main" val="8439424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6DAFA-E11F-9C48-8469-F070127F8EE0}"/>
              </a:ext>
            </a:extLst>
          </p:cNvPr>
          <p:cNvSpPr>
            <a:spLocks noGrp="1"/>
          </p:cNvSpPr>
          <p:nvPr>
            <p:ph type="title"/>
          </p:nvPr>
        </p:nvSpPr>
        <p:spPr/>
        <p:txBody>
          <a:bodyPr/>
          <a:lstStyle/>
          <a:p>
            <a:r>
              <a:rPr lang="en-GB" dirty="0"/>
              <a:t>Case history 1</a:t>
            </a:r>
          </a:p>
        </p:txBody>
      </p:sp>
      <p:sp>
        <p:nvSpPr>
          <p:cNvPr id="3" name="Content Placeholder 2">
            <a:extLst>
              <a:ext uri="{FF2B5EF4-FFF2-40B4-BE49-F238E27FC236}">
                <a16:creationId xmlns:a16="http://schemas.microsoft.com/office/drawing/2014/main" id="{D36A1E6E-50F8-6545-8886-B3EA23D6181F}"/>
              </a:ext>
            </a:extLst>
          </p:cNvPr>
          <p:cNvSpPr>
            <a:spLocks noGrp="1"/>
          </p:cNvSpPr>
          <p:nvPr>
            <p:ph idx="1"/>
          </p:nvPr>
        </p:nvSpPr>
        <p:spPr/>
        <p:txBody>
          <a:bodyPr/>
          <a:lstStyle/>
          <a:p>
            <a:pPr marL="0" indent="0">
              <a:buNone/>
            </a:pPr>
            <a:r>
              <a:rPr lang="en-GB" sz="2800" dirty="0"/>
              <a:t>A previously well 30-year-old woman is admitted in a coma from a drug overdose and responds only to painful stimuli. Arterial blood gases on air show: pH 7.24, PaCO</a:t>
            </a:r>
            <a:r>
              <a:rPr lang="en-GB" sz="2800" baseline="-25000" dirty="0"/>
              <a:t>2</a:t>
            </a:r>
            <a:r>
              <a:rPr lang="en-GB" sz="2800" dirty="0"/>
              <a:t> 8.32 kPa (64 mmHg), </a:t>
            </a:r>
            <a:r>
              <a:rPr lang="en-GB" sz="2800" dirty="0" err="1"/>
              <a:t>st</a:t>
            </a:r>
            <a:r>
              <a:rPr lang="en-GB" sz="2800" dirty="0"/>
              <a:t> bicarbonate 29 mmol/L, BE +3, PaO</a:t>
            </a:r>
            <a:r>
              <a:rPr lang="en-GB" sz="2800" baseline="-25000" dirty="0"/>
              <a:t>2</a:t>
            </a:r>
            <a:r>
              <a:rPr lang="en-GB" sz="2800" dirty="0"/>
              <a:t> 7.8 kPa (60 mmHg). </a:t>
            </a:r>
          </a:p>
          <a:p>
            <a:pPr marL="0" indent="0">
              <a:buNone/>
            </a:pPr>
            <a:r>
              <a:rPr lang="en-GB" sz="2800" dirty="0"/>
              <a:t>The emergency department doctor diagnoses drug intoxication with probable aspiration pneumonia because of the hypoxaemia. CXR normal.</a:t>
            </a:r>
          </a:p>
          <a:p>
            <a:pPr marL="0" indent="0">
              <a:buNone/>
            </a:pPr>
            <a:r>
              <a:rPr lang="en-GB" sz="2800" dirty="0"/>
              <a:t>What is your assessment?</a:t>
            </a:r>
          </a:p>
          <a:p>
            <a:pPr marL="0" indent="0">
              <a:buNone/>
            </a:pPr>
            <a:endParaRPr lang="en-GB" dirty="0"/>
          </a:p>
        </p:txBody>
      </p:sp>
    </p:spTree>
    <p:extLst>
      <p:ext uri="{BB962C8B-B14F-4D97-AF65-F5344CB8AC3E}">
        <p14:creationId xmlns:p14="http://schemas.microsoft.com/office/powerpoint/2010/main" val="12146985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496EC-D071-DA44-B708-45F9F25D8D57}"/>
              </a:ext>
            </a:extLst>
          </p:cNvPr>
          <p:cNvSpPr>
            <a:spLocks noGrp="1"/>
          </p:cNvSpPr>
          <p:nvPr>
            <p:ph type="title"/>
          </p:nvPr>
        </p:nvSpPr>
        <p:spPr/>
        <p:txBody>
          <a:bodyPr/>
          <a:lstStyle/>
          <a:p>
            <a:r>
              <a:rPr lang="en-GB" dirty="0"/>
              <a:t>Case history 2</a:t>
            </a:r>
          </a:p>
        </p:txBody>
      </p:sp>
      <p:sp>
        <p:nvSpPr>
          <p:cNvPr id="3" name="Content Placeholder 2">
            <a:extLst>
              <a:ext uri="{FF2B5EF4-FFF2-40B4-BE49-F238E27FC236}">
                <a16:creationId xmlns:a16="http://schemas.microsoft.com/office/drawing/2014/main" id="{B7D2CDE4-FD35-D947-805D-822A314B4B04}"/>
              </a:ext>
            </a:extLst>
          </p:cNvPr>
          <p:cNvSpPr>
            <a:spLocks noGrp="1"/>
          </p:cNvSpPr>
          <p:nvPr>
            <p:ph idx="1"/>
          </p:nvPr>
        </p:nvSpPr>
        <p:spPr/>
        <p:txBody>
          <a:bodyPr>
            <a:normAutofit/>
          </a:bodyPr>
          <a:lstStyle/>
          <a:p>
            <a:pPr marL="0" indent="0">
              <a:buNone/>
            </a:pPr>
            <a:r>
              <a:rPr lang="en-GB" sz="2800" dirty="0"/>
              <a:t>Twenty-four hours later you are asked to assess the same patient for discharge as she has recovered and the hospital is in need of beds. She is alert and orientated and her repeat arterial blood gases on air show: pH 7.6, PaCO</a:t>
            </a:r>
            <a:r>
              <a:rPr lang="en-GB" sz="2800" baseline="-25000" dirty="0"/>
              <a:t>2</a:t>
            </a:r>
            <a:r>
              <a:rPr lang="en-GB" sz="2800" dirty="0"/>
              <a:t> 3.1 kPa (24 mmHg), </a:t>
            </a:r>
            <a:r>
              <a:rPr lang="en-GB" sz="2800" dirty="0" err="1"/>
              <a:t>st</a:t>
            </a:r>
            <a:r>
              <a:rPr lang="en-GB" sz="2800" dirty="0"/>
              <a:t> bicarbonate 22 mmol/L, BE -3, PaO</a:t>
            </a:r>
            <a:r>
              <a:rPr lang="en-GB" sz="2800" baseline="-25000" dirty="0"/>
              <a:t>2</a:t>
            </a:r>
            <a:r>
              <a:rPr lang="en-GB" sz="2800" dirty="0"/>
              <a:t> 9.1 kPa (70 mmHg). </a:t>
            </a:r>
          </a:p>
          <a:p>
            <a:pPr marL="0" indent="0">
              <a:buNone/>
            </a:pPr>
            <a:r>
              <a:rPr lang="en-GB" sz="2800" dirty="0"/>
              <a:t>Should you discharge this patient?</a:t>
            </a:r>
          </a:p>
          <a:p>
            <a:pPr marL="0" indent="0">
              <a:buNone/>
            </a:pPr>
            <a:endParaRPr lang="en-GB" sz="2800" dirty="0"/>
          </a:p>
        </p:txBody>
      </p:sp>
    </p:spTree>
    <p:extLst>
      <p:ext uri="{BB962C8B-B14F-4D97-AF65-F5344CB8AC3E}">
        <p14:creationId xmlns:p14="http://schemas.microsoft.com/office/powerpoint/2010/main" val="31975951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17703-A66F-0142-8E57-3F1FB6BD3606}"/>
              </a:ext>
            </a:extLst>
          </p:cNvPr>
          <p:cNvSpPr>
            <a:spLocks noGrp="1"/>
          </p:cNvSpPr>
          <p:nvPr>
            <p:ph type="title"/>
          </p:nvPr>
        </p:nvSpPr>
        <p:spPr/>
        <p:txBody>
          <a:bodyPr/>
          <a:lstStyle/>
          <a:p>
            <a:r>
              <a:rPr lang="en-GB" dirty="0"/>
              <a:t>Case history 3</a:t>
            </a:r>
          </a:p>
        </p:txBody>
      </p:sp>
      <p:sp>
        <p:nvSpPr>
          <p:cNvPr id="3" name="Content Placeholder 2">
            <a:extLst>
              <a:ext uri="{FF2B5EF4-FFF2-40B4-BE49-F238E27FC236}">
                <a16:creationId xmlns:a16="http://schemas.microsoft.com/office/drawing/2014/main" id="{8DCD33E0-8BC9-764C-93F0-F518527E2251}"/>
              </a:ext>
            </a:extLst>
          </p:cNvPr>
          <p:cNvSpPr>
            <a:spLocks noGrp="1"/>
          </p:cNvSpPr>
          <p:nvPr>
            <p:ph idx="1"/>
          </p:nvPr>
        </p:nvSpPr>
        <p:spPr/>
        <p:txBody>
          <a:bodyPr>
            <a:normAutofit/>
          </a:bodyPr>
          <a:lstStyle/>
          <a:p>
            <a:pPr marL="0" indent="0">
              <a:buNone/>
            </a:pPr>
            <a:r>
              <a:rPr lang="en-GB" sz="2800" dirty="0"/>
              <a:t>A 24-year-old woman is admitted with acute severe asthma. Her vital signs are as follows: BP 100/60 mmHg, pulse 130 per minute, respiratory rate 40 per minute with poor respiratory effort, temperature 37</a:t>
            </a:r>
            <a:r>
              <a:rPr lang="en-GB" sz="2800" baseline="30000" dirty="0"/>
              <a:t>o</a:t>
            </a:r>
            <a:r>
              <a:rPr lang="en-GB" sz="2800" dirty="0"/>
              <a:t>C and she is drowsy. Her arterial blood gases on 15 litres per minute oxygen via reservoir bag mask show: pH 7.15, PaCO</a:t>
            </a:r>
            <a:r>
              <a:rPr lang="en-GB" sz="2800" baseline="-25000" dirty="0"/>
              <a:t>2</a:t>
            </a:r>
            <a:r>
              <a:rPr lang="en-GB" sz="2800" dirty="0"/>
              <a:t> 9.0 kPa (70 mmHg), </a:t>
            </a:r>
            <a:r>
              <a:rPr lang="en-GB" sz="2800" dirty="0" err="1"/>
              <a:t>st</a:t>
            </a:r>
            <a:r>
              <a:rPr lang="en-GB" sz="2800" dirty="0"/>
              <a:t> bicarbonate 22 mmol/L, BE -3, PaO</a:t>
            </a:r>
            <a:r>
              <a:rPr lang="en-GB" sz="2800" baseline="-25000" dirty="0"/>
              <a:t>2</a:t>
            </a:r>
            <a:r>
              <a:rPr lang="en-GB" sz="2800" dirty="0"/>
              <a:t> 7 kPa (54 mmHg). </a:t>
            </a:r>
          </a:p>
          <a:p>
            <a:pPr marL="0" indent="0">
              <a:buNone/>
            </a:pPr>
            <a:r>
              <a:rPr lang="en-GB" sz="2800" dirty="0"/>
              <a:t>What is your management?</a:t>
            </a:r>
          </a:p>
          <a:p>
            <a:pPr marL="0" indent="0">
              <a:buNone/>
            </a:pPr>
            <a:endParaRPr lang="en-GB" sz="2400" dirty="0"/>
          </a:p>
        </p:txBody>
      </p:sp>
    </p:spTree>
    <p:extLst>
      <p:ext uri="{BB962C8B-B14F-4D97-AF65-F5344CB8AC3E}">
        <p14:creationId xmlns:p14="http://schemas.microsoft.com/office/powerpoint/2010/main" val="6470921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7EECE-F046-2348-9E67-0D74BEAF3637}"/>
              </a:ext>
            </a:extLst>
          </p:cNvPr>
          <p:cNvSpPr>
            <a:spLocks noGrp="1"/>
          </p:cNvSpPr>
          <p:nvPr>
            <p:ph type="title"/>
          </p:nvPr>
        </p:nvSpPr>
        <p:spPr/>
        <p:txBody>
          <a:bodyPr/>
          <a:lstStyle/>
          <a:p>
            <a:r>
              <a:rPr lang="en-GB" dirty="0"/>
              <a:t>Case history 4</a:t>
            </a:r>
          </a:p>
        </p:txBody>
      </p:sp>
      <p:sp>
        <p:nvSpPr>
          <p:cNvPr id="3" name="Content Placeholder 2">
            <a:extLst>
              <a:ext uri="{FF2B5EF4-FFF2-40B4-BE49-F238E27FC236}">
                <a16:creationId xmlns:a16="http://schemas.microsoft.com/office/drawing/2014/main" id="{8ABA7E01-59AC-BD4D-8376-2629D83CF58E}"/>
              </a:ext>
            </a:extLst>
          </p:cNvPr>
          <p:cNvSpPr>
            <a:spLocks noGrp="1"/>
          </p:cNvSpPr>
          <p:nvPr>
            <p:ph idx="1"/>
          </p:nvPr>
        </p:nvSpPr>
        <p:spPr/>
        <p:txBody>
          <a:bodyPr>
            <a:normAutofit/>
          </a:bodyPr>
          <a:lstStyle/>
          <a:p>
            <a:pPr marL="0" indent="0">
              <a:buNone/>
            </a:pPr>
            <a:r>
              <a:rPr lang="en-GB" sz="2800" dirty="0"/>
              <a:t>Later on ICU the same patient develops hypotension (60/30 mmHg). The patient is sedated and paralysed and the ventilator is set to 12 breaths per minute. The inspiratory to expiratory ratio is 1:4, tidal volumes are 600 ml and peak airway pressures are 45 cmH</a:t>
            </a:r>
            <a:r>
              <a:rPr lang="en-GB" sz="2800" baseline="-25000" dirty="0"/>
              <a:t>2</a:t>
            </a:r>
            <a:r>
              <a:rPr lang="en-GB" sz="2800" dirty="0"/>
              <a:t>0. </a:t>
            </a:r>
          </a:p>
          <a:p>
            <a:pPr marL="0" indent="0">
              <a:buNone/>
            </a:pPr>
            <a:r>
              <a:rPr lang="en-GB" sz="2800" dirty="0"/>
              <a:t>What are the possible causes of the hypotension and what is your management?</a:t>
            </a:r>
          </a:p>
          <a:p>
            <a:pPr marL="0" indent="0">
              <a:buNone/>
            </a:pPr>
            <a:endParaRPr lang="en-GB" sz="2800" dirty="0"/>
          </a:p>
        </p:txBody>
      </p:sp>
    </p:spTree>
    <p:extLst>
      <p:ext uri="{BB962C8B-B14F-4D97-AF65-F5344CB8AC3E}">
        <p14:creationId xmlns:p14="http://schemas.microsoft.com/office/powerpoint/2010/main" val="5814858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DD096-A2BB-9C48-B453-CC8872D6A3C5}"/>
              </a:ext>
            </a:extLst>
          </p:cNvPr>
          <p:cNvSpPr>
            <a:spLocks noGrp="1"/>
          </p:cNvSpPr>
          <p:nvPr>
            <p:ph type="title"/>
          </p:nvPr>
        </p:nvSpPr>
        <p:spPr/>
        <p:txBody>
          <a:bodyPr/>
          <a:lstStyle/>
          <a:p>
            <a:r>
              <a:rPr lang="en-GB" dirty="0"/>
              <a:t>Case history 5</a:t>
            </a:r>
          </a:p>
        </p:txBody>
      </p:sp>
      <p:sp>
        <p:nvSpPr>
          <p:cNvPr id="3" name="Content Placeholder 2">
            <a:extLst>
              <a:ext uri="{FF2B5EF4-FFF2-40B4-BE49-F238E27FC236}">
                <a16:creationId xmlns:a16="http://schemas.microsoft.com/office/drawing/2014/main" id="{394D5B1F-DB50-C74B-B319-D850EE3CF769}"/>
              </a:ext>
            </a:extLst>
          </p:cNvPr>
          <p:cNvSpPr>
            <a:spLocks noGrp="1"/>
          </p:cNvSpPr>
          <p:nvPr>
            <p:ph idx="1"/>
          </p:nvPr>
        </p:nvSpPr>
        <p:spPr/>
        <p:txBody>
          <a:bodyPr/>
          <a:lstStyle/>
          <a:p>
            <a:pPr marL="0" indent="0">
              <a:buNone/>
            </a:pPr>
            <a:r>
              <a:rPr lang="en-GB" dirty="0"/>
              <a:t>A 50-year-old man is admitted with an exacerbation of COPD. His arterial blood gases on a 28% Venturi mask show: pH 7.3, PaCO</a:t>
            </a:r>
            <a:r>
              <a:rPr lang="en-GB" baseline="-25000" dirty="0"/>
              <a:t>2</a:t>
            </a:r>
            <a:r>
              <a:rPr lang="en-GB" dirty="0"/>
              <a:t> 8.0 kPa (62 mmHg), </a:t>
            </a:r>
            <a:r>
              <a:rPr lang="en-GB" dirty="0" err="1"/>
              <a:t>st</a:t>
            </a:r>
            <a:r>
              <a:rPr lang="en-GB" dirty="0"/>
              <a:t> bicarbonate 29 mmol/L, BE +3, PaO</a:t>
            </a:r>
            <a:r>
              <a:rPr lang="en-GB" baseline="-25000" dirty="0"/>
              <a:t>2</a:t>
            </a:r>
            <a:r>
              <a:rPr lang="en-GB" dirty="0"/>
              <a:t> 7 kPa (54 mmHg). </a:t>
            </a:r>
          </a:p>
          <a:p>
            <a:pPr marL="0" indent="0">
              <a:buNone/>
            </a:pPr>
            <a:r>
              <a:rPr lang="en-GB" dirty="0"/>
              <a:t>What is your management?</a:t>
            </a:r>
          </a:p>
          <a:p>
            <a:pPr marL="0" indent="0">
              <a:buNone/>
            </a:pPr>
            <a:endParaRPr lang="en-GB" dirty="0"/>
          </a:p>
        </p:txBody>
      </p:sp>
    </p:spTree>
    <p:extLst>
      <p:ext uri="{BB962C8B-B14F-4D97-AF65-F5344CB8AC3E}">
        <p14:creationId xmlns:p14="http://schemas.microsoft.com/office/powerpoint/2010/main" val="3326554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natomic and physiologic dead space - Osmosis">
            <a:extLst>
              <a:ext uri="{FF2B5EF4-FFF2-40B4-BE49-F238E27FC236}">
                <a16:creationId xmlns:a16="http://schemas.microsoft.com/office/drawing/2014/main" id="{47774B06-14DA-624B-8384-3AF69BEA9E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30406"/>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BFE5540-FF9D-8848-9D07-D13F3A280DBC}"/>
              </a:ext>
            </a:extLst>
          </p:cNvPr>
          <p:cNvSpPr>
            <a:spLocks noGrp="1"/>
          </p:cNvSpPr>
          <p:nvPr>
            <p:ph type="title"/>
          </p:nvPr>
        </p:nvSpPr>
        <p:spPr>
          <a:xfrm>
            <a:off x="457200" y="274638"/>
            <a:ext cx="8229600" cy="755768"/>
          </a:xfrm>
        </p:spPr>
        <p:txBody>
          <a:bodyPr>
            <a:normAutofit/>
          </a:bodyPr>
          <a:lstStyle/>
          <a:p>
            <a:r>
              <a:rPr lang="en-GB" sz="3200" dirty="0"/>
              <a:t>Basic pulmonary physiology</a:t>
            </a:r>
          </a:p>
        </p:txBody>
      </p:sp>
    </p:spTree>
    <p:extLst>
      <p:ext uri="{BB962C8B-B14F-4D97-AF65-F5344CB8AC3E}">
        <p14:creationId xmlns:p14="http://schemas.microsoft.com/office/powerpoint/2010/main" val="26887731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5D595-066A-DF4C-9451-588148F8C7F8}"/>
              </a:ext>
            </a:extLst>
          </p:cNvPr>
          <p:cNvSpPr>
            <a:spLocks noGrp="1"/>
          </p:cNvSpPr>
          <p:nvPr>
            <p:ph type="title"/>
          </p:nvPr>
        </p:nvSpPr>
        <p:spPr/>
        <p:txBody>
          <a:bodyPr/>
          <a:lstStyle/>
          <a:p>
            <a:r>
              <a:rPr lang="en-GB" dirty="0"/>
              <a:t>Case history 6</a:t>
            </a:r>
          </a:p>
        </p:txBody>
      </p:sp>
      <p:sp>
        <p:nvSpPr>
          <p:cNvPr id="3" name="Content Placeholder 2">
            <a:extLst>
              <a:ext uri="{FF2B5EF4-FFF2-40B4-BE49-F238E27FC236}">
                <a16:creationId xmlns:a16="http://schemas.microsoft.com/office/drawing/2014/main" id="{9988756D-CD33-D742-A952-AEE524225E65}"/>
              </a:ext>
            </a:extLst>
          </p:cNvPr>
          <p:cNvSpPr>
            <a:spLocks noGrp="1"/>
          </p:cNvSpPr>
          <p:nvPr>
            <p:ph idx="1"/>
          </p:nvPr>
        </p:nvSpPr>
        <p:spPr/>
        <p:txBody>
          <a:bodyPr>
            <a:normAutofit/>
          </a:bodyPr>
          <a:lstStyle/>
          <a:p>
            <a:pPr marL="0" indent="0">
              <a:buNone/>
            </a:pPr>
            <a:r>
              <a:rPr lang="en-GB" sz="2800" dirty="0"/>
              <a:t>A 40-year-old man with no past medical history is admitted with severe pneumonia.</a:t>
            </a:r>
          </a:p>
          <a:p>
            <a:pPr marL="0" indent="0">
              <a:buNone/>
            </a:pPr>
            <a:r>
              <a:rPr lang="en-GB" sz="2800" dirty="0"/>
              <a:t>His vital signs are: BP 120/70 mmHg, pulse 110 per minute, respiratory rate 40 per minute, temperature 38</a:t>
            </a:r>
            <a:r>
              <a:rPr lang="en-GB" sz="2800" baseline="30000" dirty="0"/>
              <a:t>o</a:t>
            </a:r>
            <a:r>
              <a:rPr lang="en-GB" sz="2800" dirty="0"/>
              <a:t>C, and he is alert. His arterial blood gases on 15 litres per minute oxygen via reservoir bag mask show: pH 7.31, PaCO</a:t>
            </a:r>
            <a:r>
              <a:rPr lang="en-GB" sz="2800" baseline="-25000" dirty="0"/>
              <a:t>2</a:t>
            </a:r>
            <a:r>
              <a:rPr lang="en-GB" sz="2800" dirty="0"/>
              <a:t> 4.0 kPa (31 mmHg), PaO</a:t>
            </a:r>
            <a:r>
              <a:rPr lang="en-GB" sz="2800" baseline="-25000" dirty="0"/>
              <a:t>2</a:t>
            </a:r>
            <a:r>
              <a:rPr lang="en-GB" sz="2800" dirty="0"/>
              <a:t> 6 kPa (46 mmHg), </a:t>
            </a:r>
            <a:r>
              <a:rPr lang="en-GB" sz="2800" dirty="0" err="1"/>
              <a:t>st</a:t>
            </a:r>
            <a:r>
              <a:rPr lang="en-GB" sz="2800" dirty="0"/>
              <a:t> bicarbonate 14 mmol/L, and BE −7. </a:t>
            </a:r>
          </a:p>
          <a:p>
            <a:pPr marL="0" indent="0">
              <a:buNone/>
            </a:pPr>
            <a:r>
              <a:rPr lang="en-GB" sz="2800" dirty="0"/>
              <a:t>What should you do?</a:t>
            </a:r>
          </a:p>
          <a:p>
            <a:pPr marL="0" indent="0">
              <a:buNone/>
            </a:pPr>
            <a:endParaRPr lang="en-GB" dirty="0"/>
          </a:p>
        </p:txBody>
      </p:sp>
    </p:spTree>
    <p:extLst>
      <p:ext uri="{BB962C8B-B14F-4D97-AF65-F5344CB8AC3E}">
        <p14:creationId xmlns:p14="http://schemas.microsoft.com/office/powerpoint/2010/main" val="35497083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C77FE-7F78-474F-A81B-0015E1F6DAA2}"/>
              </a:ext>
            </a:extLst>
          </p:cNvPr>
          <p:cNvSpPr>
            <a:spLocks noGrp="1"/>
          </p:cNvSpPr>
          <p:nvPr>
            <p:ph type="title"/>
          </p:nvPr>
        </p:nvSpPr>
        <p:spPr/>
        <p:txBody>
          <a:bodyPr/>
          <a:lstStyle/>
          <a:p>
            <a:r>
              <a:rPr lang="en-GB" dirty="0"/>
              <a:t>Case history 7</a:t>
            </a:r>
          </a:p>
        </p:txBody>
      </p:sp>
      <p:sp>
        <p:nvSpPr>
          <p:cNvPr id="3" name="Content Placeholder 2">
            <a:extLst>
              <a:ext uri="{FF2B5EF4-FFF2-40B4-BE49-F238E27FC236}">
                <a16:creationId xmlns:a16="http://schemas.microsoft.com/office/drawing/2014/main" id="{63D5958C-41E6-B545-8481-C93A0706384C}"/>
              </a:ext>
            </a:extLst>
          </p:cNvPr>
          <p:cNvSpPr>
            <a:spLocks noGrp="1"/>
          </p:cNvSpPr>
          <p:nvPr>
            <p:ph idx="1"/>
          </p:nvPr>
        </p:nvSpPr>
        <p:spPr/>
        <p:txBody>
          <a:bodyPr>
            <a:normAutofit/>
          </a:bodyPr>
          <a:lstStyle/>
          <a:p>
            <a:pPr marL="0" indent="0">
              <a:buNone/>
            </a:pPr>
            <a:r>
              <a:rPr lang="en-GB" sz="2800" dirty="0"/>
              <a:t>You are called to see a 70-year-old man who had a laparotomy for small bowel obstruction 3 days ago. He has developed a cough with green sputum and a fever. His respiratory rate is increased (30 per minute) and his arterial blood gases on 10 litres per minute oxygen via Hudson mask show: pH 7.3, PaCO</a:t>
            </a:r>
            <a:r>
              <a:rPr lang="en-GB" sz="2800" baseline="-25000" dirty="0"/>
              <a:t>2</a:t>
            </a:r>
            <a:r>
              <a:rPr lang="en-GB" sz="2800" dirty="0"/>
              <a:t> 8.0 kPa (62 mmHg), </a:t>
            </a:r>
            <a:r>
              <a:rPr lang="en-GB" sz="2800" dirty="0" err="1"/>
              <a:t>st</a:t>
            </a:r>
            <a:r>
              <a:rPr lang="en-GB" sz="2800" dirty="0"/>
              <a:t> bicarbonate 29 mmol/L, BE +3, and PaO</a:t>
            </a:r>
            <a:r>
              <a:rPr lang="en-GB" sz="2800" baseline="-25000" dirty="0"/>
              <a:t>2</a:t>
            </a:r>
            <a:r>
              <a:rPr lang="en-GB" sz="2800" dirty="0"/>
              <a:t> 7.6 kPa (58 mmHg). </a:t>
            </a:r>
          </a:p>
          <a:p>
            <a:pPr marL="0" indent="0">
              <a:buNone/>
            </a:pPr>
            <a:r>
              <a:rPr lang="en-GB" sz="2800" dirty="0"/>
              <a:t>What is your management?</a:t>
            </a:r>
          </a:p>
          <a:p>
            <a:pPr marL="0" indent="0">
              <a:buNone/>
            </a:pPr>
            <a:endParaRPr lang="en-GB" dirty="0"/>
          </a:p>
          <a:p>
            <a:endParaRPr lang="en-GB" dirty="0"/>
          </a:p>
        </p:txBody>
      </p:sp>
    </p:spTree>
    <p:extLst>
      <p:ext uri="{BB962C8B-B14F-4D97-AF65-F5344CB8AC3E}">
        <p14:creationId xmlns:p14="http://schemas.microsoft.com/office/powerpoint/2010/main" val="4479903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0412D-0C2F-7443-A5E1-B5B4E8FC29AB}"/>
              </a:ext>
            </a:extLst>
          </p:cNvPr>
          <p:cNvSpPr>
            <a:spLocks noGrp="1"/>
          </p:cNvSpPr>
          <p:nvPr>
            <p:ph type="title"/>
          </p:nvPr>
        </p:nvSpPr>
        <p:spPr/>
        <p:txBody>
          <a:bodyPr/>
          <a:lstStyle/>
          <a:p>
            <a:r>
              <a:rPr lang="en-GB" dirty="0"/>
              <a:t>Case history 8</a:t>
            </a:r>
          </a:p>
        </p:txBody>
      </p:sp>
      <p:sp>
        <p:nvSpPr>
          <p:cNvPr id="3" name="Content Placeholder 2">
            <a:extLst>
              <a:ext uri="{FF2B5EF4-FFF2-40B4-BE49-F238E27FC236}">
                <a16:creationId xmlns:a16="http://schemas.microsoft.com/office/drawing/2014/main" id="{84B69965-0E78-8A40-9376-E744AE7A99E9}"/>
              </a:ext>
            </a:extLst>
          </p:cNvPr>
          <p:cNvSpPr>
            <a:spLocks noGrp="1"/>
          </p:cNvSpPr>
          <p:nvPr>
            <p:ph idx="1"/>
          </p:nvPr>
        </p:nvSpPr>
        <p:spPr>
          <a:xfrm>
            <a:off x="457200" y="1417638"/>
            <a:ext cx="8229600" cy="4525963"/>
          </a:xfrm>
        </p:spPr>
        <p:txBody>
          <a:bodyPr>
            <a:normAutofit fontScale="92500"/>
          </a:bodyPr>
          <a:lstStyle/>
          <a:p>
            <a:pPr marL="0" indent="0">
              <a:buNone/>
            </a:pPr>
            <a:r>
              <a:rPr lang="en-GB" sz="3000" dirty="0"/>
              <a:t>A 60 kg 25-year-old woman diagnosed with Guillain–Barre syndrome has been undergoing  twice-daily forced vital capacity (FVC) measurements and treatment with intravenous  immunoglobulin therapy. Her FVC has fallen below 1 L and her arterial blood gases on air show: pH 7.3, PaCO</a:t>
            </a:r>
            <a:r>
              <a:rPr lang="en-GB" sz="3000" baseline="-25000" dirty="0"/>
              <a:t>2</a:t>
            </a:r>
            <a:r>
              <a:rPr lang="en-GB" sz="3000" dirty="0"/>
              <a:t> 7.5 kPa (58 mmHg), </a:t>
            </a:r>
            <a:r>
              <a:rPr lang="en-GB" sz="3000" dirty="0" err="1"/>
              <a:t>st</a:t>
            </a:r>
            <a:r>
              <a:rPr lang="en-GB" sz="3000" dirty="0"/>
              <a:t> bicarbonate 27 mmol/L, BE +2, and PaO</a:t>
            </a:r>
            <a:r>
              <a:rPr lang="en-GB" sz="3000" baseline="-25000" dirty="0"/>
              <a:t>2</a:t>
            </a:r>
            <a:r>
              <a:rPr lang="en-GB" sz="3000" dirty="0"/>
              <a:t> 10 kPa (77 mmHg). Her respiratory rate is 28 per minute with poor lung expansion. </a:t>
            </a:r>
          </a:p>
          <a:p>
            <a:pPr marL="0" indent="0">
              <a:buNone/>
            </a:pPr>
            <a:r>
              <a:rPr lang="en-GB" sz="3000" dirty="0"/>
              <a:t>What should you do?</a:t>
            </a:r>
          </a:p>
          <a:p>
            <a:pPr marL="0" indent="0">
              <a:buNone/>
            </a:pPr>
            <a:endParaRPr lang="en-GB" sz="2800" dirty="0"/>
          </a:p>
        </p:txBody>
      </p:sp>
    </p:spTree>
    <p:extLst>
      <p:ext uri="{BB962C8B-B14F-4D97-AF65-F5344CB8AC3E}">
        <p14:creationId xmlns:p14="http://schemas.microsoft.com/office/powerpoint/2010/main" val="39091051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4701F-574D-A947-A103-76452B78CCC7}"/>
              </a:ext>
            </a:extLst>
          </p:cNvPr>
          <p:cNvSpPr>
            <a:spLocks noGrp="1"/>
          </p:cNvSpPr>
          <p:nvPr>
            <p:ph type="title"/>
          </p:nvPr>
        </p:nvSpPr>
        <p:spPr/>
        <p:txBody>
          <a:bodyPr/>
          <a:lstStyle/>
          <a:p>
            <a:r>
              <a:rPr lang="en-GB" dirty="0"/>
              <a:t>Case history 9</a:t>
            </a:r>
          </a:p>
        </p:txBody>
      </p:sp>
      <p:sp>
        <p:nvSpPr>
          <p:cNvPr id="3" name="Content Placeholder 2">
            <a:extLst>
              <a:ext uri="{FF2B5EF4-FFF2-40B4-BE49-F238E27FC236}">
                <a16:creationId xmlns:a16="http://schemas.microsoft.com/office/drawing/2014/main" id="{728E4014-139F-8F41-A85B-F8BA01D53737}"/>
              </a:ext>
            </a:extLst>
          </p:cNvPr>
          <p:cNvSpPr>
            <a:spLocks noGrp="1"/>
          </p:cNvSpPr>
          <p:nvPr>
            <p:ph idx="1"/>
          </p:nvPr>
        </p:nvSpPr>
        <p:spPr>
          <a:xfrm>
            <a:off x="457200" y="1417638"/>
            <a:ext cx="8229600" cy="4708525"/>
          </a:xfrm>
        </p:spPr>
        <p:txBody>
          <a:bodyPr>
            <a:normAutofit fontScale="70000" lnSpcReduction="20000"/>
          </a:bodyPr>
          <a:lstStyle/>
          <a:p>
            <a:pPr marL="0" indent="0">
              <a:buNone/>
            </a:pPr>
            <a:r>
              <a:rPr lang="en-GB" sz="3800" dirty="0"/>
              <a:t>A 50-year-old woman is admitted to the emergency department after developing acute breathlessness. On examination, she has a blood pressure of 80 mmHg systolic. Her pulse is 110 per minute, respiratory rate 36 per minute, and she is alert but in respiratory distress. Her chest is clear and an urgent portable chest X-ray is normal. The electrocardiogram shows sinus tachycardia with T wave inversion in leads V1–V6.</a:t>
            </a:r>
          </a:p>
          <a:p>
            <a:pPr marL="0" indent="0">
              <a:buNone/>
            </a:pPr>
            <a:r>
              <a:rPr lang="en-GB" sz="3800" dirty="0"/>
              <a:t>Arterial blood gases on 15 litres per minute oxygen via reservoir bag mask show: pH 7.25, PaCO</a:t>
            </a:r>
            <a:r>
              <a:rPr lang="en-GB" sz="3800" baseline="-25000" dirty="0"/>
              <a:t>2</a:t>
            </a:r>
            <a:r>
              <a:rPr lang="en-GB" sz="3800" dirty="0"/>
              <a:t> 3.0 kPa (23 mmHg), </a:t>
            </a:r>
            <a:r>
              <a:rPr lang="en-GB" sz="3800" dirty="0" err="1"/>
              <a:t>st</a:t>
            </a:r>
            <a:r>
              <a:rPr lang="en-GB" sz="3800" dirty="0"/>
              <a:t> bicarbonate 10 mmol/L, BE −12, and PaO</a:t>
            </a:r>
            <a:r>
              <a:rPr lang="en-GB" sz="3800" baseline="-25000" dirty="0"/>
              <a:t>2</a:t>
            </a:r>
            <a:r>
              <a:rPr lang="en-GB" sz="3800" dirty="0"/>
              <a:t> 12 kPa (92 mmHg). </a:t>
            </a:r>
          </a:p>
          <a:p>
            <a:pPr marL="0" indent="0">
              <a:buNone/>
            </a:pPr>
            <a:r>
              <a:rPr lang="en-GB" sz="3800" dirty="0"/>
              <a:t>What is the diagnosis and what is your management?</a:t>
            </a:r>
          </a:p>
          <a:p>
            <a:pPr marL="0" indent="0">
              <a:buNone/>
            </a:pPr>
            <a:endParaRPr lang="en-GB" dirty="0"/>
          </a:p>
        </p:txBody>
      </p:sp>
    </p:spTree>
    <p:extLst>
      <p:ext uri="{BB962C8B-B14F-4D97-AF65-F5344CB8AC3E}">
        <p14:creationId xmlns:p14="http://schemas.microsoft.com/office/powerpoint/2010/main" val="8821732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BD885-4450-534E-95C7-24C0D9A992B6}"/>
              </a:ext>
            </a:extLst>
          </p:cNvPr>
          <p:cNvSpPr>
            <a:spLocks noGrp="1"/>
          </p:cNvSpPr>
          <p:nvPr>
            <p:ph type="title"/>
          </p:nvPr>
        </p:nvSpPr>
        <p:spPr/>
        <p:txBody>
          <a:bodyPr/>
          <a:lstStyle/>
          <a:p>
            <a:r>
              <a:rPr lang="en-GB" dirty="0"/>
              <a:t>Case history 10</a:t>
            </a:r>
          </a:p>
        </p:txBody>
      </p:sp>
      <p:sp>
        <p:nvSpPr>
          <p:cNvPr id="3" name="Content Placeholder 2">
            <a:extLst>
              <a:ext uri="{FF2B5EF4-FFF2-40B4-BE49-F238E27FC236}">
                <a16:creationId xmlns:a16="http://schemas.microsoft.com/office/drawing/2014/main" id="{D3E7BE70-36EA-4B4A-BE91-7C2A599B6B91}"/>
              </a:ext>
            </a:extLst>
          </p:cNvPr>
          <p:cNvSpPr>
            <a:spLocks noGrp="1"/>
          </p:cNvSpPr>
          <p:nvPr>
            <p:ph idx="1"/>
          </p:nvPr>
        </p:nvSpPr>
        <p:spPr/>
        <p:txBody>
          <a:bodyPr>
            <a:normAutofit/>
          </a:bodyPr>
          <a:lstStyle/>
          <a:p>
            <a:pPr marL="0" indent="0">
              <a:buNone/>
            </a:pPr>
            <a:r>
              <a:rPr lang="en-GB" sz="2800" dirty="0"/>
              <a:t>A 70-year-old man with COPD is admitted in extremis. He has been more breathless for the last few days. He responds to painful stimuli only, his blood pressure is 130/60 mmHg, pulse 120 per minute, and arterial blood gases on air show: pH 7.1, PaCO</a:t>
            </a:r>
            <a:r>
              <a:rPr lang="en-GB" sz="2800" baseline="-25000" dirty="0"/>
              <a:t>2</a:t>
            </a:r>
            <a:r>
              <a:rPr lang="en-GB" sz="2800" dirty="0"/>
              <a:t> 14.0 kPa (108 mmHg), </a:t>
            </a:r>
            <a:r>
              <a:rPr lang="en-GB" sz="2800" dirty="0" err="1"/>
              <a:t>st</a:t>
            </a:r>
            <a:r>
              <a:rPr lang="en-GB" sz="2800" dirty="0"/>
              <a:t> bicarbonate 20 mmol/L, BE −5, and PaO</a:t>
            </a:r>
            <a:r>
              <a:rPr lang="en-GB" sz="2800" baseline="-25000" dirty="0"/>
              <a:t>2</a:t>
            </a:r>
            <a:r>
              <a:rPr lang="en-GB" sz="2800" dirty="0"/>
              <a:t> 6 kPa (46 mmHg). </a:t>
            </a:r>
          </a:p>
          <a:p>
            <a:pPr marL="0" indent="0">
              <a:buNone/>
            </a:pPr>
            <a:r>
              <a:rPr lang="en-GB" sz="2800" dirty="0"/>
              <a:t>What is your management?</a:t>
            </a:r>
          </a:p>
          <a:p>
            <a:endParaRPr lang="en-GB" dirty="0"/>
          </a:p>
        </p:txBody>
      </p:sp>
    </p:spTree>
    <p:extLst>
      <p:ext uri="{BB962C8B-B14F-4D97-AF65-F5344CB8AC3E}">
        <p14:creationId xmlns:p14="http://schemas.microsoft.com/office/powerpoint/2010/main" val="34353373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ctrTitle"/>
          </p:nvPr>
        </p:nvSpPr>
        <p:spPr>
          <a:xfrm>
            <a:off x="3009231" y="2558320"/>
            <a:ext cx="4084638" cy="1143000"/>
          </a:xfrm>
        </p:spPr>
        <p:txBody>
          <a:bodyPr rtlCol="0">
            <a:normAutofit/>
          </a:bodyPr>
          <a:lstStyle/>
          <a:p>
            <a:pPr eaLnBrk="1" fontAlgn="auto" hangingPunct="1">
              <a:spcAft>
                <a:spcPts val="0"/>
              </a:spcAft>
              <a:defRPr/>
            </a:pPr>
            <a:r>
              <a:rPr lang="en-GB" sz="4800" dirty="0"/>
              <a:t>Discussion</a:t>
            </a:r>
          </a:p>
        </p:txBody>
      </p:sp>
      <p:graphicFrame>
        <p:nvGraphicFramePr>
          <p:cNvPr id="1056" name="Object 32"/>
          <p:cNvGraphicFramePr>
            <a:graphicFrameLocks noChangeAspect="1"/>
          </p:cNvGraphicFramePr>
          <p:nvPr>
            <p:extLst>
              <p:ext uri="{D42A27DB-BD31-4B8C-83A1-F6EECF244321}">
                <p14:modId xmlns:p14="http://schemas.microsoft.com/office/powerpoint/2010/main" val="2684828996"/>
              </p:ext>
            </p:extLst>
          </p:nvPr>
        </p:nvGraphicFramePr>
        <p:xfrm>
          <a:off x="2361531" y="1412875"/>
          <a:ext cx="1295400" cy="3933825"/>
        </p:xfrm>
        <a:graphic>
          <a:graphicData uri="http://schemas.openxmlformats.org/presentationml/2006/ole">
            <mc:AlternateContent xmlns:mc="http://schemas.openxmlformats.org/markup-compatibility/2006">
              <mc:Choice xmlns:v="urn:schemas-microsoft-com:vml" Requires="v">
                <p:oleObj spid="_x0000_s2065" name="Clip" r:id="rId5" imgW="1296504" imgH="3933687" progId="">
                  <p:embed/>
                </p:oleObj>
              </mc:Choice>
              <mc:Fallback>
                <p:oleObj name="Clip" r:id="rId5" imgW="1296504" imgH="3933687"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1531" y="1412875"/>
                        <a:ext cx="1295400" cy="39338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custDataLst>
      <p:tags r:id="rId2"/>
    </p:custDataLst>
    <p:extLst>
      <p:ext uri="{BB962C8B-B14F-4D97-AF65-F5344CB8AC3E}">
        <p14:creationId xmlns:p14="http://schemas.microsoft.com/office/powerpoint/2010/main" val="163980167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V/Q Mismatch Physiology&#10;&#10;by Dr. Lizzy Hastie @LizzyHastie&#10;&#10;#VQMismatch ...">
            <a:extLst>
              <a:ext uri="{FF2B5EF4-FFF2-40B4-BE49-F238E27FC236}">
                <a16:creationId xmlns:a16="http://schemas.microsoft.com/office/drawing/2014/main" id="{CA669D4C-BBEB-4349-A43A-B88E7C1D60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1375"/>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3047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AE246-4247-5B4F-8F88-0005193E6F5E}"/>
              </a:ext>
            </a:extLst>
          </p:cNvPr>
          <p:cNvSpPr>
            <a:spLocks noGrp="1"/>
          </p:cNvSpPr>
          <p:nvPr>
            <p:ph type="title"/>
          </p:nvPr>
        </p:nvSpPr>
        <p:spPr/>
        <p:txBody>
          <a:bodyPr/>
          <a:lstStyle/>
          <a:p>
            <a:r>
              <a:rPr lang="en-GB" dirty="0"/>
              <a:t>ventilation</a:t>
            </a:r>
          </a:p>
        </p:txBody>
      </p:sp>
      <p:sp>
        <p:nvSpPr>
          <p:cNvPr id="3" name="Text Placeholder 2">
            <a:extLst>
              <a:ext uri="{FF2B5EF4-FFF2-40B4-BE49-F238E27FC236}">
                <a16:creationId xmlns:a16="http://schemas.microsoft.com/office/drawing/2014/main" id="{F7A9BCDE-8E9A-2949-AD7B-66BA5EEF2620}"/>
              </a:ext>
            </a:extLst>
          </p:cNvPr>
          <p:cNvSpPr>
            <a:spLocks noGrp="1"/>
          </p:cNvSpPr>
          <p:nvPr>
            <p:ph type="body" idx="1"/>
          </p:nvPr>
        </p:nvSpPr>
        <p:spPr/>
        <p:txBody>
          <a:bodyPr/>
          <a:lstStyle/>
          <a:p>
            <a:r>
              <a:rPr lang="en-GB" dirty="0"/>
              <a:t>Key concept 2</a:t>
            </a:r>
          </a:p>
        </p:txBody>
      </p:sp>
    </p:spTree>
    <p:extLst>
      <p:ext uri="{BB962C8B-B14F-4D97-AF65-F5344CB8AC3E}">
        <p14:creationId xmlns:p14="http://schemas.microsoft.com/office/powerpoint/2010/main" val="2010386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a:extLst>
              <a:ext uri="{FF2B5EF4-FFF2-40B4-BE49-F238E27FC236}">
                <a16:creationId xmlns:a16="http://schemas.microsoft.com/office/drawing/2014/main" id="{79CDB1A3-396A-F042-8EBC-5CEA1B9EA829}"/>
              </a:ext>
            </a:extLst>
          </p:cNvPr>
          <p:cNvSpPr>
            <a:spLocks noGrp="1" noChangeArrowheads="1"/>
          </p:cNvSpPr>
          <p:nvPr>
            <p:ph type="title"/>
          </p:nvPr>
        </p:nvSpPr>
        <p:spPr>
          <a:xfrm>
            <a:off x="685800" y="762000"/>
            <a:ext cx="7772400" cy="762000"/>
          </a:xfrm>
        </p:spPr>
        <p:txBody>
          <a:bodyPr/>
          <a:lstStyle/>
          <a:p>
            <a:r>
              <a:rPr lang="en-US" altLang="en-US" dirty="0"/>
              <a:t>Failure to ventilate</a:t>
            </a:r>
          </a:p>
        </p:txBody>
      </p:sp>
      <p:sp>
        <p:nvSpPr>
          <p:cNvPr id="43010" name="Line 3">
            <a:extLst>
              <a:ext uri="{FF2B5EF4-FFF2-40B4-BE49-F238E27FC236}">
                <a16:creationId xmlns:a16="http://schemas.microsoft.com/office/drawing/2014/main" id="{2F45DF50-2E72-FE46-A5B6-13C28D751D88}"/>
              </a:ext>
            </a:extLst>
          </p:cNvPr>
          <p:cNvSpPr>
            <a:spLocks noChangeShapeType="1"/>
          </p:cNvSpPr>
          <p:nvPr/>
        </p:nvSpPr>
        <p:spPr bwMode="auto">
          <a:xfrm>
            <a:off x="1600200" y="2286000"/>
            <a:ext cx="60198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3011" name="Line 4">
            <a:extLst>
              <a:ext uri="{FF2B5EF4-FFF2-40B4-BE49-F238E27FC236}">
                <a16:creationId xmlns:a16="http://schemas.microsoft.com/office/drawing/2014/main" id="{3D1335CD-9B5A-524D-A10E-26E4E2BD4754}"/>
              </a:ext>
            </a:extLst>
          </p:cNvPr>
          <p:cNvSpPr>
            <a:spLocks noChangeShapeType="1"/>
          </p:cNvSpPr>
          <p:nvPr/>
        </p:nvSpPr>
        <p:spPr bwMode="auto">
          <a:xfrm>
            <a:off x="1600200" y="2286000"/>
            <a:ext cx="0" cy="1066800"/>
          </a:xfrm>
          <a:prstGeom prst="line">
            <a:avLst/>
          </a:prstGeom>
          <a:noFill/>
          <a:ln w="57150">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3012" name="Line 5">
            <a:extLst>
              <a:ext uri="{FF2B5EF4-FFF2-40B4-BE49-F238E27FC236}">
                <a16:creationId xmlns:a16="http://schemas.microsoft.com/office/drawing/2014/main" id="{85409D85-A397-644D-A871-973F5F7B9F5E}"/>
              </a:ext>
            </a:extLst>
          </p:cNvPr>
          <p:cNvSpPr>
            <a:spLocks noChangeShapeType="1"/>
          </p:cNvSpPr>
          <p:nvPr/>
        </p:nvSpPr>
        <p:spPr bwMode="auto">
          <a:xfrm>
            <a:off x="7620000" y="2286000"/>
            <a:ext cx="0" cy="1066800"/>
          </a:xfrm>
          <a:prstGeom prst="line">
            <a:avLst/>
          </a:prstGeom>
          <a:noFill/>
          <a:ln w="57150">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3013" name="Text Box 6">
            <a:extLst>
              <a:ext uri="{FF2B5EF4-FFF2-40B4-BE49-F238E27FC236}">
                <a16:creationId xmlns:a16="http://schemas.microsoft.com/office/drawing/2014/main" id="{BE04D292-AE38-5D4A-8834-49439D76DAE7}"/>
              </a:ext>
            </a:extLst>
          </p:cNvPr>
          <p:cNvSpPr txBox="1">
            <a:spLocks noChangeArrowheads="1"/>
          </p:cNvSpPr>
          <p:nvPr/>
        </p:nvSpPr>
        <p:spPr bwMode="auto">
          <a:xfrm>
            <a:off x="914400" y="3352800"/>
            <a:ext cx="2743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r>
              <a:rPr lang="en-US" altLang="en-US" sz="2400" b="1"/>
              <a:t>RESPIRATORY MUSCLE LOAD</a:t>
            </a:r>
            <a:endParaRPr lang="en-US" altLang="en-US" sz="2400"/>
          </a:p>
        </p:txBody>
      </p:sp>
      <p:sp>
        <p:nvSpPr>
          <p:cNvPr id="43014" name="Text Box 7">
            <a:extLst>
              <a:ext uri="{FF2B5EF4-FFF2-40B4-BE49-F238E27FC236}">
                <a16:creationId xmlns:a16="http://schemas.microsoft.com/office/drawing/2014/main" id="{7058C26A-A7B9-A946-87F2-3FD4988CBD2A}"/>
              </a:ext>
            </a:extLst>
          </p:cNvPr>
          <p:cNvSpPr txBox="1">
            <a:spLocks noChangeArrowheads="1"/>
          </p:cNvSpPr>
          <p:nvPr/>
        </p:nvSpPr>
        <p:spPr bwMode="auto">
          <a:xfrm>
            <a:off x="6096000" y="3505200"/>
            <a:ext cx="25146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60000"/>
              </a:lnSpc>
              <a:spcBef>
                <a:spcPct val="50000"/>
              </a:spcBef>
              <a:buFontTx/>
              <a:buNone/>
            </a:pPr>
            <a:r>
              <a:rPr lang="en-US" altLang="en-US" sz="2400" b="1"/>
              <a:t>RESPIRATORY </a:t>
            </a:r>
          </a:p>
          <a:p>
            <a:pPr>
              <a:lnSpc>
                <a:spcPct val="60000"/>
              </a:lnSpc>
              <a:spcBef>
                <a:spcPct val="50000"/>
              </a:spcBef>
              <a:buFontTx/>
              <a:buNone/>
            </a:pPr>
            <a:r>
              <a:rPr lang="en-US" altLang="en-US" sz="2400" b="1"/>
              <a:t>MUSCLE</a:t>
            </a:r>
          </a:p>
          <a:p>
            <a:pPr>
              <a:lnSpc>
                <a:spcPct val="60000"/>
              </a:lnSpc>
              <a:spcBef>
                <a:spcPct val="50000"/>
              </a:spcBef>
              <a:buFontTx/>
              <a:buNone/>
            </a:pPr>
            <a:r>
              <a:rPr lang="en-US" altLang="en-US" sz="2400" b="1"/>
              <a:t>STRENGTH</a:t>
            </a:r>
            <a:endParaRPr lang="en-US" altLang="en-US" sz="2400"/>
          </a:p>
        </p:txBody>
      </p:sp>
      <p:sp>
        <p:nvSpPr>
          <p:cNvPr id="43015" name="AutoShape 8">
            <a:extLst>
              <a:ext uri="{FF2B5EF4-FFF2-40B4-BE49-F238E27FC236}">
                <a16:creationId xmlns:a16="http://schemas.microsoft.com/office/drawing/2014/main" id="{229CAAF5-295A-7C41-9CAD-E7DA23F56004}"/>
              </a:ext>
            </a:extLst>
          </p:cNvPr>
          <p:cNvSpPr>
            <a:spLocks noChangeArrowheads="1"/>
          </p:cNvSpPr>
          <p:nvPr/>
        </p:nvSpPr>
        <p:spPr bwMode="auto">
          <a:xfrm>
            <a:off x="3962400" y="2286000"/>
            <a:ext cx="1295400" cy="1295400"/>
          </a:xfrm>
          <a:prstGeom prst="triangle">
            <a:avLst>
              <a:gd name="adj" fmla="val 50000"/>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100">
              <a:latin typeface="Times New Roman" panose="02020603050405020304" pitchFamily="18" charset="0"/>
            </a:endParaRPr>
          </a:p>
        </p:txBody>
      </p:sp>
      <p:sp>
        <p:nvSpPr>
          <p:cNvPr id="43016" name="Text Box 9">
            <a:extLst>
              <a:ext uri="{FF2B5EF4-FFF2-40B4-BE49-F238E27FC236}">
                <a16:creationId xmlns:a16="http://schemas.microsoft.com/office/drawing/2014/main" id="{DE0A4A85-36F4-2D46-A304-C3C67ACB918F}"/>
              </a:ext>
            </a:extLst>
          </p:cNvPr>
          <p:cNvSpPr txBox="1">
            <a:spLocks noChangeArrowheads="1"/>
          </p:cNvSpPr>
          <p:nvPr/>
        </p:nvSpPr>
        <p:spPr bwMode="auto">
          <a:xfrm>
            <a:off x="914400" y="4739089"/>
            <a:ext cx="28194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GB" altLang="en-US" sz="2000" dirty="0">
                <a:solidFill>
                  <a:schemeClr val="tx2"/>
                </a:solidFill>
              </a:rPr>
              <a:t>high RR</a:t>
            </a:r>
          </a:p>
          <a:p>
            <a:pPr>
              <a:spcBef>
                <a:spcPct val="50000"/>
              </a:spcBef>
            </a:pPr>
            <a:r>
              <a:rPr lang="en-GB" altLang="en-US" sz="2000" dirty="0">
                <a:solidFill>
                  <a:schemeClr val="tx2"/>
                </a:solidFill>
              </a:rPr>
              <a:t>increased resistance</a:t>
            </a:r>
          </a:p>
          <a:p>
            <a:pPr>
              <a:spcBef>
                <a:spcPct val="50000"/>
              </a:spcBef>
            </a:pPr>
            <a:r>
              <a:rPr lang="en-GB" altLang="en-US" sz="2000" dirty="0">
                <a:solidFill>
                  <a:schemeClr val="tx2"/>
                </a:solidFill>
              </a:rPr>
              <a:t>reduced compliance</a:t>
            </a:r>
            <a:endParaRPr lang="en-GB" altLang="en-US" sz="2400" dirty="0">
              <a:solidFill>
                <a:schemeClr val="tx2"/>
              </a:solidFill>
              <a:latin typeface="Times New Roman" panose="02020603050405020304" pitchFamily="18" charset="0"/>
            </a:endParaRPr>
          </a:p>
        </p:txBody>
      </p:sp>
      <p:sp>
        <p:nvSpPr>
          <p:cNvPr id="43017" name="Text Box 10">
            <a:extLst>
              <a:ext uri="{FF2B5EF4-FFF2-40B4-BE49-F238E27FC236}">
                <a16:creationId xmlns:a16="http://schemas.microsoft.com/office/drawing/2014/main" id="{883AEECD-FF12-7B4C-B9DC-A6B5862397FA}"/>
              </a:ext>
            </a:extLst>
          </p:cNvPr>
          <p:cNvSpPr txBox="1">
            <a:spLocks noChangeArrowheads="1"/>
          </p:cNvSpPr>
          <p:nvPr/>
        </p:nvSpPr>
        <p:spPr bwMode="auto">
          <a:xfrm>
            <a:off x="5257800" y="4739090"/>
            <a:ext cx="35052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GB" altLang="en-US" sz="2000" dirty="0">
                <a:solidFill>
                  <a:schemeClr val="tx2"/>
                </a:solidFill>
              </a:rPr>
              <a:t>drugs</a:t>
            </a:r>
          </a:p>
          <a:p>
            <a:pPr>
              <a:spcBef>
                <a:spcPct val="50000"/>
              </a:spcBef>
            </a:pPr>
            <a:r>
              <a:rPr lang="en-GB" altLang="en-US" sz="2000" dirty="0">
                <a:solidFill>
                  <a:schemeClr val="tx2"/>
                </a:solidFill>
              </a:rPr>
              <a:t>neuromuscular weakness</a:t>
            </a:r>
          </a:p>
          <a:p>
            <a:pPr>
              <a:spcBef>
                <a:spcPct val="50000"/>
              </a:spcBef>
            </a:pPr>
            <a:r>
              <a:rPr lang="en-GB" altLang="en-US" sz="2000" dirty="0">
                <a:solidFill>
                  <a:schemeClr val="tx2"/>
                </a:solidFill>
              </a:rPr>
              <a:t>electrolyte abnormalities</a:t>
            </a:r>
            <a:endParaRPr lang="en-GB" altLang="en-US" sz="2400" dirty="0">
              <a:solidFill>
                <a:schemeClr val="tx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AE246-4247-5B4F-8F88-0005193E6F5E}"/>
              </a:ext>
            </a:extLst>
          </p:cNvPr>
          <p:cNvSpPr>
            <a:spLocks noGrp="1"/>
          </p:cNvSpPr>
          <p:nvPr>
            <p:ph type="title"/>
          </p:nvPr>
        </p:nvSpPr>
        <p:spPr/>
        <p:txBody>
          <a:bodyPr/>
          <a:lstStyle/>
          <a:p>
            <a:r>
              <a:rPr lang="en-GB" dirty="0"/>
              <a:t>Oxygenation</a:t>
            </a:r>
          </a:p>
        </p:txBody>
      </p:sp>
      <p:sp>
        <p:nvSpPr>
          <p:cNvPr id="3" name="Text Placeholder 2">
            <a:extLst>
              <a:ext uri="{FF2B5EF4-FFF2-40B4-BE49-F238E27FC236}">
                <a16:creationId xmlns:a16="http://schemas.microsoft.com/office/drawing/2014/main" id="{F7A9BCDE-8E9A-2949-AD7B-66BA5EEF2620}"/>
              </a:ext>
            </a:extLst>
          </p:cNvPr>
          <p:cNvSpPr>
            <a:spLocks noGrp="1"/>
          </p:cNvSpPr>
          <p:nvPr>
            <p:ph type="body" idx="1"/>
          </p:nvPr>
        </p:nvSpPr>
        <p:spPr/>
        <p:txBody>
          <a:bodyPr/>
          <a:lstStyle/>
          <a:p>
            <a:r>
              <a:rPr lang="en-GB" dirty="0"/>
              <a:t>Key concept 1</a:t>
            </a:r>
          </a:p>
        </p:txBody>
      </p:sp>
    </p:spTree>
    <p:extLst>
      <p:ext uri="{BB962C8B-B14F-4D97-AF65-F5344CB8AC3E}">
        <p14:creationId xmlns:p14="http://schemas.microsoft.com/office/powerpoint/2010/main" val="2056506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A603D36-789A-2642-95D3-B59AA1E0D75D}"/>
              </a:ext>
            </a:extLst>
          </p:cNvPr>
          <p:cNvPicPr>
            <a:picLocks noChangeAspect="1"/>
          </p:cNvPicPr>
          <p:nvPr/>
        </p:nvPicPr>
        <p:blipFill>
          <a:blip r:embed="rId3"/>
          <a:stretch>
            <a:fillRect/>
          </a:stretch>
        </p:blipFill>
        <p:spPr>
          <a:xfrm>
            <a:off x="477671" y="309720"/>
            <a:ext cx="8188657" cy="5986485"/>
          </a:xfrm>
          <a:prstGeom prst="rect">
            <a:avLst/>
          </a:prstGeom>
        </p:spPr>
      </p:pic>
      <p:sp>
        <p:nvSpPr>
          <p:cNvPr id="3" name="Oval 2">
            <a:extLst>
              <a:ext uri="{FF2B5EF4-FFF2-40B4-BE49-F238E27FC236}">
                <a16:creationId xmlns:a16="http://schemas.microsoft.com/office/drawing/2014/main" id="{A630884C-728D-594B-A2B2-9699CB41DDE0}"/>
              </a:ext>
            </a:extLst>
          </p:cNvPr>
          <p:cNvSpPr/>
          <p:nvPr/>
        </p:nvSpPr>
        <p:spPr>
          <a:xfrm>
            <a:off x="4039737" y="2647666"/>
            <a:ext cx="941696" cy="491319"/>
          </a:xfrm>
          <a:prstGeom prst="ellipse">
            <a:avLst/>
          </a:prstGeom>
          <a:no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92852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44A4B-2C5E-F941-8DB9-283CB3915F56}"/>
              </a:ext>
            </a:extLst>
          </p:cNvPr>
          <p:cNvSpPr>
            <a:spLocks noGrp="1"/>
          </p:cNvSpPr>
          <p:nvPr>
            <p:ph type="title"/>
          </p:nvPr>
        </p:nvSpPr>
        <p:spPr/>
        <p:txBody>
          <a:bodyPr/>
          <a:lstStyle/>
          <a:p>
            <a:r>
              <a:rPr lang="en-GB" dirty="0"/>
              <a:t>Failure to oxygenate</a:t>
            </a:r>
          </a:p>
        </p:txBody>
      </p:sp>
      <p:sp>
        <p:nvSpPr>
          <p:cNvPr id="3" name="Content Placeholder 2">
            <a:extLst>
              <a:ext uri="{FF2B5EF4-FFF2-40B4-BE49-F238E27FC236}">
                <a16:creationId xmlns:a16="http://schemas.microsoft.com/office/drawing/2014/main" id="{FE73BE74-78BC-6542-8CD6-F5CED4FF30FF}"/>
              </a:ext>
            </a:extLst>
          </p:cNvPr>
          <p:cNvSpPr>
            <a:spLocks noGrp="1"/>
          </p:cNvSpPr>
          <p:nvPr>
            <p:ph idx="1"/>
          </p:nvPr>
        </p:nvSpPr>
        <p:spPr/>
        <p:txBody>
          <a:bodyPr/>
          <a:lstStyle/>
          <a:p>
            <a:pPr marL="0" indent="0">
              <a:buNone/>
            </a:pPr>
            <a:r>
              <a:rPr lang="en-GB" dirty="0"/>
              <a:t>Lots of reasons, but main ones are:</a:t>
            </a:r>
          </a:p>
          <a:p>
            <a:r>
              <a:rPr lang="en-GB" dirty="0"/>
              <a:t>V/Q mismatch</a:t>
            </a:r>
          </a:p>
          <a:p>
            <a:r>
              <a:rPr lang="en-GB" dirty="0"/>
              <a:t>Intra-pulmonary shunt</a:t>
            </a:r>
          </a:p>
          <a:p>
            <a:r>
              <a:rPr lang="en-GB" dirty="0"/>
              <a:t>Diffusion (gas exchange) problems</a:t>
            </a:r>
            <a:r>
              <a:rPr lang="en-GB" sz="2000" dirty="0"/>
              <a:t> </a:t>
            </a:r>
            <a:r>
              <a:rPr lang="en-GB" sz="2400" dirty="0"/>
              <a:t>(e.g. in pulmonary fibrosis)</a:t>
            </a:r>
          </a:p>
        </p:txBody>
      </p:sp>
    </p:spTree>
    <p:extLst>
      <p:ext uri="{BB962C8B-B14F-4D97-AF65-F5344CB8AC3E}">
        <p14:creationId xmlns:p14="http://schemas.microsoft.com/office/powerpoint/2010/main" val="25776893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NAV" val="2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8538</TotalTime>
  <Words>4499</Words>
  <Application>Microsoft Macintosh PowerPoint</Application>
  <PresentationFormat>On-screen Show (4:3)</PresentationFormat>
  <Paragraphs>224</Paragraphs>
  <Slides>35</Slides>
  <Notes>35</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0" baseType="lpstr">
      <vt:lpstr>Arial</vt:lpstr>
      <vt:lpstr>Calibri</vt:lpstr>
      <vt:lpstr>Times New Roman</vt:lpstr>
      <vt:lpstr>Office Theme</vt:lpstr>
      <vt:lpstr>Clip</vt:lpstr>
      <vt:lpstr>Respiratory failure</vt:lpstr>
      <vt:lpstr>The respiratory system</vt:lpstr>
      <vt:lpstr>Basic pulmonary physiology</vt:lpstr>
      <vt:lpstr>PowerPoint Presentation</vt:lpstr>
      <vt:lpstr>ventilation</vt:lpstr>
      <vt:lpstr>Failure to ventilate</vt:lpstr>
      <vt:lpstr>Oxygenation</vt:lpstr>
      <vt:lpstr>PowerPoint Presentation</vt:lpstr>
      <vt:lpstr>Failure to oxygenate</vt:lpstr>
      <vt:lpstr>PowerPoint Presentation</vt:lpstr>
      <vt:lpstr>The alveolar gas equation</vt:lpstr>
      <vt:lpstr>PowerPoint Presentation</vt:lpstr>
      <vt:lpstr>Types of respiratory support</vt:lpstr>
      <vt:lpstr>Indications for respiratory support</vt:lpstr>
      <vt:lpstr>PowerPoint Presentation</vt:lpstr>
      <vt:lpstr>PowerPoint Presentation</vt:lpstr>
      <vt:lpstr>PowerPoint Presentation</vt:lpstr>
      <vt:lpstr>PowerPoint Presentation</vt:lpstr>
      <vt:lpstr>NIBiPAP and NICPAP</vt:lpstr>
      <vt:lpstr>PowerPoint Presentation</vt:lpstr>
      <vt:lpstr>HFNOT</vt:lpstr>
      <vt:lpstr>PowerPoint Presentation</vt:lpstr>
      <vt:lpstr>When is awake proning indicated?</vt:lpstr>
      <vt:lpstr>Case histories</vt:lpstr>
      <vt:lpstr>Case history 1</vt:lpstr>
      <vt:lpstr>Case history 2</vt:lpstr>
      <vt:lpstr>Case history 3</vt:lpstr>
      <vt:lpstr>Case history 4</vt:lpstr>
      <vt:lpstr>Case history 5</vt:lpstr>
      <vt:lpstr>Case history 6</vt:lpstr>
      <vt:lpstr>Case history 7</vt:lpstr>
      <vt:lpstr>Case history 8</vt:lpstr>
      <vt:lpstr>Case history 9</vt:lpstr>
      <vt:lpstr>Case history 10</vt:lpstr>
      <vt:lpstr>Discussion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Nicola Cooper</dc:creator>
  <cp:lastModifiedBy>Nicola Cooper</cp:lastModifiedBy>
  <cp:revision>445</cp:revision>
  <cp:lastPrinted>2021-07-20T14:59:18Z</cp:lastPrinted>
  <dcterms:created xsi:type="dcterms:W3CDTF">2013-03-23T11:23:04Z</dcterms:created>
  <dcterms:modified xsi:type="dcterms:W3CDTF">2021-07-20T14:59:37Z</dcterms:modified>
</cp:coreProperties>
</file>