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3" r:id="rId2"/>
    <p:sldId id="285" r:id="rId3"/>
    <p:sldId id="296" r:id="rId4"/>
    <p:sldId id="298" r:id="rId5"/>
    <p:sldId id="297" r:id="rId6"/>
    <p:sldId id="299" r:id="rId7"/>
    <p:sldId id="300" r:id="rId8"/>
    <p:sldId id="301" r:id="rId9"/>
    <p:sldId id="304" r:id="rId10"/>
    <p:sldId id="303" r:id="rId11"/>
    <p:sldId id="302" r:id="rId12"/>
    <p:sldId id="305" r:id="rId13"/>
    <p:sldId id="306" r:id="rId14"/>
    <p:sldId id="308" r:id="rId15"/>
    <p:sldId id="309" r:id="rId16"/>
    <p:sldId id="307" r:id="rId17"/>
    <p:sldId id="286" r:id="rId18"/>
    <p:sldId id="287" r:id="rId19"/>
    <p:sldId id="288" r:id="rId20"/>
    <p:sldId id="29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30"/>
  </p:normalViewPr>
  <p:slideViewPr>
    <p:cSldViewPr snapToGrid="0" snapToObjects="1">
      <p:cViewPr varScale="1">
        <p:scale>
          <a:sx n="113" d="100"/>
          <a:sy n="113" d="100"/>
        </p:scale>
        <p:origin x="1216" y="18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0B73C-2995-2A48-97E8-C3D221BCDA3C}" type="datetimeFigureOut">
              <a:rPr lang="en-US" smtClean="0"/>
              <a:t>10/23/18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3DBDC9-206A-E141-A70C-B8D2ED20CF57}" type="slidenum">
              <a:rPr lang="en-GB" smtClean="0"/>
              <a:t>‹#›</a:t>
            </a:fld>
            <a:endParaRPr lang="en-GB"/>
          </a:p>
        </p:txBody>
      </p:sp>
    </p:spTree>
    <p:extLst>
      <p:ext uri="{BB962C8B-B14F-4D97-AF65-F5344CB8AC3E}">
        <p14:creationId xmlns:p14="http://schemas.microsoft.com/office/powerpoint/2010/main" val="2842158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for DXA scan if &gt;75 and fragility fracture</a:t>
            </a:r>
          </a:p>
          <a:p>
            <a:r>
              <a:rPr lang="en-US" dirty="0" smtClean="0"/>
              <a:t>Look for secondary causes of osteoporosis</a:t>
            </a:r>
            <a:endParaRPr lang="en-US" dirty="0"/>
          </a:p>
        </p:txBody>
      </p:sp>
      <p:sp>
        <p:nvSpPr>
          <p:cNvPr id="4" name="Slide Number Placeholder 3"/>
          <p:cNvSpPr>
            <a:spLocks noGrp="1"/>
          </p:cNvSpPr>
          <p:nvPr>
            <p:ph type="sldNum" sz="quarter" idx="10"/>
          </p:nvPr>
        </p:nvSpPr>
        <p:spPr/>
        <p:txBody>
          <a:bodyPr/>
          <a:lstStyle/>
          <a:p>
            <a:fld id="{923DBDC9-206A-E141-A70C-B8D2ED20CF57}" type="slidenum">
              <a:rPr lang="en-GB" smtClean="0"/>
              <a:t>5</a:t>
            </a:fld>
            <a:endParaRPr lang="en-GB"/>
          </a:p>
        </p:txBody>
      </p:sp>
    </p:spTree>
    <p:extLst>
      <p:ext uri="{BB962C8B-B14F-4D97-AF65-F5344CB8AC3E}">
        <p14:creationId xmlns:p14="http://schemas.microsoft.com/office/powerpoint/2010/main" val="101680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than 150/90</a:t>
            </a:r>
            <a:r>
              <a:rPr lang="en-US" baseline="0" dirty="0" smtClean="0"/>
              <a:t> new targets</a:t>
            </a:r>
            <a:endParaRPr lang="en-US" dirty="0"/>
          </a:p>
        </p:txBody>
      </p:sp>
      <p:sp>
        <p:nvSpPr>
          <p:cNvPr id="4" name="Slide Number Placeholder 3"/>
          <p:cNvSpPr>
            <a:spLocks noGrp="1"/>
          </p:cNvSpPr>
          <p:nvPr>
            <p:ph type="sldNum" sz="quarter" idx="10"/>
          </p:nvPr>
        </p:nvSpPr>
        <p:spPr/>
        <p:txBody>
          <a:bodyPr/>
          <a:lstStyle/>
          <a:p>
            <a:fld id="{923DBDC9-206A-E141-A70C-B8D2ED20CF57}" type="slidenum">
              <a:rPr lang="en-GB" smtClean="0"/>
              <a:t>6</a:t>
            </a:fld>
            <a:endParaRPr lang="en-GB"/>
          </a:p>
        </p:txBody>
      </p:sp>
    </p:spTree>
    <p:extLst>
      <p:ext uri="{BB962C8B-B14F-4D97-AF65-F5344CB8AC3E}">
        <p14:creationId xmlns:p14="http://schemas.microsoft.com/office/powerpoint/2010/main" val="137314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 stain 60% sensitivity</a:t>
            </a:r>
            <a:endParaRPr lang="en-US" dirty="0"/>
          </a:p>
        </p:txBody>
      </p:sp>
      <p:sp>
        <p:nvSpPr>
          <p:cNvPr id="4" name="Slide Number Placeholder 3"/>
          <p:cNvSpPr>
            <a:spLocks noGrp="1"/>
          </p:cNvSpPr>
          <p:nvPr>
            <p:ph type="sldNum" sz="quarter" idx="10"/>
          </p:nvPr>
        </p:nvSpPr>
        <p:spPr/>
        <p:txBody>
          <a:bodyPr/>
          <a:lstStyle/>
          <a:p>
            <a:fld id="{923DBDC9-206A-E141-A70C-B8D2ED20CF57}" type="slidenum">
              <a:rPr lang="en-GB" smtClean="0"/>
              <a:t>8</a:t>
            </a:fld>
            <a:endParaRPr lang="en-GB"/>
          </a:p>
        </p:txBody>
      </p:sp>
    </p:spTree>
    <p:extLst>
      <p:ext uri="{BB962C8B-B14F-4D97-AF65-F5344CB8AC3E}">
        <p14:creationId xmlns:p14="http://schemas.microsoft.com/office/powerpoint/2010/main" val="205346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 stain 60% sensitivity</a:t>
            </a:r>
            <a:endParaRPr lang="en-US" dirty="0"/>
          </a:p>
        </p:txBody>
      </p:sp>
      <p:sp>
        <p:nvSpPr>
          <p:cNvPr id="4" name="Slide Number Placeholder 3"/>
          <p:cNvSpPr>
            <a:spLocks noGrp="1"/>
          </p:cNvSpPr>
          <p:nvPr>
            <p:ph type="sldNum" sz="quarter" idx="10"/>
          </p:nvPr>
        </p:nvSpPr>
        <p:spPr/>
        <p:txBody>
          <a:bodyPr/>
          <a:lstStyle/>
          <a:p>
            <a:fld id="{923DBDC9-206A-E141-A70C-B8D2ED20CF57}" type="slidenum">
              <a:rPr lang="en-GB" smtClean="0"/>
              <a:t>10</a:t>
            </a:fld>
            <a:endParaRPr lang="en-GB"/>
          </a:p>
        </p:txBody>
      </p:sp>
    </p:spTree>
    <p:extLst>
      <p:ext uri="{BB962C8B-B14F-4D97-AF65-F5344CB8AC3E}">
        <p14:creationId xmlns:p14="http://schemas.microsoft.com/office/powerpoint/2010/main" val="115679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6802"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GB">
              <a:latin typeface="Calibri" charset="0"/>
            </a:endParaRPr>
          </a:p>
        </p:txBody>
      </p:sp>
      <p:sp>
        <p:nvSpPr>
          <p:cNvPr id="76803" name="Slide Number Placeholder 3"/>
          <p:cNvSpPr>
            <a:spLocks noGrp="1"/>
          </p:cNvSpPr>
          <p:nvPr>
            <p:ph type="sldNum" sz="quarter" idx="5"/>
          </p:nvPr>
        </p:nvSpPr>
        <p:spPr>
          <a:noFill/>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E3F197-368A-734E-A5AC-57777A711663}" type="slidenum">
              <a:rPr lang="en-GB" sz="1300">
                <a:latin typeface="Calibri" charset="0"/>
              </a:rPr>
              <a:pPr eaLnBrk="1" hangingPunct="1"/>
              <a:t>20</a:t>
            </a:fld>
            <a:endParaRPr lang="en-GB" sz="13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0B738613-1397-714C-821F-6C4AA507E124}" type="datetimeFigureOut">
              <a:rPr lang="en-US" smtClean="0"/>
              <a:t>10/23/18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180357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0B738613-1397-714C-821F-6C4AA507E124}" type="datetimeFigureOut">
              <a:rPr lang="en-US" smtClean="0"/>
              <a:t>10/23/18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179832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0B738613-1397-714C-821F-6C4AA507E124}" type="datetimeFigureOut">
              <a:rPr lang="en-US" smtClean="0"/>
              <a:t>10/23/18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3031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0B738613-1397-714C-821F-6C4AA507E124}" type="datetimeFigureOut">
              <a:rPr lang="en-US" smtClean="0"/>
              <a:t>10/23/18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32100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B738613-1397-714C-821F-6C4AA507E124}" type="datetimeFigureOut">
              <a:rPr lang="en-US" smtClean="0"/>
              <a:t>10/23/18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235816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0B738613-1397-714C-821F-6C4AA507E124}" type="datetimeFigureOut">
              <a:rPr lang="en-US" smtClean="0"/>
              <a:t>10/23/18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332933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0B738613-1397-714C-821F-6C4AA507E124}" type="datetimeFigureOut">
              <a:rPr lang="en-US" smtClean="0"/>
              <a:t>10/23/18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404164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0B738613-1397-714C-821F-6C4AA507E124}" type="datetimeFigureOut">
              <a:rPr lang="en-US" smtClean="0"/>
              <a:t>10/23/18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362835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38613-1397-714C-821F-6C4AA507E124}" type="datetimeFigureOut">
              <a:rPr lang="en-US" smtClean="0"/>
              <a:t>10/23/18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309168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B738613-1397-714C-821F-6C4AA507E124}" type="datetimeFigureOut">
              <a:rPr lang="en-US" smtClean="0"/>
              <a:t>10/23/18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302327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B738613-1397-714C-821F-6C4AA507E124}" type="datetimeFigureOut">
              <a:rPr lang="en-US" smtClean="0"/>
              <a:t>10/23/18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32C35-3F3C-EC46-9670-34964CE36F7D}" type="slidenum">
              <a:rPr lang="en-GB" smtClean="0"/>
              <a:t>‹#›</a:t>
            </a:fld>
            <a:endParaRPr lang="en-GB"/>
          </a:p>
        </p:txBody>
      </p:sp>
    </p:spTree>
    <p:extLst>
      <p:ext uri="{BB962C8B-B14F-4D97-AF65-F5344CB8AC3E}">
        <p14:creationId xmlns:p14="http://schemas.microsoft.com/office/powerpoint/2010/main" val="6577400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38613-1397-714C-821F-6C4AA507E124}" type="datetimeFigureOut">
              <a:rPr lang="en-US" smtClean="0"/>
              <a:t>10/23/18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32C35-3F3C-EC46-9670-34964CE36F7D}" type="slidenum">
              <a:rPr lang="en-GB" smtClean="0"/>
              <a:t>‹#›</a:t>
            </a:fld>
            <a:endParaRPr lang="en-GB"/>
          </a:p>
        </p:txBody>
      </p:sp>
    </p:spTree>
    <p:extLst>
      <p:ext uri="{BB962C8B-B14F-4D97-AF65-F5344CB8AC3E}">
        <p14:creationId xmlns:p14="http://schemas.microsoft.com/office/powerpoint/2010/main" val="1275917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1F497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youtu.be/fZ2dcZhoGP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7492"/>
            <a:ext cx="7772400" cy="1470025"/>
          </a:xfrm>
        </p:spPr>
        <p:txBody>
          <a:bodyPr/>
          <a:lstStyle/>
          <a:p>
            <a:r>
              <a:rPr lang="en-GB" dirty="0" smtClean="0"/>
              <a:t>Rheumatology</a:t>
            </a:r>
            <a:br>
              <a:rPr lang="en-GB" dirty="0" smtClean="0"/>
            </a:br>
            <a:r>
              <a:rPr lang="en-GB" dirty="0" smtClean="0"/>
              <a:t>(a.k.a. MSK medicine)</a:t>
            </a:r>
            <a:endParaRPr lang="en-GB" dirty="0"/>
          </a:p>
        </p:txBody>
      </p:sp>
    </p:spTree>
    <p:extLst>
      <p:ext uri="{BB962C8B-B14F-4D97-AF65-F5344CB8AC3E}">
        <p14:creationId xmlns:p14="http://schemas.microsoft.com/office/powerpoint/2010/main" val="4194233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1" y="342371"/>
            <a:ext cx="8229600" cy="820384"/>
          </a:xfrm>
        </p:spPr>
        <p:txBody>
          <a:bodyPr>
            <a:normAutofit/>
          </a:bodyPr>
          <a:lstStyle/>
          <a:p>
            <a:r>
              <a:rPr lang="en-US" sz="3600" dirty="0" smtClean="0"/>
              <a:t>Case 12: Paul Cooper</a:t>
            </a:r>
            <a:endParaRPr lang="en-US" sz="3600" dirty="0"/>
          </a:p>
        </p:txBody>
      </p:sp>
      <p:sp>
        <p:nvSpPr>
          <p:cNvPr id="3" name="Content Placeholder 2"/>
          <p:cNvSpPr>
            <a:spLocks noGrp="1"/>
          </p:cNvSpPr>
          <p:nvPr>
            <p:ph idx="1"/>
          </p:nvPr>
        </p:nvSpPr>
        <p:spPr>
          <a:xfrm>
            <a:off x="552203" y="1475033"/>
            <a:ext cx="8229600" cy="4153872"/>
          </a:xfrm>
        </p:spPr>
        <p:txBody>
          <a:bodyPr>
            <a:normAutofit/>
          </a:bodyPr>
          <a:lstStyle/>
          <a:p>
            <a:pPr marL="0" indent="0">
              <a:buNone/>
            </a:pPr>
            <a:r>
              <a:rPr lang="en-US" sz="2800" u="sng" dirty="0" smtClean="0"/>
              <a:t>Knee aspirate results:</a:t>
            </a:r>
          </a:p>
          <a:p>
            <a:pPr marL="0" indent="0">
              <a:buNone/>
            </a:pPr>
            <a:endParaRPr lang="en-US" sz="2800" dirty="0"/>
          </a:p>
          <a:p>
            <a:pPr marL="0" indent="0">
              <a:buNone/>
            </a:pPr>
            <a:r>
              <a:rPr lang="en-US" sz="2800" dirty="0" smtClean="0"/>
              <a:t>No crystals seen</a:t>
            </a:r>
          </a:p>
          <a:p>
            <a:pPr marL="0" indent="0">
              <a:buNone/>
            </a:pPr>
            <a:r>
              <a:rPr lang="en-US" sz="2800" dirty="0" smtClean="0"/>
              <a:t>25,000 </a:t>
            </a:r>
            <a:r>
              <a:rPr lang="en-US" sz="2800" dirty="0" err="1" smtClean="0"/>
              <a:t>wbc</a:t>
            </a:r>
            <a:r>
              <a:rPr lang="en-US" sz="2800" dirty="0" smtClean="0"/>
              <a:t>/mm</a:t>
            </a:r>
            <a:r>
              <a:rPr lang="en-US" sz="2800" baseline="30000" dirty="0" smtClean="0"/>
              <a:t>3</a:t>
            </a:r>
            <a:r>
              <a:rPr lang="en-US" sz="2800" dirty="0" smtClean="0"/>
              <a:t>, &gt;50% polymorphs</a:t>
            </a:r>
          </a:p>
          <a:p>
            <a:pPr marL="0" indent="0">
              <a:buNone/>
            </a:pPr>
            <a:r>
              <a:rPr lang="en-US" sz="2800" dirty="0" smtClean="0"/>
              <a:t>Gram stain negative</a:t>
            </a:r>
          </a:p>
          <a:p>
            <a:pPr marL="0" indent="0">
              <a:buNone/>
            </a:pPr>
            <a:endParaRPr lang="en-US" sz="2800" dirty="0"/>
          </a:p>
          <a:p>
            <a:pPr marL="0" indent="0">
              <a:buNone/>
            </a:pPr>
            <a:r>
              <a:rPr lang="en-US" sz="2800" dirty="0" smtClean="0"/>
              <a:t>What do you do next?</a:t>
            </a:r>
          </a:p>
          <a:p>
            <a:pPr marL="0" indent="0">
              <a:buNone/>
            </a:pPr>
            <a:endParaRPr lang="en-US" sz="2800" dirty="0" smtClean="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867904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5061" y="4209525"/>
            <a:ext cx="1580445" cy="461665"/>
          </a:xfrm>
          <a:prstGeom prst="rect">
            <a:avLst/>
          </a:prstGeom>
          <a:noFill/>
        </p:spPr>
        <p:txBody>
          <a:bodyPr wrap="square" rtlCol="0">
            <a:spAutoFit/>
          </a:bodyPr>
          <a:lstStyle/>
          <a:p>
            <a:r>
              <a:rPr lang="en-US" sz="2400" b="1" dirty="0" smtClean="0">
                <a:solidFill>
                  <a:srgbClr val="FF0000"/>
                </a:solidFill>
              </a:rPr>
              <a:t>Not true!</a:t>
            </a:r>
            <a:endParaRPr lang="en-US" sz="2400" b="1" dirty="0">
              <a:solidFill>
                <a:srgbClr val="FF0000"/>
              </a:solidFill>
            </a:endParaRPr>
          </a:p>
        </p:txBody>
      </p:sp>
      <p:pic>
        <p:nvPicPr>
          <p:cNvPr id="1030" name="Picture 6" descr="ttps://geekymedics.com/wp-content/uploads/2017/12/Screen-Shot-2017-12-11-at-18.26.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281"/>
            <a:ext cx="9144000" cy="309324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208322" y="3026847"/>
            <a:ext cx="890649" cy="48825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6804561" y="3515097"/>
            <a:ext cx="581891" cy="69442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457200" y="274638"/>
            <a:ext cx="8229600" cy="651637"/>
          </a:xfrm>
        </p:spPr>
        <p:txBody>
          <a:bodyPr>
            <a:normAutofit/>
          </a:bodyPr>
          <a:lstStyle/>
          <a:p>
            <a:r>
              <a:rPr lang="en-US" sz="3200" dirty="0" smtClean="0"/>
              <a:t>Interpretation of knee aspirate results ..?</a:t>
            </a:r>
            <a:endParaRPr lang="en-US" sz="3200" dirty="0"/>
          </a:p>
        </p:txBody>
      </p:sp>
    </p:spTree>
    <p:extLst>
      <p:ext uri="{BB962C8B-B14F-4D97-AF65-F5344CB8AC3E}">
        <p14:creationId xmlns:p14="http://schemas.microsoft.com/office/powerpoint/2010/main" val="160960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274638"/>
            <a:ext cx="8585859" cy="1143000"/>
          </a:xfrm>
        </p:spPr>
        <p:txBody>
          <a:bodyPr>
            <a:normAutofit fontScale="90000"/>
          </a:bodyPr>
          <a:lstStyle/>
          <a:p>
            <a:r>
              <a:rPr lang="en-US" sz="3600" dirty="0"/>
              <a:t>Evidence-based Diagnostics: Adult Septic </a:t>
            </a:r>
            <a:r>
              <a:rPr lang="en-US" sz="3600" dirty="0" smtClean="0"/>
              <a:t>Arthritis</a:t>
            </a:r>
            <a:br>
              <a:rPr lang="en-US" sz="3600" dirty="0" smtClean="0"/>
            </a:br>
            <a:r>
              <a:rPr lang="en-US" sz="2800" dirty="0" err="1" smtClean="0"/>
              <a:t>Acad</a:t>
            </a:r>
            <a:r>
              <a:rPr lang="en-US" sz="2800" dirty="0" smtClean="0"/>
              <a:t> </a:t>
            </a:r>
            <a:r>
              <a:rPr lang="en-US" sz="2800" dirty="0" err="1" smtClean="0"/>
              <a:t>Emerg</a:t>
            </a:r>
            <a:r>
              <a:rPr lang="en-US" sz="2800" dirty="0" smtClean="0"/>
              <a:t> Med 2011; 18(8): 781-796</a:t>
            </a:r>
            <a:endParaRPr lang="en-US" dirty="0"/>
          </a:p>
        </p:txBody>
      </p:sp>
      <p:sp>
        <p:nvSpPr>
          <p:cNvPr id="3" name="Content Placeholder 2"/>
          <p:cNvSpPr>
            <a:spLocks noGrp="1"/>
          </p:cNvSpPr>
          <p:nvPr>
            <p:ph idx="1"/>
          </p:nvPr>
        </p:nvSpPr>
        <p:spPr>
          <a:xfrm>
            <a:off x="492826" y="1837707"/>
            <a:ext cx="8229600" cy="4111831"/>
          </a:xfrm>
        </p:spPr>
        <p:txBody>
          <a:bodyPr>
            <a:normAutofit/>
          </a:bodyPr>
          <a:lstStyle/>
          <a:p>
            <a:r>
              <a:rPr lang="en-US" sz="2800" dirty="0" smtClean="0"/>
              <a:t>Clinicians </a:t>
            </a:r>
            <a:r>
              <a:rPr lang="en-US" sz="2800" dirty="0"/>
              <a:t>need to be wary of the limitations of routine synovial tests such as Gram stains and crystal analysis. A negative Gram stain does not by itself rule out septic arthritis since the sensitivity of synovial fluid Gram stain is poor, with 45% to 71% false-negative rates, and the specificity remains </a:t>
            </a:r>
            <a:r>
              <a:rPr lang="en-US" sz="2800" dirty="0" smtClean="0"/>
              <a:t>undefined </a:t>
            </a:r>
          </a:p>
          <a:p>
            <a:r>
              <a:rPr lang="en-US" sz="2800" dirty="0" smtClean="0"/>
              <a:t>Septic arthritis </a:t>
            </a:r>
            <a:r>
              <a:rPr lang="en-US" sz="2800" dirty="0"/>
              <a:t>can rarely coexist with gout or </a:t>
            </a:r>
            <a:r>
              <a:rPr lang="en-US" sz="2800" dirty="0" err="1"/>
              <a:t>pseudogout</a:t>
            </a:r>
            <a:r>
              <a:rPr lang="en-US" sz="2800" dirty="0"/>
              <a:t>, in about 1.5% of </a:t>
            </a:r>
            <a:r>
              <a:rPr lang="en-US" sz="2800" dirty="0" smtClean="0"/>
              <a:t>cases</a:t>
            </a:r>
            <a:endParaRPr lang="en-US" sz="2800" dirty="0"/>
          </a:p>
        </p:txBody>
      </p:sp>
    </p:spTree>
    <p:extLst>
      <p:ext uri="{BB962C8B-B14F-4D97-AF65-F5344CB8AC3E}">
        <p14:creationId xmlns:p14="http://schemas.microsoft.com/office/powerpoint/2010/main" val="1536691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393"/>
          </a:xfrm>
        </p:spPr>
        <p:txBody>
          <a:bodyPr>
            <a:normAutofit/>
          </a:bodyPr>
          <a:lstStyle/>
          <a:p>
            <a:r>
              <a:rPr lang="en-US" sz="3600" dirty="0" smtClean="0"/>
              <a:t>Case 13: Ida Hoe</a:t>
            </a:r>
            <a:endParaRPr lang="en-US" sz="3600" dirty="0"/>
          </a:p>
        </p:txBody>
      </p:sp>
      <p:sp>
        <p:nvSpPr>
          <p:cNvPr id="3" name="Content Placeholder 2"/>
          <p:cNvSpPr>
            <a:spLocks noGrp="1"/>
          </p:cNvSpPr>
          <p:nvPr>
            <p:ph idx="1"/>
          </p:nvPr>
        </p:nvSpPr>
        <p:spPr>
          <a:xfrm>
            <a:off x="457200" y="1436915"/>
            <a:ext cx="8229600" cy="3847604"/>
          </a:xfrm>
        </p:spPr>
        <p:txBody>
          <a:bodyPr>
            <a:normAutofit/>
          </a:bodyPr>
          <a:lstStyle/>
          <a:p>
            <a:pPr marL="514350" indent="-514350">
              <a:buFont typeface="+mj-lt"/>
              <a:buAutoNum type="arabicPeriod"/>
            </a:pPr>
            <a:r>
              <a:rPr lang="en-US" sz="2800" dirty="0" smtClean="0"/>
              <a:t>What further questions would you like to ask the patient?</a:t>
            </a:r>
          </a:p>
          <a:p>
            <a:pPr marL="514350" indent="-514350">
              <a:buFont typeface="+mj-lt"/>
              <a:buAutoNum type="arabicPeriod"/>
            </a:pPr>
            <a:r>
              <a:rPr lang="en-US" sz="2800" dirty="0" smtClean="0"/>
              <a:t>What exactly will you prescribe?</a:t>
            </a:r>
          </a:p>
          <a:p>
            <a:pPr marL="514350" indent="-514350">
              <a:buFont typeface="+mj-lt"/>
              <a:buAutoNum type="arabicPeriod"/>
            </a:pPr>
            <a:r>
              <a:rPr lang="en-US" sz="2800" dirty="0" smtClean="0"/>
              <a:t>How long can a left temporal artery biopsy wait?</a:t>
            </a:r>
          </a:p>
          <a:p>
            <a:pPr marL="514350" indent="-514350">
              <a:buFont typeface="+mj-lt"/>
              <a:buAutoNum type="arabicPeriod"/>
            </a:pPr>
            <a:r>
              <a:rPr lang="en-US" sz="2800" dirty="0" smtClean="0"/>
              <a:t>What follow-up is required?</a:t>
            </a:r>
          </a:p>
          <a:p>
            <a:pPr marL="514350" indent="-514350">
              <a:buFont typeface="+mj-lt"/>
              <a:buAutoNum type="arabicPeriod"/>
            </a:pPr>
            <a:r>
              <a:rPr lang="en-US" sz="2800" dirty="0" smtClean="0"/>
              <a:t>What investigations are required for her anaemia?</a:t>
            </a:r>
            <a:endParaRPr lang="en-US" sz="2800" dirty="0"/>
          </a:p>
        </p:txBody>
      </p:sp>
    </p:spTree>
    <p:extLst>
      <p:ext uri="{BB962C8B-B14F-4D97-AF65-F5344CB8AC3E}">
        <p14:creationId xmlns:p14="http://schemas.microsoft.com/office/powerpoint/2010/main" val="1137197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GCA</a:t>
            </a:r>
            <a:endParaRPr lang="en-US" dirty="0"/>
          </a:p>
        </p:txBody>
      </p:sp>
      <p:sp>
        <p:nvSpPr>
          <p:cNvPr id="3" name="Content Placeholder 2"/>
          <p:cNvSpPr>
            <a:spLocks noGrp="1"/>
          </p:cNvSpPr>
          <p:nvPr>
            <p:ph idx="1"/>
          </p:nvPr>
        </p:nvSpPr>
        <p:spPr/>
        <p:txBody>
          <a:bodyPr/>
          <a:lstStyle/>
          <a:p>
            <a:r>
              <a:rPr lang="en-US" dirty="0" smtClean="0"/>
              <a:t>40mg oral prednisolone daily</a:t>
            </a:r>
          </a:p>
          <a:p>
            <a:r>
              <a:rPr lang="en-US" dirty="0" smtClean="0"/>
              <a:t>60mg oral prednisolone daily if claudication* symptoms</a:t>
            </a:r>
          </a:p>
          <a:p>
            <a:r>
              <a:rPr lang="en-US" dirty="0" smtClean="0"/>
              <a:t>IV methylprednisolone as an in-patient if patient has visual symptoms</a:t>
            </a:r>
          </a:p>
          <a:p>
            <a:r>
              <a:rPr lang="en-US" dirty="0" smtClean="0"/>
              <a:t>Bone protection!</a:t>
            </a:r>
            <a:endParaRPr lang="en-US" dirty="0"/>
          </a:p>
        </p:txBody>
      </p:sp>
    </p:spTree>
    <p:extLst>
      <p:ext uri="{BB962C8B-B14F-4D97-AF65-F5344CB8AC3E}">
        <p14:creationId xmlns:p14="http://schemas.microsoft.com/office/powerpoint/2010/main" val="117597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artery biopsy</a:t>
            </a:r>
            <a:endParaRPr lang="en-US" dirty="0"/>
          </a:p>
        </p:txBody>
      </p:sp>
      <p:sp>
        <p:nvSpPr>
          <p:cNvPr id="3" name="Content Placeholder 2"/>
          <p:cNvSpPr>
            <a:spLocks noGrp="1"/>
          </p:cNvSpPr>
          <p:nvPr>
            <p:ph idx="1"/>
          </p:nvPr>
        </p:nvSpPr>
        <p:spPr/>
        <p:txBody>
          <a:bodyPr/>
          <a:lstStyle/>
          <a:p>
            <a:r>
              <a:rPr lang="en-US" dirty="0" smtClean="0"/>
              <a:t>Biopsy should be performed within 2 weeks of starting steroids</a:t>
            </a:r>
          </a:p>
          <a:p>
            <a:r>
              <a:rPr lang="en-US" dirty="0" smtClean="0"/>
              <a:t>Vascular surgeons</a:t>
            </a:r>
          </a:p>
          <a:p>
            <a:r>
              <a:rPr lang="en-US" dirty="0" smtClean="0"/>
              <a:t>True sensitivity of TA biopsy is unknown, but one model estimates around 87%</a:t>
            </a:r>
            <a:endParaRPr lang="en-US" dirty="0"/>
          </a:p>
        </p:txBody>
      </p:sp>
    </p:spTree>
    <p:extLst>
      <p:ext uri="{BB962C8B-B14F-4D97-AF65-F5344CB8AC3E}">
        <p14:creationId xmlns:p14="http://schemas.microsoft.com/office/powerpoint/2010/main" val="905934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514" y="360062"/>
            <a:ext cx="7985291" cy="6141677"/>
          </a:xfrm>
          <a:prstGeom prst="rect">
            <a:avLst/>
          </a:prstGeom>
        </p:spPr>
      </p:pic>
    </p:spTree>
    <p:extLst>
      <p:ext uri="{BB962C8B-B14F-4D97-AF65-F5344CB8AC3E}">
        <p14:creationId xmlns:p14="http://schemas.microsoft.com/office/powerpoint/2010/main" val="2054318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4251"/>
          </a:xfrm>
        </p:spPr>
        <p:txBody>
          <a:bodyPr>
            <a:normAutofit/>
          </a:bodyPr>
          <a:lstStyle/>
          <a:p>
            <a:r>
              <a:rPr lang="en-GB" sz="3600" dirty="0"/>
              <a:t>Example </a:t>
            </a:r>
            <a:r>
              <a:rPr lang="en-GB" sz="3600" dirty="0" smtClean="0"/>
              <a:t>SCE question</a:t>
            </a:r>
            <a:endParaRPr lang="en-GB" sz="3600" dirty="0"/>
          </a:p>
        </p:txBody>
      </p:sp>
      <p:sp>
        <p:nvSpPr>
          <p:cNvPr id="3" name="Content Placeholder 2"/>
          <p:cNvSpPr>
            <a:spLocks noGrp="1"/>
          </p:cNvSpPr>
          <p:nvPr>
            <p:ph idx="1"/>
          </p:nvPr>
        </p:nvSpPr>
        <p:spPr>
          <a:xfrm>
            <a:off x="457200" y="1326444"/>
            <a:ext cx="8229599" cy="4799719"/>
          </a:xfrm>
        </p:spPr>
        <p:txBody>
          <a:bodyPr>
            <a:normAutofit/>
          </a:bodyPr>
          <a:lstStyle/>
          <a:p>
            <a:pPr marL="0" indent="0">
              <a:buNone/>
            </a:pPr>
            <a:r>
              <a:rPr lang="en-GB" sz="2800" dirty="0"/>
              <a:t>A 40-year-old secretary attended the Ambulatory Care Centre with numbness of her right hand ?needs brain scan.</a:t>
            </a:r>
          </a:p>
          <a:p>
            <a:pPr marL="0" indent="0">
              <a:buNone/>
            </a:pPr>
            <a:r>
              <a:rPr lang="en-GB" sz="2800" dirty="0"/>
              <a:t>She described numbness and pain in her whole hand, extending at times up the forearm, and her hand sometimes felt cold. The symptoms were interfering with her work. She was right-handed.</a:t>
            </a:r>
          </a:p>
          <a:p>
            <a:pPr marL="0" indent="0">
              <a:buNone/>
            </a:pPr>
            <a:r>
              <a:rPr lang="en-GB" sz="2800" dirty="0"/>
              <a:t>On examination there was nothing abnormal to find.</a:t>
            </a:r>
          </a:p>
          <a:p>
            <a:pPr marL="0" indent="0">
              <a:buNone/>
            </a:pPr>
            <a:r>
              <a:rPr lang="en-GB" sz="2800" dirty="0"/>
              <a:t>What is the most appropriate next investigation?</a:t>
            </a:r>
          </a:p>
        </p:txBody>
      </p:sp>
    </p:spTree>
    <p:extLst>
      <p:ext uri="{BB962C8B-B14F-4D97-AF65-F5344CB8AC3E}">
        <p14:creationId xmlns:p14="http://schemas.microsoft.com/office/powerpoint/2010/main" val="2653322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444" y="1600200"/>
            <a:ext cx="7868356" cy="4525963"/>
          </a:xfrm>
        </p:spPr>
        <p:txBody>
          <a:bodyPr/>
          <a:lstStyle/>
          <a:p>
            <a:pPr marL="514350" indent="-514350">
              <a:buFont typeface="+mj-lt"/>
              <a:buAutoNum type="alphaUcPeriod"/>
            </a:pPr>
            <a:r>
              <a:rPr lang="en-GB" dirty="0"/>
              <a:t>Chest X-ray</a:t>
            </a:r>
          </a:p>
          <a:p>
            <a:pPr marL="514350" indent="-514350">
              <a:buFont typeface="+mj-lt"/>
              <a:buAutoNum type="alphaUcPeriod"/>
            </a:pPr>
            <a:r>
              <a:rPr lang="en-GB" dirty="0"/>
              <a:t>CT aortography</a:t>
            </a:r>
          </a:p>
          <a:p>
            <a:pPr marL="514350" indent="-514350">
              <a:buFont typeface="+mj-lt"/>
              <a:buAutoNum type="alphaUcPeriod"/>
            </a:pPr>
            <a:r>
              <a:rPr lang="en-GB" dirty="0"/>
              <a:t>CT scan of the head</a:t>
            </a:r>
          </a:p>
          <a:p>
            <a:pPr marL="514350" indent="-514350">
              <a:buFont typeface="+mj-lt"/>
              <a:buAutoNum type="alphaUcPeriod"/>
            </a:pPr>
            <a:r>
              <a:rPr lang="en-GB" dirty="0"/>
              <a:t>MR scan of cervical spine</a:t>
            </a:r>
          </a:p>
          <a:p>
            <a:pPr marL="514350" indent="-514350">
              <a:buFont typeface="+mj-lt"/>
              <a:buAutoNum type="alphaUcPeriod"/>
            </a:pPr>
            <a:r>
              <a:rPr lang="en-GB" dirty="0"/>
              <a:t>Nerve conduction studies</a:t>
            </a:r>
          </a:p>
          <a:p>
            <a:pPr marL="514350" indent="-514350">
              <a:buFont typeface="+mj-lt"/>
              <a:buAutoNum type="alphaUcPeriod"/>
            </a:pPr>
            <a:endParaRPr lang="en-GB" dirty="0"/>
          </a:p>
          <a:p>
            <a:pPr marL="514350" indent="-514350">
              <a:buFont typeface="+mj-lt"/>
              <a:buAutoNum type="alphaUcPeriod"/>
            </a:pPr>
            <a:endParaRPr lang="en-GB" dirty="0"/>
          </a:p>
          <a:p>
            <a:pPr marL="514350" indent="-514350">
              <a:buFont typeface="+mj-lt"/>
              <a:buAutoNum type="alphaUcPeriod"/>
            </a:pPr>
            <a:endParaRPr lang="en-GB" dirty="0"/>
          </a:p>
          <a:p>
            <a:pPr marL="514350" indent="-514350">
              <a:buFont typeface="+mj-lt"/>
              <a:buAutoNum type="alphaUcPeriod"/>
            </a:pPr>
            <a:endParaRPr lang="en-GB" dirty="0"/>
          </a:p>
          <a:p>
            <a:pPr marL="514350" indent="-514350">
              <a:buFont typeface="+mj-lt"/>
              <a:buAutoNum type="alphaUcPeriod"/>
            </a:pPr>
            <a:endParaRPr lang="en-GB" dirty="0"/>
          </a:p>
        </p:txBody>
      </p:sp>
    </p:spTree>
    <p:extLst>
      <p:ext uri="{BB962C8B-B14F-4D97-AF65-F5344CB8AC3E}">
        <p14:creationId xmlns:p14="http://schemas.microsoft.com/office/powerpoint/2010/main" val="3113939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444" y="1600200"/>
            <a:ext cx="7868356" cy="3620911"/>
          </a:xfrm>
        </p:spPr>
        <p:txBody>
          <a:bodyPr/>
          <a:lstStyle/>
          <a:p>
            <a:pPr marL="514350" indent="-514350">
              <a:buFont typeface="+mj-lt"/>
              <a:buAutoNum type="alphaUcPeriod"/>
            </a:pPr>
            <a:r>
              <a:rPr lang="en-GB" dirty="0"/>
              <a:t>Chest X-ray</a:t>
            </a:r>
          </a:p>
          <a:p>
            <a:pPr marL="514350" indent="-514350">
              <a:buFont typeface="+mj-lt"/>
              <a:buAutoNum type="alphaUcPeriod"/>
            </a:pPr>
            <a:r>
              <a:rPr lang="en-GB" dirty="0"/>
              <a:t>CT aortography</a:t>
            </a:r>
          </a:p>
          <a:p>
            <a:pPr marL="514350" indent="-514350">
              <a:buFont typeface="+mj-lt"/>
              <a:buAutoNum type="alphaUcPeriod"/>
            </a:pPr>
            <a:r>
              <a:rPr lang="en-GB" dirty="0"/>
              <a:t>CT scan of the head</a:t>
            </a:r>
          </a:p>
          <a:p>
            <a:pPr marL="514350" indent="-514350">
              <a:buFont typeface="+mj-lt"/>
              <a:buAutoNum type="alphaUcPeriod"/>
            </a:pPr>
            <a:r>
              <a:rPr lang="en-GB" dirty="0"/>
              <a:t>MR scan of cervical spine</a:t>
            </a:r>
          </a:p>
          <a:p>
            <a:pPr marL="514350" indent="-514350">
              <a:buFont typeface="+mj-lt"/>
              <a:buAutoNum type="alphaUcPeriod"/>
            </a:pPr>
            <a:r>
              <a:rPr lang="en-GB" b="1" dirty="0">
                <a:solidFill>
                  <a:srgbClr val="FF0000"/>
                </a:solidFill>
              </a:rPr>
              <a:t>Nerve conduction studies</a:t>
            </a:r>
          </a:p>
          <a:p>
            <a:pPr marL="514350" indent="-514350">
              <a:buFont typeface="+mj-lt"/>
              <a:buAutoNum type="alphaUcPeriod"/>
            </a:pPr>
            <a:endParaRPr lang="en-GB" dirty="0"/>
          </a:p>
          <a:p>
            <a:pPr marL="514350" indent="-514350">
              <a:buFont typeface="+mj-lt"/>
              <a:buAutoNum type="alphaUcPeriod"/>
            </a:pPr>
            <a:endParaRPr lang="en-GB" dirty="0"/>
          </a:p>
          <a:p>
            <a:pPr marL="514350" indent="-514350">
              <a:buFont typeface="+mj-lt"/>
              <a:buAutoNum type="alphaUcPeriod"/>
            </a:pPr>
            <a:endParaRPr lang="en-GB" dirty="0"/>
          </a:p>
          <a:p>
            <a:pPr marL="514350" indent="-514350">
              <a:buFont typeface="+mj-lt"/>
              <a:buAutoNum type="alphaUcPeriod"/>
            </a:pPr>
            <a:endParaRPr lang="en-GB" dirty="0"/>
          </a:p>
          <a:p>
            <a:pPr marL="514350" indent="-514350">
              <a:buFont typeface="+mj-lt"/>
              <a:buAutoNum type="alphaUcPeriod"/>
            </a:pPr>
            <a:endParaRPr lang="en-GB" dirty="0"/>
          </a:p>
        </p:txBody>
      </p:sp>
      <p:sp>
        <p:nvSpPr>
          <p:cNvPr id="4" name="TextBox 3"/>
          <p:cNvSpPr txBox="1"/>
          <p:nvPr/>
        </p:nvSpPr>
        <p:spPr>
          <a:xfrm>
            <a:off x="818444" y="4814711"/>
            <a:ext cx="7718778" cy="1323439"/>
          </a:xfrm>
          <a:prstGeom prst="rect">
            <a:avLst/>
          </a:prstGeom>
          <a:noFill/>
        </p:spPr>
        <p:txBody>
          <a:bodyPr wrap="square" rtlCol="0">
            <a:spAutoFit/>
          </a:bodyPr>
          <a:lstStyle/>
          <a:p>
            <a:r>
              <a:rPr lang="en-GB" sz="2000" dirty="0"/>
              <a:t>Carpal tunnel syndrome is the most likely diagnosis, most common in middle-aged women, the dominant hand, and in people who engage in repetitive activities (e.g. typing). The history is typical, and the normal physical examination means other causes are less likely. </a:t>
            </a:r>
          </a:p>
        </p:txBody>
      </p:sp>
    </p:spTree>
    <p:extLst>
      <p:ext uri="{BB962C8B-B14F-4D97-AF65-F5344CB8AC3E}">
        <p14:creationId xmlns:p14="http://schemas.microsoft.com/office/powerpoint/2010/main" val="2644239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16"/>
            <a:ext cx="8229600" cy="840140"/>
          </a:xfrm>
        </p:spPr>
        <p:txBody>
          <a:bodyPr>
            <a:normAutofit/>
          </a:bodyPr>
          <a:lstStyle/>
          <a:p>
            <a:r>
              <a:rPr lang="en-GB" sz="3600" dirty="0" smtClean="0"/>
              <a:t>Rheumatology </a:t>
            </a:r>
            <a:r>
              <a:rPr lang="en-GB" sz="3600" dirty="0"/>
              <a:t>in the AIM curriculum</a:t>
            </a:r>
          </a:p>
        </p:txBody>
      </p:sp>
      <p:sp>
        <p:nvSpPr>
          <p:cNvPr id="3" name="Content Placeholder 2"/>
          <p:cNvSpPr>
            <a:spLocks noGrp="1"/>
          </p:cNvSpPr>
          <p:nvPr>
            <p:ph idx="1"/>
          </p:nvPr>
        </p:nvSpPr>
        <p:spPr>
          <a:xfrm>
            <a:off x="598311" y="1778002"/>
            <a:ext cx="8229600" cy="4013198"/>
          </a:xfrm>
        </p:spPr>
        <p:txBody>
          <a:bodyPr>
            <a:normAutofit lnSpcReduction="10000"/>
          </a:bodyPr>
          <a:lstStyle/>
          <a:p>
            <a:r>
              <a:rPr lang="en-GB" sz="2800" dirty="0"/>
              <a:t>Fragility fractures (e.g. osteoporosis)</a:t>
            </a:r>
          </a:p>
          <a:p>
            <a:r>
              <a:rPr lang="en-GB" sz="2800" dirty="0"/>
              <a:t>Swollen joint(s)</a:t>
            </a:r>
          </a:p>
          <a:p>
            <a:r>
              <a:rPr lang="en-GB" sz="2800" dirty="0"/>
              <a:t>Arthritides</a:t>
            </a:r>
          </a:p>
          <a:p>
            <a:r>
              <a:rPr lang="en-GB" sz="2800" dirty="0"/>
              <a:t>Spinal problems</a:t>
            </a:r>
          </a:p>
          <a:p>
            <a:r>
              <a:rPr lang="en-GB" sz="2800" dirty="0"/>
              <a:t>Connective tissue diseases</a:t>
            </a:r>
          </a:p>
          <a:p>
            <a:r>
              <a:rPr lang="en-GB" sz="2800" dirty="0"/>
              <a:t>Polymyalgia and temporal arteritis</a:t>
            </a:r>
          </a:p>
          <a:p>
            <a:r>
              <a:rPr lang="en-GB" sz="2800" dirty="0"/>
              <a:t>Paget’s</a:t>
            </a:r>
          </a:p>
          <a:p>
            <a:r>
              <a:rPr lang="en-GB" sz="2800" dirty="0"/>
              <a:t>Osteomyelitis</a:t>
            </a:r>
          </a:p>
        </p:txBody>
      </p:sp>
    </p:spTree>
    <p:extLst>
      <p:ext uri="{BB962C8B-B14F-4D97-AF65-F5344CB8AC3E}">
        <p14:creationId xmlns:p14="http://schemas.microsoft.com/office/powerpoint/2010/main" val="3149109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ctrTitle"/>
          </p:nvPr>
        </p:nvSpPr>
        <p:spPr>
          <a:xfrm>
            <a:off x="1054085" y="2492375"/>
            <a:ext cx="7772400" cy="1470025"/>
          </a:xfrm>
        </p:spPr>
        <p:txBody>
          <a:bodyPr/>
          <a:lstStyle/>
          <a:p>
            <a:r>
              <a:rPr lang="en-GB" sz="5400" dirty="0">
                <a:latin typeface="Calibri" charset="0"/>
              </a:rPr>
              <a:t>Questions</a:t>
            </a:r>
          </a:p>
        </p:txBody>
      </p:sp>
      <p:pic>
        <p:nvPicPr>
          <p:cNvPr id="75778" name="Picture 2" descr="C:\Documents and Settings\nicola.cooper\Local Settings\Temporary Internet Files\Content.IE5\ZF00TH16\MC9000786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486" y="2063909"/>
            <a:ext cx="1497012" cy="322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329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4251"/>
          </a:xfrm>
        </p:spPr>
        <p:txBody>
          <a:bodyPr>
            <a:normAutofit/>
          </a:bodyPr>
          <a:lstStyle/>
          <a:p>
            <a:r>
              <a:rPr lang="en-US" sz="3600" dirty="0" smtClean="0"/>
              <a:t>Case 11: Doris Smith</a:t>
            </a:r>
            <a:endParaRPr lang="en-US" sz="3600" dirty="0"/>
          </a:p>
        </p:txBody>
      </p:sp>
      <p:sp>
        <p:nvSpPr>
          <p:cNvPr id="3" name="Content Placeholder 2"/>
          <p:cNvSpPr>
            <a:spLocks noGrp="1"/>
          </p:cNvSpPr>
          <p:nvPr>
            <p:ph idx="1"/>
          </p:nvPr>
        </p:nvSpPr>
        <p:spPr>
          <a:xfrm>
            <a:off x="606778" y="1648179"/>
            <a:ext cx="7930444" cy="3183466"/>
          </a:xfrm>
        </p:spPr>
        <p:txBody>
          <a:bodyPr>
            <a:normAutofit/>
          </a:bodyPr>
          <a:lstStyle/>
          <a:p>
            <a:pPr marL="514350" indent="-514350">
              <a:buFont typeface="+mj-lt"/>
              <a:buAutoNum type="arabicPeriod"/>
            </a:pPr>
            <a:r>
              <a:rPr lang="en-US" sz="2800" dirty="0" smtClean="0"/>
              <a:t>Recap how you would perform a falls assessment in this patient</a:t>
            </a:r>
          </a:p>
          <a:p>
            <a:pPr marL="514350" indent="-514350">
              <a:buFont typeface="+mj-lt"/>
              <a:buAutoNum type="arabicPeriod"/>
            </a:pPr>
            <a:r>
              <a:rPr lang="en-US" sz="2800" dirty="0" smtClean="0"/>
              <a:t>What has caused this fracture?</a:t>
            </a:r>
          </a:p>
          <a:p>
            <a:pPr marL="514350" indent="-514350">
              <a:buFont typeface="+mj-lt"/>
              <a:buAutoNum type="arabicPeriod"/>
            </a:pPr>
            <a:r>
              <a:rPr lang="en-US" sz="2800" dirty="0" smtClean="0"/>
              <a:t>Write down your management plan as you would in the real notes of this patient.</a:t>
            </a:r>
          </a:p>
        </p:txBody>
      </p:sp>
    </p:spTree>
    <p:extLst>
      <p:ext uri="{BB962C8B-B14F-4D97-AF65-F5344CB8AC3E}">
        <p14:creationId xmlns:p14="http://schemas.microsoft.com/office/powerpoint/2010/main" val="1601746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Risk factors for osteoporosis</a:t>
            </a:r>
            <a:endParaRPr lang="en-US" sz="3600" dirty="0"/>
          </a:p>
        </p:txBody>
      </p:sp>
      <p:sp>
        <p:nvSpPr>
          <p:cNvPr id="4" name="Content Placeholder 3"/>
          <p:cNvSpPr>
            <a:spLocks noGrp="1"/>
          </p:cNvSpPr>
          <p:nvPr>
            <p:ph sz="half" idx="1"/>
          </p:nvPr>
        </p:nvSpPr>
        <p:spPr>
          <a:xfrm>
            <a:off x="457200" y="1417638"/>
            <a:ext cx="4038600" cy="4861807"/>
          </a:xfrm>
        </p:spPr>
        <p:txBody>
          <a:bodyPr>
            <a:normAutofit fontScale="92500" lnSpcReduction="20000"/>
          </a:bodyPr>
          <a:lstStyle/>
          <a:p>
            <a:pPr marL="0" indent="0">
              <a:buNone/>
            </a:pPr>
            <a:r>
              <a:rPr lang="en-US" sz="2400" b="1" dirty="0" smtClean="0"/>
              <a:t>Non-modifiable</a:t>
            </a:r>
          </a:p>
          <a:p>
            <a:r>
              <a:rPr lang="en-US" sz="2400" dirty="0" smtClean="0"/>
              <a:t>Female</a:t>
            </a:r>
          </a:p>
          <a:p>
            <a:r>
              <a:rPr lang="en-US" sz="2400" dirty="0" smtClean="0"/>
              <a:t>Family history</a:t>
            </a:r>
          </a:p>
          <a:p>
            <a:r>
              <a:rPr lang="en-US" sz="2400" dirty="0" smtClean="0"/>
              <a:t>Caucasian or Asian</a:t>
            </a:r>
          </a:p>
          <a:p>
            <a:r>
              <a:rPr lang="en-US" sz="2400" dirty="0" smtClean="0"/>
              <a:t>Age &gt;65 years</a:t>
            </a:r>
          </a:p>
          <a:p>
            <a:r>
              <a:rPr lang="en-US" sz="2400" dirty="0" smtClean="0"/>
              <a:t>Previous fragility fracture</a:t>
            </a:r>
          </a:p>
          <a:p>
            <a:pPr marL="0" indent="0">
              <a:buNone/>
            </a:pPr>
            <a:r>
              <a:rPr lang="en-US" sz="2400" b="1" dirty="0" smtClean="0"/>
              <a:t>Modifiable</a:t>
            </a:r>
          </a:p>
          <a:p>
            <a:r>
              <a:rPr lang="en-US" sz="2400" dirty="0" smtClean="0"/>
              <a:t>Low BMI</a:t>
            </a:r>
          </a:p>
          <a:p>
            <a:r>
              <a:rPr lang="en-US" sz="2400" dirty="0" smtClean="0"/>
              <a:t>Smoking</a:t>
            </a:r>
          </a:p>
          <a:p>
            <a:r>
              <a:rPr lang="en-US" sz="2400" dirty="0" smtClean="0"/>
              <a:t>Alcohol excess</a:t>
            </a:r>
          </a:p>
          <a:p>
            <a:r>
              <a:rPr lang="en-US" sz="2400" dirty="0" smtClean="0"/>
              <a:t>Low calcium intake/</a:t>
            </a:r>
            <a:r>
              <a:rPr lang="en-US" sz="2400" dirty="0" err="1" smtClean="0"/>
              <a:t>vit</a:t>
            </a:r>
            <a:r>
              <a:rPr lang="en-US" sz="2400" dirty="0" smtClean="0"/>
              <a:t> D deficiency</a:t>
            </a:r>
          </a:p>
          <a:p>
            <a:r>
              <a:rPr lang="en-US" sz="2400" dirty="0" smtClean="0"/>
              <a:t>Inactivity</a:t>
            </a:r>
            <a:endParaRPr lang="en-US" sz="2400" dirty="0"/>
          </a:p>
        </p:txBody>
      </p:sp>
      <p:sp>
        <p:nvSpPr>
          <p:cNvPr id="5" name="Content Placeholder 4"/>
          <p:cNvSpPr>
            <a:spLocks noGrp="1"/>
          </p:cNvSpPr>
          <p:nvPr>
            <p:ph sz="half" idx="2"/>
          </p:nvPr>
        </p:nvSpPr>
        <p:spPr>
          <a:xfrm>
            <a:off x="4648200" y="1417637"/>
            <a:ext cx="4038600" cy="4861807"/>
          </a:xfrm>
        </p:spPr>
        <p:txBody>
          <a:bodyPr>
            <a:normAutofit fontScale="92500" lnSpcReduction="20000"/>
          </a:bodyPr>
          <a:lstStyle/>
          <a:p>
            <a:pPr marL="0" indent="0">
              <a:buNone/>
            </a:pPr>
            <a:r>
              <a:rPr lang="en-US" sz="2400" b="1" dirty="0" smtClean="0"/>
              <a:t>Hormonal</a:t>
            </a:r>
          </a:p>
          <a:p>
            <a:r>
              <a:rPr lang="en-US" sz="2400" dirty="0" smtClean="0"/>
              <a:t>Early menopause</a:t>
            </a:r>
          </a:p>
          <a:p>
            <a:r>
              <a:rPr lang="en-US" sz="2400" dirty="0" smtClean="0"/>
              <a:t>Male hypogonadism</a:t>
            </a:r>
          </a:p>
          <a:p>
            <a:pPr marL="0" indent="0">
              <a:buNone/>
            </a:pPr>
            <a:r>
              <a:rPr lang="en-US" sz="2400" b="1" dirty="0" smtClean="0"/>
              <a:t>Secondary causes</a:t>
            </a:r>
          </a:p>
          <a:p>
            <a:r>
              <a:rPr lang="en-US" sz="2400" dirty="0" smtClean="0"/>
              <a:t>Rheumatoid arthritis</a:t>
            </a:r>
          </a:p>
          <a:p>
            <a:r>
              <a:rPr lang="en-US" sz="2400" dirty="0" smtClean="0"/>
              <a:t>Hyperthyroidism</a:t>
            </a:r>
          </a:p>
          <a:p>
            <a:r>
              <a:rPr lang="en-US" sz="2400" dirty="0" smtClean="0"/>
              <a:t>Malabsorption (</a:t>
            </a:r>
            <a:r>
              <a:rPr lang="en-US" sz="2400" dirty="0" err="1" smtClean="0"/>
              <a:t>esp</a:t>
            </a:r>
            <a:r>
              <a:rPr lang="en-US" sz="2400" dirty="0" smtClean="0"/>
              <a:t> coeliac)</a:t>
            </a:r>
          </a:p>
          <a:p>
            <a:r>
              <a:rPr lang="en-US" sz="2400" dirty="0" smtClean="0"/>
              <a:t>Chronic liver disease</a:t>
            </a:r>
          </a:p>
          <a:p>
            <a:r>
              <a:rPr lang="en-US" sz="2400" dirty="0" smtClean="0"/>
              <a:t>Primary hyperparathyroidism</a:t>
            </a:r>
          </a:p>
          <a:p>
            <a:r>
              <a:rPr lang="en-US" sz="2400" dirty="0" smtClean="0"/>
              <a:t>Prolonged immobilisation</a:t>
            </a:r>
          </a:p>
          <a:p>
            <a:r>
              <a:rPr lang="en-US" sz="2400" dirty="0" smtClean="0"/>
              <a:t>Anorexia nervosa</a:t>
            </a:r>
          </a:p>
          <a:p>
            <a:pPr marL="0" indent="0">
              <a:buNone/>
            </a:pPr>
            <a:r>
              <a:rPr lang="en-US" sz="2400" b="1" dirty="0" smtClean="0"/>
              <a:t>Drugs</a:t>
            </a:r>
          </a:p>
          <a:p>
            <a:r>
              <a:rPr lang="en-US" sz="2400" dirty="0" smtClean="0"/>
              <a:t>Steroids</a:t>
            </a:r>
          </a:p>
          <a:p>
            <a:r>
              <a:rPr lang="en-US" sz="2400" dirty="0" smtClean="0"/>
              <a:t>Certain anticonvulsants</a:t>
            </a:r>
          </a:p>
        </p:txBody>
      </p:sp>
    </p:spTree>
    <p:extLst>
      <p:ext uri="{BB962C8B-B14F-4D97-AF65-F5344CB8AC3E}">
        <p14:creationId xmlns:p14="http://schemas.microsoft.com/office/powerpoint/2010/main" val="1900568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2651"/>
          </a:xfrm>
        </p:spPr>
        <p:txBody>
          <a:bodyPr>
            <a:normAutofit/>
          </a:bodyPr>
          <a:lstStyle/>
          <a:p>
            <a:r>
              <a:rPr lang="en-US" sz="3600" dirty="0" smtClean="0"/>
              <a:t>Management plan</a:t>
            </a:r>
            <a:endParaRPr lang="en-US" sz="3600" dirty="0"/>
          </a:p>
        </p:txBody>
      </p:sp>
      <p:sp>
        <p:nvSpPr>
          <p:cNvPr id="3" name="Content Placeholder 2"/>
          <p:cNvSpPr>
            <a:spLocks noGrp="1"/>
          </p:cNvSpPr>
          <p:nvPr>
            <p:ph idx="1"/>
          </p:nvPr>
        </p:nvSpPr>
        <p:spPr>
          <a:xfrm>
            <a:off x="603955" y="1253068"/>
            <a:ext cx="8229600" cy="4997274"/>
          </a:xfrm>
        </p:spPr>
        <p:txBody>
          <a:bodyPr>
            <a:normAutofit fontScale="92500"/>
          </a:bodyPr>
          <a:lstStyle/>
          <a:p>
            <a:pPr marL="0" indent="0">
              <a:buNone/>
            </a:pPr>
            <a:r>
              <a:rPr lang="en-US" sz="2800" u="sng" dirty="0" smtClean="0"/>
              <a:t>Diagnosis:	</a:t>
            </a:r>
            <a:r>
              <a:rPr lang="en-US" sz="2800" dirty="0" smtClean="0"/>
              <a:t>	Multi-factorial fall</a:t>
            </a:r>
          </a:p>
          <a:p>
            <a:pPr marL="0" indent="0">
              <a:buNone/>
            </a:pPr>
            <a:r>
              <a:rPr lang="en-US" sz="2800" dirty="0" smtClean="0"/>
              <a:t>                   	Osteoporosis</a:t>
            </a:r>
          </a:p>
          <a:p>
            <a:pPr marL="514350" indent="-514350">
              <a:buFont typeface="+mj-lt"/>
              <a:buAutoNum type="arabicPeriod"/>
            </a:pPr>
            <a:endParaRPr lang="en-US" sz="2800" dirty="0" smtClean="0"/>
          </a:p>
          <a:p>
            <a:pPr marL="514350" indent="-514350">
              <a:buFont typeface="+mj-lt"/>
              <a:buAutoNum type="arabicPeriod"/>
            </a:pPr>
            <a:r>
              <a:rPr lang="en-US" sz="2800" dirty="0" smtClean="0"/>
              <a:t>Stop bendroflumethiazide</a:t>
            </a:r>
          </a:p>
          <a:p>
            <a:pPr marL="514350" indent="-514350">
              <a:buFont typeface="+mj-lt"/>
              <a:buAutoNum type="arabicPeriod"/>
            </a:pPr>
            <a:r>
              <a:rPr lang="en-US" sz="2800" dirty="0" smtClean="0"/>
              <a:t>Start (in 2 weeks’ time) alendronate 70mg once/week </a:t>
            </a:r>
          </a:p>
          <a:p>
            <a:pPr marL="514350" indent="-514350">
              <a:buFont typeface="+mj-lt"/>
              <a:buAutoNum type="arabicPeriod"/>
            </a:pPr>
            <a:r>
              <a:rPr lang="en-US" sz="2800" dirty="0" smtClean="0"/>
              <a:t>OP referral to falls clinic</a:t>
            </a:r>
          </a:p>
          <a:p>
            <a:pPr marL="514350" indent="-514350">
              <a:buFont typeface="+mj-lt"/>
              <a:buAutoNum type="arabicPeriod"/>
            </a:pPr>
            <a:r>
              <a:rPr lang="en-US" sz="2800" dirty="0" smtClean="0"/>
              <a:t>Referral to frail elderly assessment team to set up package of care, aim home in morning</a:t>
            </a:r>
          </a:p>
          <a:p>
            <a:pPr marL="514350" indent="-514350">
              <a:buFont typeface="+mj-lt"/>
              <a:buAutoNum type="arabicPeriod"/>
            </a:pPr>
            <a:r>
              <a:rPr lang="en-US" sz="2800" dirty="0" smtClean="0"/>
              <a:t>Analgesia</a:t>
            </a:r>
          </a:p>
          <a:p>
            <a:pPr marL="514350" indent="-514350">
              <a:buFont typeface="+mj-lt"/>
              <a:buAutoNum type="arabicPeriod"/>
            </a:pPr>
            <a:r>
              <a:rPr lang="en-US" sz="2800" dirty="0" smtClean="0"/>
              <a:t>Fracture clinic appointment</a:t>
            </a:r>
          </a:p>
          <a:p>
            <a:pPr marL="514350" indent="-514350">
              <a:buFont typeface="+mj-lt"/>
              <a:buAutoNum type="arabicPeriod"/>
            </a:pPr>
            <a:endParaRPr lang="en-US" sz="2800" dirty="0" smtClean="0"/>
          </a:p>
          <a:p>
            <a:pPr marL="514350" indent="-514350">
              <a:buFont typeface="+mj-lt"/>
              <a:buAutoNum type="arabicPeriod"/>
            </a:pPr>
            <a:endParaRPr lang="en-US" sz="2800" dirty="0"/>
          </a:p>
        </p:txBody>
      </p:sp>
    </p:spTree>
    <p:extLst>
      <p:ext uri="{BB962C8B-B14F-4D97-AF65-F5344CB8AC3E}">
        <p14:creationId xmlns:p14="http://schemas.microsoft.com/office/powerpoint/2010/main" val="382538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U-shaped association between systolic BP and 3-year all cause mortality among elderly Chinese (80+ years)</a:t>
            </a: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133" y="1512535"/>
            <a:ext cx="7941733" cy="4901538"/>
          </a:xfrm>
        </p:spPr>
      </p:pic>
      <p:sp>
        <p:nvSpPr>
          <p:cNvPr id="5" name="TextBox 4"/>
          <p:cNvSpPr txBox="1"/>
          <p:nvPr/>
        </p:nvSpPr>
        <p:spPr>
          <a:xfrm>
            <a:off x="601133" y="6170416"/>
            <a:ext cx="2477911" cy="338554"/>
          </a:xfrm>
          <a:prstGeom prst="rect">
            <a:avLst/>
          </a:prstGeom>
          <a:noFill/>
        </p:spPr>
        <p:txBody>
          <a:bodyPr wrap="square" rtlCol="0">
            <a:spAutoFit/>
          </a:bodyPr>
          <a:lstStyle/>
          <a:p>
            <a:r>
              <a:rPr lang="en-US" sz="1600" dirty="0" smtClean="0"/>
              <a:t>BMJ </a:t>
            </a:r>
            <a:r>
              <a:rPr lang="hr-HR" sz="1600" dirty="0"/>
              <a:t>2018</a:t>
            </a:r>
            <a:r>
              <a:rPr lang="hr-HR" sz="1600" dirty="0" smtClean="0"/>
              <a:t>; 361: k2158 </a:t>
            </a:r>
            <a:endParaRPr lang="en-US" sz="1600" dirty="0"/>
          </a:p>
        </p:txBody>
      </p:sp>
    </p:spTree>
    <p:extLst>
      <p:ext uri="{BB962C8B-B14F-4D97-AF65-F5344CB8AC3E}">
        <p14:creationId xmlns:p14="http://schemas.microsoft.com/office/powerpoint/2010/main" val="42203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446" y="575488"/>
            <a:ext cx="7349067" cy="3679466"/>
          </a:xfrm>
          <a:prstGeom prst="rect">
            <a:avLst/>
          </a:prstGeom>
        </p:spPr>
      </p:pic>
      <p:sp>
        <p:nvSpPr>
          <p:cNvPr id="3" name="TextBox 2"/>
          <p:cNvSpPr txBox="1"/>
          <p:nvPr/>
        </p:nvSpPr>
        <p:spPr>
          <a:xfrm>
            <a:off x="699912" y="4401710"/>
            <a:ext cx="7789334" cy="1631216"/>
          </a:xfrm>
          <a:prstGeom prst="rect">
            <a:avLst/>
          </a:prstGeom>
          <a:noFill/>
        </p:spPr>
        <p:txBody>
          <a:bodyPr wrap="square" rtlCol="0">
            <a:spAutoFit/>
          </a:bodyPr>
          <a:lstStyle/>
          <a:p>
            <a:r>
              <a:rPr lang="en-US" sz="2000" dirty="0" smtClean="0"/>
              <a:t>For </a:t>
            </a:r>
            <a:r>
              <a:rPr lang="en-US" sz="2000" dirty="0"/>
              <a:t>people on steroids with a fragility fracture, Alendronate or </a:t>
            </a:r>
            <a:r>
              <a:rPr lang="en-US" sz="2000" dirty="0" err="1"/>
              <a:t>Risedronate</a:t>
            </a:r>
            <a:r>
              <a:rPr lang="en-US" sz="2000" dirty="0"/>
              <a:t> are first line, but when contraindicated (or not tolerated) then an annual IV infusion of </a:t>
            </a:r>
            <a:r>
              <a:rPr lang="en-US" sz="2000" dirty="0" err="1"/>
              <a:t>Zoledronic</a:t>
            </a:r>
            <a:r>
              <a:rPr lang="en-US" sz="2000" dirty="0"/>
              <a:t> acid or </a:t>
            </a:r>
            <a:r>
              <a:rPr lang="en-US" sz="2000" dirty="0" err="1"/>
              <a:t>Teriparatide</a:t>
            </a:r>
            <a:r>
              <a:rPr lang="en-US" sz="2000" dirty="0"/>
              <a:t> are alternatives. National Osteoporosis Guideline Group 2017 guidance (NICE bases its recommendations on this</a:t>
            </a:r>
            <a:r>
              <a:rPr lang="en-US" sz="2000" dirty="0" smtClean="0"/>
              <a:t>).</a:t>
            </a:r>
            <a:endParaRPr lang="en-US" sz="2000" dirty="0"/>
          </a:p>
        </p:txBody>
      </p:sp>
    </p:spTree>
    <p:extLst>
      <p:ext uri="{BB962C8B-B14F-4D97-AF65-F5344CB8AC3E}">
        <p14:creationId xmlns:p14="http://schemas.microsoft.com/office/powerpoint/2010/main" val="1662267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1" y="376238"/>
            <a:ext cx="8229600" cy="820384"/>
          </a:xfrm>
        </p:spPr>
        <p:txBody>
          <a:bodyPr>
            <a:normAutofit/>
          </a:bodyPr>
          <a:lstStyle/>
          <a:p>
            <a:r>
              <a:rPr lang="en-US" sz="3600" dirty="0" smtClean="0"/>
              <a:t>Case 12: Paul Cooper</a:t>
            </a:r>
            <a:endParaRPr lang="en-US" sz="3600" dirty="0"/>
          </a:p>
        </p:txBody>
      </p:sp>
      <p:sp>
        <p:nvSpPr>
          <p:cNvPr id="3" name="Content Placeholder 2"/>
          <p:cNvSpPr>
            <a:spLocks noGrp="1"/>
          </p:cNvSpPr>
          <p:nvPr>
            <p:ph idx="1"/>
          </p:nvPr>
        </p:nvSpPr>
        <p:spPr>
          <a:xfrm>
            <a:off x="687669" y="1633078"/>
            <a:ext cx="7541930" cy="4153872"/>
          </a:xfrm>
        </p:spPr>
        <p:txBody>
          <a:bodyPr>
            <a:normAutofit/>
          </a:bodyPr>
          <a:lstStyle/>
          <a:p>
            <a:pPr marL="514350" indent="-514350">
              <a:buFont typeface="+mj-lt"/>
              <a:buAutoNum type="arabicPeriod"/>
            </a:pPr>
            <a:r>
              <a:rPr lang="en-US" sz="2800" dirty="0" smtClean="0"/>
              <a:t>Describe your management plan as you would in the real notes of </a:t>
            </a:r>
            <a:r>
              <a:rPr lang="en-US" sz="2800" smtClean="0"/>
              <a:t>this patient.</a:t>
            </a:r>
            <a:endParaRPr lang="en-US" sz="2800" dirty="0" smtClean="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107975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666" y="2246489"/>
            <a:ext cx="7371645" cy="2677656"/>
          </a:xfrm>
          <a:prstGeom prst="rect">
            <a:avLst/>
          </a:prstGeom>
          <a:noFill/>
        </p:spPr>
        <p:txBody>
          <a:bodyPr wrap="square" rtlCol="0">
            <a:spAutoFit/>
          </a:bodyPr>
          <a:lstStyle/>
          <a:p>
            <a:pPr algn="ctr"/>
            <a:r>
              <a:rPr lang="en-US" sz="4400" dirty="0" smtClean="0">
                <a:hlinkClick r:id="rId2"/>
              </a:rPr>
              <a:t>JAMA Clinical Videos in Medicine</a:t>
            </a:r>
          </a:p>
          <a:p>
            <a:pPr algn="ctr"/>
            <a:r>
              <a:rPr lang="en-US" sz="4400" dirty="0" smtClean="0">
                <a:hlinkClick r:id="rId2"/>
              </a:rPr>
              <a:t>Arthrocentesis of the knee</a:t>
            </a:r>
          </a:p>
          <a:p>
            <a:pPr algn="ctr"/>
            <a:endParaRPr lang="en-US" dirty="0">
              <a:hlinkClick r:id="rId2"/>
            </a:endParaRPr>
          </a:p>
          <a:p>
            <a:pPr algn="ctr"/>
            <a:endParaRPr lang="en-US" dirty="0"/>
          </a:p>
        </p:txBody>
      </p:sp>
    </p:spTree>
    <p:extLst>
      <p:ext uri="{BB962C8B-B14F-4D97-AF65-F5344CB8AC3E}">
        <p14:creationId xmlns:p14="http://schemas.microsoft.com/office/powerpoint/2010/main" val="775927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1018</TotalTime>
  <Words>647</Words>
  <Application>Microsoft Macintosh PowerPoint</Application>
  <PresentationFormat>On-screen Show (4:3)</PresentationFormat>
  <Paragraphs>120</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ＭＳ Ｐゴシック</vt:lpstr>
      <vt:lpstr>Arial</vt:lpstr>
      <vt:lpstr>Office Theme</vt:lpstr>
      <vt:lpstr>Rheumatology (a.k.a. MSK medicine)</vt:lpstr>
      <vt:lpstr>Rheumatology in the AIM curriculum</vt:lpstr>
      <vt:lpstr>Case 11: Doris Smith</vt:lpstr>
      <vt:lpstr>Risk factors for osteoporosis</vt:lpstr>
      <vt:lpstr>Management plan</vt:lpstr>
      <vt:lpstr>U-shaped association between systolic BP and 3-year all cause mortality among elderly Chinese (80+ years)</vt:lpstr>
      <vt:lpstr>PowerPoint Presentation</vt:lpstr>
      <vt:lpstr>Case 12: Paul Cooper</vt:lpstr>
      <vt:lpstr>PowerPoint Presentation</vt:lpstr>
      <vt:lpstr>Case 12: Paul Cooper</vt:lpstr>
      <vt:lpstr>Interpretation of knee aspirate results ..?</vt:lpstr>
      <vt:lpstr>Evidence-based Diagnostics: Adult Septic Arthritis Acad Emerg Med 2011; 18(8): 781-796</vt:lpstr>
      <vt:lpstr>Case 13: Ida Hoe</vt:lpstr>
      <vt:lpstr>Treatment of GCA</vt:lpstr>
      <vt:lpstr>Temporal artery biopsy</vt:lpstr>
      <vt:lpstr>PowerPoint Presentation</vt:lpstr>
      <vt:lpstr>Example SCE question</vt:lpstr>
      <vt:lpstr>PowerPoint Presentation</vt:lpstr>
      <vt:lpstr>PowerPoint Presentation</vt:lpstr>
      <vt:lpstr>Questions</vt:lpstr>
    </vt:vector>
  </TitlesOfParts>
  <Company>Home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 SCE Exam Answers</dc:title>
  <dc:creator>Nicola Cooper</dc:creator>
  <cp:lastModifiedBy>Nicola Cooper</cp:lastModifiedBy>
  <cp:revision>68</cp:revision>
  <cp:lastPrinted>2017-09-05T16:31:48Z</cp:lastPrinted>
  <dcterms:created xsi:type="dcterms:W3CDTF">2016-09-11T14:49:45Z</dcterms:created>
  <dcterms:modified xsi:type="dcterms:W3CDTF">2018-10-23T17:05:51Z</dcterms:modified>
</cp:coreProperties>
</file>