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3.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345" r:id="rId3"/>
    <p:sldId id="346" r:id="rId4"/>
    <p:sldId id="387" r:id="rId5"/>
    <p:sldId id="413" r:id="rId6"/>
    <p:sldId id="397" r:id="rId7"/>
    <p:sldId id="395" r:id="rId8"/>
    <p:sldId id="398" r:id="rId9"/>
    <p:sldId id="399" r:id="rId10"/>
    <p:sldId id="352" r:id="rId11"/>
    <p:sldId id="400" r:id="rId12"/>
    <p:sldId id="401" r:id="rId13"/>
    <p:sldId id="402" r:id="rId14"/>
    <p:sldId id="403" r:id="rId15"/>
    <p:sldId id="404" r:id="rId16"/>
    <p:sldId id="411" r:id="rId17"/>
    <p:sldId id="394" r:id="rId18"/>
    <p:sldId id="396" r:id="rId19"/>
    <p:sldId id="386" r:id="rId20"/>
    <p:sldId id="405" r:id="rId21"/>
    <p:sldId id="412" r:id="rId22"/>
    <p:sldId id="414" r:id="rId23"/>
    <p:sldId id="407" r:id="rId24"/>
    <p:sldId id="406" r:id="rId25"/>
    <p:sldId id="415" r:id="rId26"/>
    <p:sldId id="416" r:id="rId27"/>
    <p:sldId id="409" r:id="rId28"/>
    <p:sldId id="410" r:id="rId29"/>
    <p:sldId id="419" r:id="rId30"/>
    <p:sldId id="420" r:id="rId31"/>
    <p:sldId id="421" r:id="rId32"/>
    <p:sldId id="422" r:id="rId33"/>
    <p:sldId id="41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scaleToFitPaper="1"/>
  <p:clrMru>
    <a:srgbClr val="1AB0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6"/>
    <p:restoredTop sz="78854" autoAdjust="0"/>
  </p:normalViewPr>
  <p:slideViewPr>
    <p:cSldViewPr snapToGrid="0" snapToObjects="1">
      <p:cViewPr>
        <p:scale>
          <a:sx n="81" d="100"/>
          <a:sy n="81" d="100"/>
        </p:scale>
        <p:origin x="880" y="392"/>
      </p:cViewPr>
      <p:guideLst>
        <p:guide orient="horz" pos="2160"/>
        <p:guide pos="2880"/>
      </p:guideLst>
    </p:cSldViewPr>
  </p:slideViewPr>
  <p:notesTextViewPr>
    <p:cViewPr>
      <p:scale>
        <a:sx n="100" d="100"/>
        <a:sy n="100" d="100"/>
      </p:scale>
      <p:origin x="0" y="0"/>
    </p:cViewPr>
  </p:notesTextViewPr>
  <p:sorterViewPr>
    <p:cViewPr>
      <p:scale>
        <a:sx n="137" d="100"/>
        <a:sy n="137" d="100"/>
      </p:scale>
      <p:origin x="0" y="361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48993D-3EDA-834F-B67F-FCFB0B01259E}" type="datetimeFigureOut">
              <a:rPr lang="en-US" smtClean="0"/>
              <a:t>5/19/19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B04CDB-02EB-A04A-919A-4178ED1E123A}" type="slidenum">
              <a:rPr lang="en-US" smtClean="0"/>
              <a:t>‹#›</a:t>
            </a:fld>
            <a:endParaRPr lang="en-US"/>
          </a:p>
        </p:txBody>
      </p:sp>
    </p:spTree>
    <p:extLst>
      <p:ext uri="{BB962C8B-B14F-4D97-AF65-F5344CB8AC3E}">
        <p14:creationId xmlns:p14="http://schemas.microsoft.com/office/powerpoint/2010/main" val="1581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6E5A53-4BAD-7049-9503-D605A8910741}" type="datetimeFigureOut">
              <a:rPr lang="en-US" smtClean="0"/>
              <a:t>5/19/19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52892D-4333-EF4E-BBD3-49CD0B3E1F59}" type="slidenum">
              <a:rPr lang="en-US" smtClean="0"/>
              <a:t>‹#›</a:t>
            </a:fld>
            <a:endParaRPr lang="en-US"/>
          </a:p>
        </p:txBody>
      </p:sp>
    </p:spTree>
    <p:extLst>
      <p:ext uri="{BB962C8B-B14F-4D97-AF65-F5344CB8AC3E}">
        <p14:creationId xmlns:p14="http://schemas.microsoft.com/office/powerpoint/2010/main" val="30058148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2892D-4333-EF4E-BBD3-49CD0B3E1F59}" type="slidenum">
              <a:rPr lang="en-US" smtClean="0"/>
              <a:t>1</a:t>
            </a:fld>
            <a:endParaRPr lang="en-US"/>
          </a:p>
        </p:txBody>
      </p:sp>
    </p:spTree>
    <p:extLst>
      <p:ext uri="{BB962C8B-B14F-4D97-AF65-F5344CB8AC3E}">
        <p14:creationId xmlns:p14="http://schemas.microsoft.com/office/powerpoint/2010/main" val="3027852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Framing effect: how a case is presented ‘framed’ (by patient, eye-witnesses as well as clinical staff) can generate bias in the listener</a:t>
            </a:r>
          </a:p>
          <a:p>
            <a:r>
              <a:rPr lang="en-GB" baseline="0" dirty="0" smtClean="0"/>
              <a:t>Confirmation bias</a:t>
            </a:r>
            <a:r>
              <a:rPr lang="en-GB" sz="1200" b="0" i="0" u="none" strike="noStrike" kern="1200" baseline="0" dirty="0" smtClean="0">
                <a:solidFill>
                  <a:schemeClr val="tx1"/>
                </a:solidFill>
                <a:latin typeface="+mn-lt"/>
                <a:ea typeface="+mn-ea"/>
                <a:cs typeface="+mn-cs"/>
              </a:rPr>
              <a:t> is the tendency to look for confirming evidence to support a theory rather than looking for contradictory evidence to refute it, even if the latter is clearly present.</a:t>
            </a:r>
          </a:p>
          <a:p>
            <a:r>
              <a:rPr lang="en-GB" sz="1200" b="0" i="0" u="none" strike="noStrike" kern="1200" baseline="0" dirty="0" smtClean="0">
                <a:solidFill>
                  <a:schemeClr val="tx1"/>
                </a:solidFill>
                <a:latin typeface="+mn-lt"/>
                <a:ea typeface="+mn-ea"/>
                <a:cs typeface="+mn-cs"/>
              </a:rPr>
              <a:t>Premature closure is the tendency to prematurely close the decision making process and accept a diagnosis before it, and other possibilities, have been fully explored.</a:t>
            </a:r>
          </a:p>
          <a:p>
            <a:r>
              <a:rPr lang="en-GB" sz="1200" b="0" i="0" u="none" strike="noStrike" kern="1200" baseline="0" dirty="0" smtClean="0">
                <a:solidFill>
                  <a:schemeClr val="tx1"/>
                </a:solidFill>
                <a:latin typeface="+mn-lt"/>
                <a:ea typeface="+mn-ea"/>
                <a:cs typeface="+mn-cs"/>
              </a:rPr>
              <a:t>Search satisficing  is when we stop searching because we have found something that fits or is convenient, instead of systematically looking for the best alternative which involves more effort.</a:t>
            </a:r>
          </a:p>
          <a:p>
            <a:r>
              <a:rPr lang="en-GB" sz="1200" b="0" i="0" u="none" strike="noStrike" kern="1200" baseline="0" dirty="0" smtClean="0">
                <a:solidFill>
                  <a:schemeClr val="tx1"/>
                </a:solidFill>
                <a:latin typeface="+mn-lt"/>
                <a:ea typeface="+mn-ea"/>
                <a:cs typeface="+mn-cs"/>
              </a:rPr>
              <a:t>Cognitive miser mode – tendency to conserve thinking effort (type 1 thinking) and this can lead to a ‘comfortably numb’ </a:t>
            </a:r>
            <a:r>
              <a:rPr lang="en-GB" sz="1200" b="0" i="0" u="none" strike="noStrike" kern="1200" baseline="0" dirty="0" err="1" smtClean="0">
                <a:solidFill>
                  <a:schemeClr val="tx1"/>
                </a:solidFill>
                <a:latin typeface="+mn-lt"/>
                <a:ea typeface="+mn-ea"/>
                <a:cs typeface="+mn-cs"/>
              </a:rPr>
              <a:t>mindset</a:t>
            </a:r>
            <a:r>
              <a:rPr lang="en-GB" sz="1200" b="0" i="0" u="none" strike="noStrike" kern="1200" baseline="0" dirty="0" smtClean="0">
                <a:solidFill>
                  <a:schemeClr val="tx1"/>
                </a:solidFill>
                <a:latin typeface="+mn-lt"/>
                <a:ea typeface="+mn-ea"/>
                <a:cs typeface="+mn-cs"/>
              </a:rPr>
              <a:t> – taking other’s opinions at face value, adopting a non-questioning approach, failure to take proper history/exam … this </a:t>
            </a:r>
            <a:r>
              <a:rPr lang="en-GB" sz="1200" b="0" i="0" u="none" strike="noStrike" kern="1200" baseline="0" dirty="0" err="1" smtClean="0">
                <a:solidFill>
                  <a:schemeClr val="tx1"/>
                </a:solidFill>
                <a:latin typeface="+mn-lt"/>
                <a:ea typeface="+mn-ea"/>
                <a:cs typeface="+mn-cs"/>
              </a:rPr>
              <a:t>mindset</a:t>
            </a:r>
            <a:r>
              <a:rPr lang="en-GB" sz="1200" b="0" i="0" u="none" strike="noStrike" kern="1200" baseline="0" dirty="0" smtClean="0">
                <a:solidFill>
                  <a:schemeClr val="tx1"/>
                </a:solidFill>
                <a:latin typeface="+mn-lt"/>
                <a:ea typeface="+mn-ea"/>
                <a:cs typeface="+mn-cs"/>
              </a:rPr>
              <a:t> leads to error.</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10</a:t>
            </a:fld>
            <a:endParaRPr lang="en-US"/>
          </a:p>
        </p:txBody>
      </p:sp>
    </p:spTree>
    <p:extLst>
      <p:ext uri="{BB962C8B-B14F-4D97-AF65-F5344CB8AC3E}">
        <p14:creationId xmlns:p14="http://schemas.microsoft.com/office/powerpoint/2010/main" val="3824803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Get in</a:t>
            </a:r>
            <a:r>
              <a:rPr lang="en-GB" sz="1000" baseline="0" dirty="0" smtClean="0"/>
              <a:t> to groups of 2 or 3 and discuss management of this case.</a:t>
            </a:r>
            <a:endParaRPr lang="en-GB" sz="1000" dirty="0" smtClean="0"/>
          </a:p>
          <a:p>
            <a:r>
              <a:rPr lang="en-GB" sz="1000" dirty="0" smtClean="0"/>
              <a:t>Why</a:t>
            </a:r>
            <a:r>
              <a:rPr lang="en-GB" sz="1000" baseline="0" dirty="0" smtClean="0"/>
              <a:t> does this scenario state: no family history of collapses/sudden death?</a:t>
            </a:r>
            <a:br>
              <a:rPr lang="en-GB" sz="1000" baseline="0" dirty="0" smtClean="0"/>
            </a:br>
            <a:r>
              <a:rPr lang="en-GB" sz="1000" baseline="0" dirty="0" smtClean="0"/>
              <a:t>(Congenital long QT syndrome which can have a normal resting 12-lead ECG).</a:t>
            </a:r>
          </a:p>
          <a:p>
            <a:r>
              <a:rPr lang="en-GB" sz="1000" baseline="0" dirty="0" smtClean="0"/>
              <a:t>What category of seizure do you think this is? – </a:t>
            </a:r>
            <a:r>
              <a:rPr lang="en-GB" sz="1000" b="1" baseline="0" dirty="0" smtClean="0"/>
              <a:t>go through the 4 Qs!!</a:t>
            </a:r>
          </a:p>
          <a:p>
            <a:r>
              <a:rPr lang="en-GB" sz="1000" baseline="0" dirty="0" smtClean="0"/>
              <a:t>This is a provoked seizure.</a:t>
            </a:r>
          </a:p>
          <a:p>
            <a:r>
              <a:rPr lang="en-GB" sz="1000" baseline="0" dirty="0" smtClean="0"/>
              <a:t>Discuss management:</a:t>
            </a:r>
          </a:p>
          <a:p>
            <a:pPr marL="228600" indent="-228600">
              <a:buAutoNum type="arabicParenR"/>
            </a:pPr>
            <a:r>
              <a:rPr lang="en-GB" sz="1000" baseline="0" dirty="0" smtClean="0"/>
              <a:t>STOP </a:t>
            </a:r>
            <a:r>
              <a:rPr lang="en-GB" sz="1000" baseline="0" dirty="0" err="1" smtClean="0"/>
              <a:t>Zyban</a:t>
            </a:r>
            <a:r>
              <a:rPr lang="en-GB" sz="1000" baseline="0" dirty="0" smtClean="0"/>
              <a:t> – bupropion – (and ideally antihistamine and reduce alcohol intake)</a:t>
            </a:r>
          </a:p>
          <a:p>
            <a:pPr marL="228600" indent="-228600">
              <a:buAutoNum type="arabicParenR"/>
            </a:pPr>
            <a:r>
              <a:rPr lang="en-GB" sz="1000" baseline="0" dirty="0" smtClean="0"/>
              <a:t>Communicate that risk of recurrence is low given obvious provoking factors</a:t>
            </a:r>
          </a:p>
          <a:p>
            <a:pPr marL="228600" indent="-228600">
              <a:buAutoNum type="arabicParenR"/>
            </a:pPr>
            <a:r>
              <a:rPr lang="en-GB" sz="1000" baseline="0" dirty="0" smtClean="0"/>
              <a:t>He still needs to inform the DVLA but there are mitigating factors they will take in to account here. However, he must not drive </a:t>
            </a:r>
            <a:r>
              <a:rPr lang="en-GB" sz="1000" b="1" baseline="0" dirty="0" smtClean="0"/>
              <a:t>by Law </a:t>
            </a:r>
            <a:r>
              <a:rPr lang="en-GB" sz="1000" baseline="0" dirty="0" smtClean="0"/>
              <a:t>until a neurologist’s report is sent to DVLA and DVLA says he can drive.</a:t>
            </a:r>
          </a:p>
          <a:p>
            <a:pPr marL="228600" indent="-228600">
              <a:buAutoNum type="arabicParenR"/>
            </a:pPr>
            <a:r>
              <a:rPr lang="en-GB" sz="1000" baseline="0" dirty="0" smtClean="0"/>
              <a:t>He still needs referral to a first fit clinic – to be seen within 2 weeks (NICE guideline)</a:t>
            </a:r>
          </a:p>
          <a:p>
            <a:pPr marL="228600" indent="-228600">
              <a:buAutoNum type="arabicParenR"/>
            </a:pPr>
            <a:r>
              <a:rPr lang="en-GB" sz="1000" baseline="0" dirty="0" smtClean="0"/>
              <a:t>Provide written information about ‘first fit’ to patient</a:t>
            </a:r>
          </a:p>
          <a:p>
            <a:pPr marL="228600" indent="-228600">
              <a:buAutoNum type="arabicParenR"/>
            </a:pPr>
            <a:r>
              <a:rPr lang="en-GB" sz="1000" baseline="0" dirty="0" smtClean="0"/>
              <a:t>A CT scan is not the recommended imaging in seizures. CTs miss small </a:t>
            </a:r>
            <a:r>
              <a:rPr lang="en-GB" sz="1000" baseline="0" dirty="0" err="1" smtClean="0"/>
              <a:t>gliomas</a:t>
            </a:r>
            <a:r>
              <a:rPr lang="en-GB" sz="1000" baseline="0" dirty="0" smtClean="0"/>
              <a:t>, scarring such as mesial temporal sclerosis and other abnormalities e.g. AV malformations … we do always ask about febrile convulsions as a child (</a:t>
            </a:r>
            <a:r>
              <a:rPr lang="en-GB" sz="1000" baseline="0" dirty="0" smtClean="0">
                <a:sym typeface="Wingdings"/>
              </a:rPr>
              <a:t> mesial temp sclerosis) for this reason. However, with a strong suspicion of a provoked seizure, and no previous p seizures you might not go on to do an MRI.</a:t>
            </a:r>
          </a:p>
          <a:p>
            <a:pPr marL="228600" indent="-228600">
              <a:buAutoNum type="arabicParenR"/>
            </a:pPr>
            <a:r>
              <a:rPr lang="en-GB" sz="1000" baseline="0" dirty="0" smtClean="0">
                <a:sym typeface="Wingdings"/>
              </a:rPr>
              <a:t>He can go home.</a:t>
            </a:r>
            <a:endParaRPr lang="en-GB" sz="1000" baseline="0" dirty="0" smtClean="0"/>
          </a:p>
          <a:p>
            <a:pPr marL="228600" indent="-228600">
              <a:buAutoNum type="arabicParenR"/>
            </a:pPr>
            <a:endParaRPr lang="en-GB" sz="1000" baseline="0" dirty="0" smtClean="0"/>
          </a:p>
        </p:txBody>
      </p:sp>
      <p:sp>
        <p:nvSpPr>
          <p:cNvPr id="4" name="Slide Number Placeholder 3"/>
          <p:cNvSpPr>
            <a:spLocks noGrp="1"/>
          </p:cNvSpPr>
          <p:nvPr>
            <p:ph type="sldNum" sz="quarter" idx="10"/>
          </p:nvPr>
        </p:nvSpPr>
        <p:spPr/>
        <p:txBody>
          <a:bodyPr/>
          <a:lstStyle/>
          <a:p>
            <a:fld id="{D952892D-4333-EF4E-BBD3-49CD0B3E1F59}" type="slidenum">
              <a:rPr lang="en-US" smtClean="0"/>
              <a:t>11</a:t>
            </a:fld>
            <a:endParaRPr lang="en-US"/>
          </a:p>
        </p:txBody>
      </p:sp>
    </p:spTree>
    <p:extLst>
      <p:ext uri="{BB962C8B-B14F-4D97-AF65-F5344CB8AC3E}">
        <p14:creationId xmlns:p14="http://schemas.microsoft.com/office/powerpoint/2010/main" val="1395180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t>Get in</a:t>
            </a:r>
            <a:r>
              <a:rPr lang="en-GB" sz="1000" baseline="0" dirty="0" smtClean="0"/>
              <a:t> to groups of 2 or 3 and discuss management of this case.</a:t>
            </a:r>
            <a:endParaRPr lang="en-GB" sz="1000" dirty="0" smtClean="0"/>
          </a:p>
          <a:p>
            <a:r>
              <a:rPr lang="en-GB" sz="1000" b="1" baseline="0" dirty="0" smtClean="0"/>
              <a:t>Go through the 4 Qs!! </a:t>
            </a:r>
            <a:r>
              <a:rPr lang="en-GB" sz="1000" baseline="0" dirty="0" smtClean="0"/>
              <a:t>This is a single unprovoked seizure.</a:t>
            </a:r>
          </a:p>
          <a:p>
            <a:r>
              <a:rPr lang="en-GB" sz="1000" baseline="0" dirty="0" smtClean="0"/>
              <a:t>Discuss management:</a:t>
            </a:r>
          </a:p>
          <a:p>
            <a:pPr marL="228600" indent="-228600">
              <a:buAutoNum type="arabicParenR"/>
            </a:pPr>
            <a:r>
              <a:rPr lang="en-GB" sz="1000" baseline="0" dirty="0" smtClean="0"/>
              <a:t>Communicate that risk of recurrence is likely to be low but further info required (OP MRI and EEG and neurology FU). Low means 1:3 people with normal neurology/MRI/EEG will have another seizure, most likely in the next 3-6 months. But she should not stop being active – the only issue is the legal one re driving.</a:t>
            </a:r>
          </a:p>
          <a:p>
            <a:pPr marL="228600" indent="-228600">
              <a:buAutoNum type="arabicParenR"/>
            </a:pPr>
            <a:r>
              <a:rPr lang="en-GB" sz="1000" baseline="0" dirty="0" smtClean="0"/>
              <a:t>Treatment is usually not recommended in this case – however this advice will be updated by the neurologist depending on test results and individual factors.</a:t>
            </a:r>
          </a:p>
          <a:p>
            <a:pPr marL="228600" indent="-228600">
              <a:buAutoNum type="arabicParenR"/>
            </a:pPr>
            <a:r>
              <a:rPr lang="en-GB" sz="1000" baseline="0" dirty="0" smtClean="0"/>
              <a:t>She must not drive </a:t>
            </a:r>
            <a:r>
              <a:rPr lang="en-GB" sz="1000" b="1" baseline="0" dirty="0" smtClean="0"/>
              <a:t>by Law </a:t>
            </a:r>
            <a:r>
              <a:rPr lang="en-GB" sz="1000" baseline="0" dirty="0" smtClean="0"/>
              <a:t>for a minimum of 6 months after a seizure </a:t>
            </a:r>
          </a:p>
          <a:p>
            <a:pPr marL="228600" indent="-228600">
              <a:buAutoNum type="arabicParenR"/>
            </a:pPr>
            <a:r>
              <a:rPr lang="en-GB" sz="1000" baseline="0" dirty="0" smtClean="0"/>
              <a:t>Referral to a first fit clinic – to be seen within 2 weeks (NICE guideline)</a:t>
            </a:r>
          </a:p>
          <a:p>
            <a:pPr marL="228600" indent="-228600">
              <a:buAutoNum type="arabicParenR"/>
            </a:pPr>
            <a:r>
              <a:rPr lang="en-GB" sz="1000" baseline="0" dirty="0" smtClean="0"/>
              <a:t>Provide written information about ‘first fit’ to patient</a:t>
            </a:r>
          </a:p>
          <a:p>
            <a:pPr marL="228600" indent="-228600">
              <a:buAutoNum type="arabicParenR"/>
            </a:pPr>
            <a:r>
              <a:rPr lang="en-GB" sz="1000" baseline="0" dirty="0" smtClean="0"/>
              <a:t>OP MRI and EEG should be requested.</a:t>
            </a:r>
            <a:endParaRPr lang="en-GB" sz="1000" baseline="0" dirty="0" smtClean="0">
              <a:sym typeface="Wingdings"/>
            </a:endParaRPr>
          </a:p>
          <a:p>
            <a:pPr marL="228600" indent="-228600">
              <a:buAutoNum type="arabicParenR"/>
            </a:pPr>
            <a:r>
              <a:rPr lang="en-GB" sz="1000" baseline="0" dirty="0" smtClean="0">
                <a:sym typeface="Wingdings"/>
              </a:rPr>
              <a:t>She can go home.</a:t>
            </a:r>
            <a:endParaRPr lang="en-GB" sz="1000" baseline="0" dirty="0" smtClean="0"/>
          </a:p>
          <a:p>
            <a:endParaRPr lang="en-GB" sz="1000" dirty="0"/>
          </a:p>
        </p:txBody>
      </p:sp>
      <p:sp>
        <p:nvSpPr>
          <p:cNvPr id="4" name="Slide Number Placeholder 3"/>
          <p:cNvSpPr>
            <a:spLocks noGrp="1"/>
          </p:cNvSpPr>
          <p:nvPr>
            <p:ph type="sldNum" sz="quarter" idx="10"/>
          </p:nvPr>
        </p:nvSpPr>
        <p:spPr/>
        <p:txBody>
          <a:bodyPr/>
          <a:lstStyle/>
          <a:p>
            <a:fld id="{D952892D-4333-EF4E-BBD3-49CD0B3E1F59}" type="slidenum">
              <a:rPr lang="en-US" smtClean="0"/>
              <a:t>12</a:t>
            </a:fld>
            <a:endParaRPr lang="en-US"/>
          </a:p>
        </p:txBody>
      </p:sp>
    </p:spTree>
    <p:extLst>
      <p:ext uri="{BB962C8B-B14F-4D97-AF65-F5344CB8AC3E}">
        <p14:creationId xmlns:p14="http://schemas.microsoft.com/office/powerpoint/2010/main" val="4064386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No group work here – discuss</a:t>
            </a:r>
            <a:r>
              <a:rPr lang="en-GB" sz="1000" baseline="0" dirty="0" smtClean="0"/>
              <a:t> what you think is going on.</a:t>
            </a:r>
          </a:p>
          <a:p>
            <a:r>
              <a:rPr lang="en-GB" sz="1000" baseline="0" dirty="0" smtClean="0"/>
              <a:t>You can still use the 4 Qs!</a:t>
            </a:r>
          </a:p>
          <a:p>
            <a:r>
              <a:rPr lang="en-GB" sz="1000" b="1" baseline="0" dirty="0" smtClean="0"/>
              <a:t>This is a myoclonic seizure.</a:t>
            </a:r>
          </a:p>
          <a:p>
            <a:r>
              <a:rPr lang="en-GB" sz="1000" b="0" baseline="0" dirty="0" smtClean="0"/>
              <a:t>The patient had experienced single myoclonic jerks since the age of 15 but thought nothing of it. After starting </a:t>
            </a:r>
            <a:r>
              <a:rPr lang="en-GB" sz="1000" b="0" baseline="0" dirty="0" err="1" smtClean="0"/>
              <a:t>Uni</a:t>
            </a:r>
            <a:r>
              <a:rPr lang="en-GB" sz="1000" b="0" baseline="0" dirty="0" smtClean="0"/>
              <a:t> he had been drinking more alcohol and getting less sleep.</a:t>
            </a:r>
          </a:p>
          <a:p>
            <a:r>
              <a:rPr lang="en-GB" sz="1000" b="1" baseline="0" dirty="0" smtClean="0"/>
              <a:t>JME is very sensitive to lifestyle: alcohol, lack of sleep and stress.</a:t>
            </a:r>
          </a:p>
          <a:p>
            <a:r>
              <a:rPr lang="en-GB" sz="1000" baseline="0" dirty="0" smtClean="0"/>
              <a:t>Discuss management:</a:t>
            </a:r>
          </a:p>
          <a:p>
            <a:pPr marL="228600" indent="-228600">
              <a:buAutoNum type="arabicParenR"/>
            </a:pPr>
            <a:r>
              <a:rPr lang="en-GB" sz="1000" baseline="0" dirty="0" smtClean="0"/>
              <a:t>He has JME and treatment is recommended (e.g. </a:t>
            </a:r>
            <a:r>
              <a:rPr lang="en-GB" sz="1000" baseline="0" dirty="0" err="1" smtClean="0"/>
              <a:t>Epilim</a:t>
            </a:r>
            <a:r>
              <a:rPr lang="en-GB" sz="1000" baseline="0" dirty="0" smtClean="0"/>
              <a:t> </a:t>
            </a:r>
            <a:r>
              <a:rPr lang="en-GB" sz="1000" baseline="0" dirty="0" err="1" smtClean="0"/>
              <a:t>Chrono</a:t>
            </a:r>
            <a:r>
              <a:rPr lang="en-GB" sz="1000" baseline="0" dirty="0" smtClean="0"/>
              <a:t> 500mg at night). These </a:t>
            </a:r>
            <a:r>
              <a:rPr lang="en-GB" sz="1000" baseline="0" dirty="0" err="1" smtClean="0"/>
              <a:t>pts</a:t>
            </a:r>
            <a:r>
              <a:rPr lang="en-GB" sz="1000" baseline="0" dirty="0" smtClean="0"/>
              <a:t> can have MJs, myoclonic seizures and T-C seizures.</a:t>
            </a:r>
          </a:p>
          <a:p>
            <a:pPr marL="228600" indent="-228600">
              <a:buAutoNum type="arabicParenR"/>
            </a:pPr>
            <a:r>
              <a:rPr lang="en-GB" sz="1000" baseline="0" dirty="0" smtClean="0"/>
              <a:t>He must not drive </a:t>
            </a:r>
            <a:r>
              <a:rPr lang="en-GB" sz="1000" b="1" baseline="0" dirty="0" smtClean="0"/>
              <a:t>by Law </a:t>
            </a:r>
            <a:r>
              <a:rPr lang="en-GB" sz="1000" baseline="0" dirty="0" smtClean="0"/>
              <a:t>for a minimum of 6 months after a seizure – a single MJ counts as a seizure (brief absences usually occur during them)</a:t>
            </a:r>
          </a:p>
          <a:p>
            <a:pPr marL="228600" indent="-228600">
              <a:buAutoNum type="arabicParenR"/>
            </a:pPr>
            <a:r>
              <a:rPr lang="en-GB" sz="1000" baseline="0" dirty="0" smtClean="0"/>
              <a:t>Referral to a first fit clinic – to be seen within 2 weeks (NICE guideline)</a:t>
            </a:r>
          </a:p>
          <a:p>
            <a:pPr marL="228600" indent="-228600">
              <a:buAutoNum type="arabicParenR"/>
            </a:pPr>
            <a:r>
              <a:rPr lang="en-GB" sz="1000" baseline="0" dirty="0" smtClean="0"/>
              <a:t>Provide written information about ‘first fit’/epilepsy to patient – point him to useful on-line resources e.g. epilepsy action website.</a:t>
            </a:r>
          </a:p>
          <a:p>
            <a:pPr marL="228600" indent="-228600">
              <a:buAutoNum type="arabicParenR"/>
            </a:pPr>
            <a:r>
              <a:rPr lang="en-GB" sz="1000" baseline="0" dirty="0" smtClean="0"/>
              <a:t>Imaging is not required in obvious cases. Patients are no more likely to have a structural brain abnormality than a person plucked at random off the street. An EEG may be useful.</a:t>
            </a:r>
            <a:endParaRPr lang="en-GB" sz="1000" baseline="0" dirty="0" smtClean="0">
              <a:sym typeface="Wingdings"/>
            </a:endParaRPr>
          </a:p>
          <a:p>
            <a:pPr marL="228600" indent="-228600">
              <a:buAutoNum type="arabicParenR"/>
            </a:pPr>
            <a:r>
              <a:rPr lang="en-GB" sz="1000" baseline="0" dirty="0" smtClean="0">
                <a:sym typeface="Wingdings"/>
              </a:rPr>
              <a:t>He can go home.</a:t>
            </a:r>
            <a:endParaRPr lang="en-GB" sz="1000" baseline="0" dirty="0" smtClean="0"/>
          </a:p>
          <a:p>
            <a:endParaRPr lang="en-GB" sz="1000" baseline="0" dirty="0" smtClean="0"/>
          </a:p>
          <a:p>
            <a:endParaRPr lang="en-GB" sz="1000" dirty="0"/>
          </a:p>
        </p:txBody>
      </p:sp>
      <p:sp>
        <p:nvSpPr>
          <p:cNvPr id="4" name="Slide Number Placeholder 3"/>
          <p:cNvSpPr>
            <a:spLocks noGrp="1"/>
          </p:cNvSpPr>
          <p:nvPr>
            <p:ph type="sldNum" sz="quarter" idx="10"/>
          </p:nvPr>
        </p:nvSpPr>
        <p:spPr/>
        <p:txBody>
          <a:bodyPr/>
          <a:lstStyle/>
          <a:p>
            <a:fld id="{D952892D-4333-EF4E-BBD3-49CD0B3E1F59}" type="slidenum">
              <a:rPr lang="en-US" smtClean="0"/>
              <a:t>13</a:t>
            </a:fld>
            <a:endParaRPr lang="en-US"/>
          </a:p>
        </p:txBody>
      </p:sp>
    </p:spTree>
    <p:extLst>
      <p:ext uri="{BB962C8B-B14F-4D97-AF65-F5344CB8AC3E}">
        <p14:creationId xmlns:p14="http://schemas.microsoft.com/office/powerpoint/2010/main" val="4151764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t>Get in</a:t>
            </a:r>
            <a:r>
              <a:rPr lang="en-GB" sz="1000" baseline="0" dirty="0" smtClean="0"/>
              <a:t> to groups of 2 or 3 and discuss management of this case.</a:t>
            </a:r>
            <a:endParaRPr lang="en-GB" sz="1000" dirty="0" smtClean="0"/>
          </a:p>
          <a:p>
            <a:r>
              <a:rPr lang="en-GB" sz="1000" b="1" baseline="0" dirty="0" smtClean="0"/>
              <a:t>Go through the 4 Qs!! </a:t>
            </a:r>
          </a:p>
          <a:p>
            <a:r>
              <a:rPr lang="en-GB" sz="1000" b="0" baseline="0" dirty="0" smtClean="0"/>
              <a:t>The patient had experienced several ‘weird’ episodes in the last 3 months which he put down to stress. For a few </a:t>
            </a:r>
            <a:r>
              <a:rPr lang="en-GB" sz="1000" b="0" baseline="0" dirty="0" err="1" smtClean="0"/>
              <a:t>mins</a:t>
            </a:r>
            <a:r>
              <a:rPr lang="en-GB" sz="1000" b="0" baseline="0" dirty="0" smtClean="0"/>
              <a:t> at a time he felt detached/not really there, like an “out of body experience”, wanting to speak but unable to. During these his wife had observed him to stare blankly in to space, then come round with only a brief period of disorientation.</a:t>
            </a:r>
          </a:p>
          <a:p>
            <a:r>
              <a:rPr lang="en-GB" sz="1000" b="1" baseline="0" dirty="0" smtClean="0"/>
              <a:t>This is a first T-C seizure in a person with previously unrecognised partial seizures – i.e. epilepsy.</a:t>
            </a:r>
          </a:p>
          <a:p>
            <a:r>
              <a:rPr lang="en-GB" sz="1000" baseline="0" dirty="0" smtClean="0"/>
              <a:t>Discuss management:</a:t>
            </a:r>
          </a:p>
          <a:p>
            <a:pPr marL="228600" indent="-228600">
              <a:buAutoNum type="arabicParenR"/>
            </a:pPr>
            <a:r>
              <a:rPr lang="en-GB" sz="1000" baseline="0" dirty="0" smtClean="0"/>
              <a:t>Communicate the diagnosis of epilepsy and explain the ‘staring’ episodes are partial seizures.</a:t>
            </a:r>
          </a:p>
          <a:p>
            <a:pPr marL="228600" indent="-228600">
              <a:buAutoNum type="arabicParenR"/>
            </a:pPr>
            <a:r>
              <a:rPr lang="en-GB" sz="1000" baseline="0" dirty="0" smtClean="0"/>
              <a:t>Treatment is recommended. (e.g. CBZ, </a:t>
            </a:r>
            <a:r>
              <a:rPr lang="en-GB" sz="1000" baseline="0" dirty="0" err="1" smtClean="0"/>
              <a:t>Keppra</a:t>
            </a:r>
            <a:r>
              <a:rPr lang="en-GB" sz="1000" baseline="0" dirty="0" smtClean="0"/>
              <a:t>)</a:t>
            </a:r>
          </a:p>
          <a:p>
            <a:pPr marL="228600" indent="-228600">
              <a:buAutoNum type="arabicParenR"/>
            </a:pPr>
            <a:r>
              <a:rPr lang="en-GB" sz="1000" baseline="0" dirty="0" smtClean="0"/>
              <a:t>He must not drive </a:t>
            </a:r>
            <a:r>
              <a:rPr lang="en-GB" sz="1000" b="1" baseline="0" dirty="0" smtClean="0"/>
              <a:t>by Law </a:t>
            </a:r>
            <a:r>
              <a:rPr lang="en-GB" sz="1000" baseline="0" dirty="0" smtClean="0"/>
              <a:t>for a minimum of 6 months after a seizure – including any episode of staring in to space/weird “out of body” experiences.</a:t>
            </a:r>
          </a:p>
          <a:p>
            <a:pPr marL="228600" indent="-228600">
              <a:buAutoNum type="arabicParenR"/>
            </a:pPr>
            <a:r>
              <a:rPr lang="en-GB" sz="1000" baseline="0" dirty="0" smtClean="0"/>
              <a:t>Referral to a first fit clinic – to be seen within 2 weeks (NICE guideline)</a:t>
            </a:r>
          </a:p>
          <a:p>
            <a:pPr marL="228600" indent="-228600">
              <a:buAutoNum type="arabicParenR"/>
            </a:pPr>
            <a:r>
              <a:rPr lang="en-GB" sz="1000" baseline="0" dirty="0" smtClean="0"/>
              <a:t>Provide written information about ‘first fit’ to patient</a:t>
            </a:r>
          </a:p>
          <a:p>
            <a:pPr marL="228600" indent="-228600">
              <a:buAutoNum type="arabicParenR"/>
            </a:pPr>
            <a:r>
              <a:rPr lang="en-GB" sz="1000" baseline="0" dirty="0" smtClean="0"/>
              <a:t>Urgent OP MRI (focal abnormality), and EEG should be requested.</a:t>
            </a:r>
            <a:endParaRPr lang="en-GB" sz="1000" baseline="0" dirty="0" smtClean="0">
              <a:sym typeface="Wingdings"/>
            </a:endParaRPr>
          </a:p>
          <a:p>
            <a:pPr marL="228600" indent="-228600">
              <a:buAutoNum type="arabicParenR"/>
            </a:pPr>
            <a:r>
              <a:rPr lang="en-GB" sz="1000" baseline="0" dirty="0" smtClean="0">
                <a:sym typeface="Wingdings"/>
              </a:rPr>
              <a:t>He can go home </a:t>
            </a:r>
            <a:r>
              <a:rPr lang="en-GB" sz="1000" b="1" baseline="0" dirty="0" smtClean="0">
                <a:sym typeface="Wingdings"/>
              </a:rPr>
              <a:t>on treatment.</a:t>
            </a:r>
            <a:endParaRPr lang="en-GB" sz="1000" b="1" baseline="0" dirty="0" smtClean="0"/>
          </a:p>
          <a:p>
            <a:endParaRPr lang="en-GB" sz="1000" dirty="0"/>
          </a:p>
        </p:txBody>
      </p:sp>
      <p:sp>
        <p:nvSpPr>
          <p:cNvPr id="4" name="Slide Number Placeholder 3"/>
          <p:cNvSpPr>
            <a:spLocks noGrp="1"/>
          </p:cNvSpPr>
          <p:nvPr>
            <p:ph type="sldNum" sz="quarter" idx="10"/>
          </p:nvPr>
        </p:nvSpPr>
        <p:spPr/>
        <p:txBody>
          <a:bodyPr/>
          <a:lstStyle/>
          <a:p>
            <a:fld id="{D952892D-4333-EF4E-BBD3-49CD0B3E1F59}" type="slidenum">
              <a:rPr lang="en-US" smtClean="0"/>
              <a:t>14</a:t>
            </a:fld>
            <a:endParaRPr lang="en-US"/>
          </a:p>
        </p:txBody>
      </p:sp>
    </p:spTree>
    <p:extLst>
      <p:ext uri="{BB962C8B-B14F-4D97-AF65-F5344CB8AC3E}">
        <p14:creationId xmlns:p14="http://schemas.microsoft.com/office/powerpoint/2010/main" val="2396072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t>Discuss as a group together.</a:t>
            </a:r>
          </a:p>
          <a:p>
            <a:r>
              <a:rPr lang="en-GB" sz="1000" b="1" baseline="0" dirty="0" smtClean="0"/>
              <a:t>Go through the 4 Qs!! </a:t>
            </a:r>
          </a:p>
          <a:p>
            <a:r>
              <a:rPr lang="en-GB" sz="1000" b="0" baseline="0" dirty="0" smtClean="0"/>
              <a:t>Specifically ask whether </a:t>
            </a:r>
            <a:r>
              <a:rPr lang="en-GB" sz="1000" b="0" baseline="0" dirty="0" err="1" smtClean="0"/>
              <a:t>pt</a:t>
            </a:r>
            <a:r>
              <a:rPr lang="en-GB" sz="1000" b="0" baseline="0" dirty="0" smtClean="0"/>
              <a:t> appears to “go blank” and stare during these episodes, and whether the speech disturbance is as she is coming round. Partial seizures in older people are commonly confused for TIAs because there can be associated focal neurological symptoms/signs. Definition of TIA on next slide.</a:t>
            </a:r>
            <a:endParaRPr lang="en-GB" sz="1000" b="1" baseline="0" dirty="0" smtClean="0"/>
          </a:p>
          <a:p>
            <a:r>
              <a:rPr lang="en-GB" sz="1000" baseline="0" dirty="0" smtClean="0"/>
              <a:t>Discuss management:</a:t>
            </a:r>
          </a:p>
          <a:p>
            <a:pPr marL="228600" indent="-228600">
              <a:buAutoNum type="arabicParenR"/>
            </a:pPr>
            <a:r>
              <a:rPr lang="en-GB" sz="1000" baseline="0" dirty="0" smtClean="0"/>
              <a:t>In this case the patient does go blank and “stare” and the transient speech disturbance is on coming round. These are seizures not TIAs. The patient has epilepsy due to dementia/cerebrovascular disease.</a:t>
            </a:r>
          </a:p>
          <a:p>
            <a:pPr marL="228600" indent="-228600">
              <a:buAutoNum type="arabicParenR"/>
            </a:pPr>
            <a:r>
              <a:rPr lang="en-GB" sz="1000" baseline="0" dirty="0" smtClean="0"/>
              <a:t>Treatment is recommended. (e.g. LTG, </a:t>
            </a:r>
            <a:r>
              <a:rPr lang="en-GB" sz="1000" baseline="0" dirty="0" err="1" smtClean="0"/>
              <a:t>Keppra</a:t>
            </a:r>
            <a:r>
              <a:rPr lang="en-GB" sz="1000" baseline="0" dirty="0" smtClean="0"/>
              <a:t> – preferred in frail older people)</a:t>
            </a:r>
          </a:p>
          <a:p>
            <a:pPr marL="228600" indent="-228600">
              <a:buAutoNum type="arabicParenR"/>
            </a:pPr>
            <a:r>
              <a:rPr lang="en-GB" sz="1000" baseline="0" dirty="0" smtClean="0"/>
              <a:t>Referral to a first fit clinic – to be seen within 2 weeks (NICE guideline)</a:t>
            </a:r>
          </a:p>
          <a:p>
            <a:pPr marL="228600" indent="-228600">
              <a:buAutoNum type="arabicParenR"/>
            </a:pPr>
            <a:r>
              <a:rPr lang="en-GB" sz="1000" baseline="0" dirty="0" smtClean="0"/>
              <a:t>Provide written information about epilepsy ’ to patient/</a:t>
            </a:r>
            <a:r>
              <a:rPr lang="en-GB" sz="1000" baseline="0" dirty="0" err="1" smtClean="0"/>
              <a:t>rels</a:t>
            </a:r>
            <a:endParaRPr lang="en-GB" sz="1000" baseline="0" dirty="0" smtClean="0"/>
          </a:p>
          <a:p>
            <a:pPr marL="228600" indent="-228600">
              <a:buAutoNum type="arabicParenR"/>
            </a:pPr>
            <a:r>
              <a:rPr lang="en-GB" sz="1000" baseline="0" dirty="0" smtClean="0"/>
              <a:t>In older people with obvious underlying causes, e.g. old stroke, MRI adds little and is not usually requested. Standard EEG in older people likewise is often unhelpful – the history from an eye-witness is the main diagnostic tool, and coupled with an obvious underlying cause for seizures, resolution of attacks on treatment is often the best ‘diagnostic test’. </a:t>
            </a:r>
            <a:r>
              <a:rPr lang="en-GB" sz="1000" b="0" i="0" u="none" strike="noStrike" kern="1200" baseline="0" dirty="0" smtClean="0">
                <a:solidFill>
                  <a:schemeClr val="tx1"/>
                </a:solidFill>
                <a:latin typeface="+mn-lt"/>
                <a:ea typeface="+mn-ea"/>
                <a:cs typeface="+mn-cs"/>
              </a:rPr>
              <a:t>Most epilepsy in older people is a consequence of cerebrovascular disease.  Advanced dementia is another common cause, with 20% of such patients developing epilepsy. About one-third of older people with new-onset epilepsy have no obvious underlying cause.</a:t>
            </a:r>
            <a:endParaRPr lang="en-GB" sz="1000" b="0" i="0" u="none" strike="noStrike" kern="1200" baseline="0" dirty="0" smtClean="0">
              <a:solidFill>
                <a:schemeClr val="tx1"/>
              </a:solidFill>
              <a:latin typeface="+mn-lt"/>
              <a:ea typeface="+mn-ea"/>
              <a:cs typeface="+mn-cs"/>
              <a:sym typeface="Wingdings"/>
            </a:endParaRPr>
          </a:p>
          <a:p>
            <a:r>
              <a:rPr lang="en-GB" sz="1000" b="0" i="0" u="none" strike="noStrike" kern="1200" baseline="0" dirty="0" smtClean="0">
                <a:solidFill>
                  <a:schemeClr val="tx1"/>
                </a:solidFill>
                <a:latin typeface="+mn-lt"/>
                <a:ea typeface="+mn-ea"/>
                <a:cs typeface="+mn-cs"/>
                <a:sym typeface="Wingdings"/>
              </a:rPr>
              <a:t>6)  </a:t>
            </a:r>
            <a:r>
              <a:rPr lang="en-GB" sz="1000" baseline="0" dirty="0" smtClean="0">
                <a:sym typeface="Wingdings"/>
              </a:rPr>
              <a:t>She can go home </a:t>
            </a:r>
            <a:r>
              <a:rPr lang="en-GB" sz="1000" b="1" baseline="0" dirty="0" smtClean="0">
                <a:sym typeface="Wingdings"/>
              </a:rPr>
              <a:t>on treatment.</a:t>
            </a:r>
            <a:endParaRPr lang="en-GB" sz="1000" b="1" baseline="0" dirty="0" smtClean="0"/>
          </a:p>
          <a:p>
            <a:endParaRPr lang="en-GB" sz="1000" dirty="0" smtClean="0"/>
          </a:p>
          <a:p>
            <a:endParaRPr lang="en-GB" sz="1000" dirty="0"/>
          </a:p>
        </p:txBody>
      </p:sp>
      <p:sp>
        <p:nvSpPr>
          <p:cNvPr id="4" name="Slide Number Placeholder 3"/>
          <p:cNvSpPr>
            <a:spLocks noGrp="1"/>
          </p:cNvSpPr>
          <p:nvPr>
            <p:ph type="sldNum" sz="quarter" idx="10"/>
          </p:nvPr>
        </p:nvSpPr>
        <p:spPr/>
        <p:txBody>
          <a:bodyPr/>
          <a:lstStyle/>
          <a:p>
            <a:fld id="{D952892D-4333-EF4E-BBD3-49CD0B3E1F59}" type="slidenum">
              <a:rPr lang="en-US" smtClean="0"/>
              <a:t>15</a:t>
            </a:fld>
            <a:endParaRPr lang="en-US"/>
          </a:p>
        </p:txBody>
      </p:sp>
    </p:spTree>
    <p:extLst>
      <p:ext uri="{BB962C8B-B14F-4D97-AF65-F5344CB8AC3E}">
        <p14:creationId xmlns:p14="http://schemas.microsoft.com/office/powerpoint/2010/main" val="2699051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52892D-4333-EF4E-BBD3-49CD0B3E1F59}" type="slidenum">
              <a:rPr lang="en-US" smtClean="0"/>
              <a:t>16</a:t>
            </a:fld>
            <a:endParaRPr lang="en-US"/>
          </a:p>
        </p:txBody>
      </p:sp>
    </p:spTree>
    <p:extLst>
      <p:ext uri="{BB962C8B-B14F-4D97-AF65-F5344CB8AC3E}">
        <p14:creationId xmlns:p14="http://schemas.microsoft.com/office/powerpoint/2010/main" val="1607201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52892D-4333-EF4E-BBD3-49CD0B3E1F59}" type="slidenum">
              <a:rPr lang="en-US" smtClean="0"/>
              <a:t>17</a:t>
            </a:fld>
            <a:endParaRPr lang="en-US"/>
          </a:p>
        </p:txBody>
      </p:sp>
    </p:spTree>
    <p:extLst>
      <p:ext uri="{BB962C8B-B14F-4D97-AF65-F5344CB8AC3E}">
        <p14:creationId xmlns:p14="http://schemas.microsoft.com/office/powerpoint/2010/main" val="1183037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UK figures.</a:t>
            </a:r>
          </a:p>
          <a:p>
            <a:r>
              <a:rPr lang="en-GB" dirty="0" smtClean="0"/>
              <a:t>Most important to note:</a:t>
            </a:r>
            <a:r>
              <a:rPr lang="en-GB" baseline="0" dirty="0" smtClean="0"/>
              <a:t> </a:t>
            </a:r>
            <a:r>
              <a:rPr lang="en-GB" b="1" dirty="0" smtClean="0"/>
              <a:t>the most common time</a:t>
            </a:r>
            <a:r>
              <a:rPr lang="en-GB" b="1" baseline="0" dirty="0" smtClean="0"/>
              <a:t> of life to start having epilepsy is in old age </a:t>
            </a:r>
            <a:r>
              <a:rPr lang="en-GB" baseline="0" dirty="0" smtClean="0"/>
              <a:t>(most people are not aware of this).</a:t>
            </a:r>
          </a:p>
          <a:p>
            <a:r>
              <a:rPr lang="en-GB" baseline="0" dirty="0" smtClean="0"/>
              <a:t>Mainly due to cerebrovascular disease and dementias.</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18</a:t>
            </a:fld>
            <a:endParaRPr lang="en-US"/>
          </a:p>
        </p:txBody>
      </p:sp>
    </p:spTree>
    <p:extLst>
      <p:ext uri="{BB962C8B-B14F-4D97-AF65-F5344CB8AC3E}">
        <p14:creationId xmlns:p14="http://schemas.microsoft.com/office/powerpoint/2010/main" val="999192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F98324-00F7-4171-B270-E91D29891FEC}" type="slidenum">
              <a:rPr lang="en-GB"/>
              <a:pPr fontAlgn="base">
                <a:spcBef>
                  <a:spcPct val="0"/>
                </a:spcBef>
                <a:spcAft>
                  <a:spcPct val="0"/>
                </a:spcAft>
                <a:defRPr/>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Learning objectives always the same for each topic …</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2</a:t>
            </a:fld>
            <a:endParaRPr lang="en-US"/>
          </a:p>
        </p:txBody>
      </p:sp>
    </p:spTree>
    <p:extLst>
      <p:ext uri="{BB962C8B-B14F-4D97-AF65-F5344CB8AC3E}">
        <p14:creationId xmlns:p14="http://schemas.microsoft.com/office/powerpoint/2010/main" val="673600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are your thoughts in this case??</a:t>
            </a:r>
          </a:p>
          <a:p>
            <a:r>
              <a:rPr lang="en-GB" dirty="0" smtClean="0"/>
              <a:t>This is </a:t>
            </a:r>
            <a:r>
              <a:rPr lang="en-GB" b="1" dirty="0" smtClean="0"/>
              <a:t>non-convulsive status </a:t>
            </a:r>
            <a:r>
              <a:rPr lang="en-GB" b="1" dirty="0" err="1" smtClean="0"/>
              <a:t>epilepticus</a:t>
            </a:r>
            <a:r>
              <a:rPr lang="en-GB" b="1" dirty="0" smtClean="0"/>
              <a:t> </a:t>
            </a:r>
            <a:r>
              <a:rPr lang="en-GB" dirty="0" smtClean="0"/>
              <a:t>(in this case, absence status).</a:t>
            </a:r>
          </a:p>
          <a:p>
            <a:r>
              <a:rPr lang="en-GB" dirty="0" smtClean="0"/>
              <a:t>EEG showed generalised spike and wave pattern.</a:t>
            </a:r>
            <a:r>
              <a:rPr lang="en-GB" baseline="0" dirty="0" smtClean="0"/>
              <a:t> The patient “woke up” after iv </a:t>
            </a:r>
            <a:r>
              <a:rPr lang="en-GB" baseline="0" dirty="0" err="1" smtClean="0"/>
              <a:t>lorazepam</a:t>
            </a:r>
            <a:r>
              <a:rPr lang="en-GB" baseline="0" dirty="0" smtClean="0"/>
              <a:t> and EEG changes normalised.</a:t>
            </a:r>
          </a:p>
          <a:p>
            <a:r>
              <a:rPr lang="en-GB" baseline="0" dirty="0" smtClean="0"/>
              <a:t>Discussion of seizures in pregnancy …</a:t>
            </a:r>
          </a:p>
          <a:p>
            <a:r>
              <a:rPr lang="en-GB" baseline="0" dirty="0" smtClean="0"/>
              <a:t>(need to always consider alternative diagnoses e.g. </a:t>
            </a:r>
            <a:r>
              <a:rPr lang="en-GB" baseline="0" dirty="0" err="1" smtClean="0"/>
              <a:t>eclampsia</a:t>
            </a:r>
            <a:r>
              <a:rPr lang="en-GB" baseline="0" dirty="0" smtClean="0"/>
              <a:t>) </a:t>
            </a:r>
          </a:p>
          <a:p>
            <a:r>
              <a:rPr lang="en-GB" baseline="0" dirty="0" smtClean="0"/>
              <a:t>Medications are different</a:t>
            </a:r>
          </a:p>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20</a:t>
            </a:fld>
            <a:endParaRPr lang="en-US"/>
          </a:p>
        </p:txBody>
      </p:sp>
    </p:spTree>
    <p:extLst>
      <p:ext uri="{BB962C8B-B14F-4D97-AF65-F5344CB8AC3E}">
        <p14:creationId xmlns:p14="http://schemas.microsoft.com/office/powerpoint/2010/main" val="3137622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Video</a:t>
            </a:r>
            <a:r>
              <a:rPr lang="en-GB" baseline="0" dirty="0" smtClean="0"/>
              <a:t> of non-convulsive status.</a:t>
            </a:r>
          </a:p>
          <a:p>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https://</a:t>
            </a:r>
            <a:r>
              <a:rPr lang="en-GB" dirty="0" err="1" smtClean="0"/>
              <a:t>youtu.be</a:t>
            </a:r>
            <a:r>
              <a:rPr lang="en-GB" dirty="0" smtClean="0"/>
              <a:t>/P5Gadah5pWc</a:t>
            </a:r>
          </a:p>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21</a:t>
            </a:fld>
            <a:endParaRPr lang="en-US"/>
          </a:p>
        </p:txBody>
      </p:sp>
    </p:spTree>
    <p:extLst>
      <p:ext uri="{BB962C8B-B14F-4D97-AF65-F5344CB8AC3E}">
        <p14:creationId xmlns:p14="http://schemas.microsoft.com/office/powerpoint/2010/main" val="1728948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 of epilepsy meds and pregnancy …</a:t>
            </a:r>
          </a:p>
          <a:p>
            <a:r>
              <a:rPr lang="en-US" dirty="0" smtClean="0"/>
              <a:t>If you take more than one epilepsy medicine:</a:t>
            </a:r>
          </a:p>
          <a:p>
            <a:r>
              <a:rPr lang="en-US" dirty="0" smtClean="0"/>
              <a:t>sodium valproate with any other 8.9%</a:t>
            </a:r>
          </a:p>
          <a:p>
            <a:r>
              <a:rPr lang="en-US" dirty="0" smtClean="0"/>
              <a:t>any combination without sodium valproate</a:t>
            </a:r>
            <a:r>
              <a:rPr lang="en-US" baseline="0" dirty="0" smtClean="0"/>
              <a:t> </a:t>
            </a:r>
            <a:r>
              <a:rPr lang="en-US" dirty="0" smtClean="0"/>
              <a:t>4.2%</a:t>
            </a:r>
          </a:p>
          <a:p>
            <a:r>
              <a:rPr lang="en-US" dirty="0" smtClean="0"/>
              <a:t>The risks are greatest in the first 3 months of pregnancy</a:t>
            </a:r>
          </a:p>
          <a:p>
            <a:r>
              <a:rPr lang="en-US" dirty="0" smtClean="0"/>
              <a:t>https://</a:t>
            </a:r>
            <a:r>
              <a:rPr lang="en-US" dirty="0" err="1" smtClean="0"/>
              <a:t>www.epilepsy.org.uk</a:t>
            </a:r>
            <a:r>
              <a:rPr lang="en-US" dirty="0" smtClean="0"/>
              <a:t>/info/women/having-baby/planning/medicines-pregnancy </a:t>
            </a:r>
          </a:p>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22</a:t>
            </a:fld>
            <a:endParaRPr lang="en-US"/>
          </a:p>
        </p:txBody>
      </p:sp>
    </p:spTree>
    <p:extLst>
      <p:ext uri="{BB962C8B-B14F-4D97-AF65-F5344CB8AC3E}">
        <p14:creationId xmlns:p14="http://schemas.microsoft.com/office/powerpoint/2010/main" val="2507190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the management of convulsive status, and why we use </a:t>
            </a:r>
            <a:r>
              <a:rPr lang="en-GB" dirty="0" err="1" smtClean="0"/>
              <a:t>lorazepam</a:t>
            </a:r>
            <a:r>
              <a:rPr lang="en-GB" dirty="0" smtClean="0"/>
              <a:t> NOT diazepam.</a:t>
            </a:r>
          </a:p>
          <a:p>
            <a:r>
              <a:rPr lang="en-GB" dirty="0" smtClean="0"/>
              <a:t>See</a:t>
            </a:r>
            <a:r>
              <a:rPr lang="en-GB" baseline="0" dirty="0" smtClean="0"/>
              <a:t> </a:t>
            </a:r>
            <a:r>
              <a:rPr lang="en-GB" baseline="0" dirty="0" err="1" smtClean="0"/>
              <a:t>handout</a:t>
            </a:r>
            <a:r>
              <a:rPr lang="en-GB" baseline="0" dirty="0" smtClean="0"/>
              <a:t> – go through it.</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23</a:t>
            </a:fld>
            <a:endParaRPr lang="en-US"/>
          </a:p>
        </p:txBody>
      </p:sp>
    </p:spTree>
    <p:extLst>
      <p:ext uri="{BB962C8B-B14F-4D97-AF65-F5344CB8AC3E}">
        <p14:creationId xmlns:p14="http://schemas.microsoft.com/office/powerpoint/2010/main" val="437648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Non-epileptic attacks.</a:t>
            </a:r>
          </a:p>
          <a:p>
            <a:r>
              <a:rPr lang="en-GB" dirty="0" smtClean="0"/>
              <a:t>Distinguishing</a:t>
            </a:r>
            <a:r>
              <a:rPr lang="en-GB" baseline="0" dirty="0" smtClean="0"/>
              <a:t> features.</a:t>
            </a:r>
          </a:p>
          <a:p>
            <a:r>
              <a:rPr lang="en-GB" b="1" baseline="0" dirty="0" smtClean="0"/>
              <a:t>Problems in distinguishing NEAD from frontal lobe seizures sometimes.</a:t>
            </a:r>
            <a:endParaRPr lang="en-GB" b="1" dirty="0"/>
          </a:p>
        </p:txBody>
      </p:sp>
      <p:sp>
        <p:nvSpPr>
          <p:cNvPr id="4" name="Slide Number Placeholder 3"/>
          <p:cNvSpPr>
            <a:spLocks noGrp="1"/>
          </p:cNvSpPr>
          <p:nvPr>
            <p:ph type="sldNum" sz="quarter" idx="10"/>
          </p:nvPr>
        </p:nvSpPr>
        <p:spPr/>
        <p:txBody>
          <a:bodyPr/>
          <a:lstStyle/>
          <a:p>
            <a:fld id="{D952892D-4333-EF4E-BBD3-49CD0B3E1F59}" type="slidenum">
              <a:rPr lang="en-US" smtClean="0"/>
              <a:t>24</a:t>
            </a:fld>
            <a:endParaRPr lang="en-US"/>
          </a:p>
        </p:txBody>
      </p:sp>
    </p:spTree>
    <p:extLst>
      <p:ext uri="{BB962C8B-B14F-4D97-AF65-F5344CB8AC3E}">
        <p14:creationId xmlns:p14="http://schemas.microsoft.com/office/powerpoint/2010/main" val="1272209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NEAD video.</a:t>
            </a:r>
          </a:p>
          <a:p>
            <a:r>
              <a:rPr lang="en-GB" sz="1000" dirty="0" smtClean="0"/>
              <a:t>https://</a:t>
            </a:r>
            <a:r>
              <a:rPr lang="en-GB" sz="1000" dirty="0" err="1" smtClean="0"/>
              <a:t>youtu.be</a:t>
            </a:r>
            <a:r>
              <a:rPr lang="en-GB" sz="1000" dirty="0" smtClean="0"/>
              <a:t>/</a:t>
            </a:r>
            <a:r>
              <a:rPr lang="en-GB" sz="1000" dirty="0" err="1" smtClean="0"/>
              <a:t>GVIrGYSYiZk</a:t>
            </a:r>
            <a:endParaRPr lang="en-GB" sz="1000" dirty="0" smtClean="0"/>
          </a:p>
          <a:p>
            <a:r>
              <a:rPr lang="en-GB" sz="1000" dirty="0" smtClean="0"/>
              <a:t>Quote from the man in this video, who has given permission for it to be posted on YouTube</a:t>
            </a:r>
            <a:r>
              <a:rPr lang="en-GB" sz="1000" baseline="0" dirty="0" smtClean="0"/>
              <a:t> for educational purposes:</a:t>
            </a:r>
            <a:endParaRPr lang="en-GB" sz="1000" dirty="0" smtClean="0"/>
          </a:p>
          <a:p>
            <a:r>
              <a:rPr lang="en-GB" sz="1000" dirty="0" smtClean="0"/>
              <a:t>“I suffer from NEAD, I can tell you exactly how you can develop this disorder, and what it does, firstly, the symptoms are identical to epilepsy, the only way to tell is from an EEG, while having an EEG if you have a seizure and your epileptic, it leaves an electrical mark on the EGG, if you have NEAD, and you have a seizure, it </a:t>
            </a:r>
            <a:r>
              <a:rPr lang="en-GB" sz="1000" dirty="0" err="1" smtClean="0"/>
              <a:t>dosnt</a:t>
            </a:r>
            <a:r>
              <a:rPr lang="en-GB" sz="1000" dirty="0" smtClean="0"/>
              <a:t> leave any mark on the EGG, in fact, your brain will show up as normal... NEAD is usually triggered by a traumatic event in your life months or years ago, from long term bullying to physical abuse prior to your first seizure.. What happens in NEAD is that while you CAN deal with stress </a:t>
            </a:r>
            <a:r>
              <a:rPr lang="en-GB" sz="1000" dirty="0" err="1" smtClean="0"/>
              <a:t>conciously</a:t>
            </a:r>
            <a:r>
              <a:rPr lang="en-GB" sz="1000" dirty="0" smtClean="0"/>
              <a:t>, the sub </a:t>
            </a:r>
            <a:r>
              <a:rPr lang="en-GB" sz="1000" dirty="0" err="1" smtClean="0"/>
              <a:t>conciousness</a:t>
            </a:r>
            <a:r>
              <a:rPr lang="en-GB" sz="1000" dirty="0" smtClean="0"/>
              <a:t> part of the brain CANNOT deal with any stress (good or bad). So in order to help the brain and your mind to cope with the stress, it releases the subconscious stress in the form of physical seizures. .. That's why when we know what's going on with this condition, the amount of seizures go down. But unfortunately we will always have to live with this condition, with medication and Behaviour Therapy, we can reduce the amount of seizures to as low as possible.... I hope this helps..”</a:t>
            </a:r>
            <a:endParaRPr lang="en-GB" sz="1000" dirty="0"/>
          </a:p>
        </p:txBody>
      </p:sp>
      <p:sp>
        <p:nvSpPr>
          <p:cNvPr id="4" name="Slide Number Placeholder 3"/>
          <p:cNvSpPr>
            <a:spLocks noGrp="1"/>
          </p:cNvSpPr>
          <p:nvPr>
            <p:ph type="sldNum" sz="quarter" idx="10"/>
          </p:nvPr>
        </p:nvSpPr>
        <p:spPr/>
        <p:txBody>
          <a:bodyPr/>
          <a:lstStyle/>
          <a:p>
            <a:fld id="{D952892D-4333-EF4E-BBD3-49CD0B3E1F59}" type="slidenum">
              <a:rPr lang="en-US" smtClean="0"/>
              <a:t>25</a:t>
            </a:fld>
            <a:endParaRPr lang="en-US"/>
          </a:p>
        </p:txBody>
      </p:sp>
    </p:spTree>
    <p:extLst>
      <p:ext uri="{BB962C8B-B14F-4D97-AF65-F5344CB8AC3E}">
        <p14:creationId xmlns:p14="http://schemas.microsoft.com/office/powerpoint/2010/main" val="1728948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F98324-00F7-4171-B270-E91D29891FEC}" type="slidenum">
              <a:rPr lang="en-GB"/>
              <a:pPr fontAlgn="base">
                <a:spcBef>
                  <a:spcPct val="0"/>
                </a:spcBef>
                <a:spcAft>
                  <a:spcPct val="0"/>
                </a:spcAft>
                <a:defRPr/>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52892D-4333-EF4E-BBD3-49CD0B3E1F59}" type="slidenum">
              <a:rPr lang="en-US" smtClean="0"/>
              <a:t>27</a:t>
            </a:fld>
            <a:endParaRPr lang="en-US"/>
          </a:p>
        </p:txBody>
      </p:sp>
    </p:spTree>
    <p:extLst>
      <p:ext uri="{BB962C8B-B14F-4D97-AF65-F5344CB8AC3E}">
        <p14:creationId xmlns:p14="http://schemas.microsoft.com/office/powerpoint/2010/main" val="1915658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Regular structured review should</a:t>
            </a:r>
            <a:r>
              <a:rPr lang="en-GB" baseline="0" dirty="0" smtClean="0"/>
              <a:t> be at least annually</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28</a:t>
            </a:fld>
            <a:endParaRPr lang="en-US"/>
          </a:p>
        </p:txBody>
      </p:sp>
    </p:spTree>
    <p:extLst>
      <p:ext uri="{BB962C8B-B14F-4D97-AF65-F5344CB8AC3E}">
        <p14:creationId xmlns:p14="http://schemas.microsoft.com/office/powerpoint/2010/main" val="2934101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52892D-4333-EF4E-BBD3-49CD0B3E1F59}" type="slidenum">
              <a:rPr lang="en-US" smtClean="0"/>
              <a:t>29</a:t>
            </a:fld>
            <a:endParaRPr lang="en-US"/>
          </a:p>
        </p:txBody>
      </p:sp>
    </p:spTree>
    <p:extLst>
      <p:ext uri="{BB962C8B-B14F-4D97-AF65-F5344CB8AC3E}">
        <p14:creationId xmlns:p14="http://schemas.microsoft.com/office/powerpoint/2010/main" val="1401035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952892D-4333-EF4E-BBD3-49CD0B3E1F59}" type="slidenum">
              <a:rPr lang="en-US" smtClean="0"/>
              <a:t>3</a:t>
            </a:fld>
            <a:endParaRPr lang="en-US"/>
          </a:p>
        </p:txBody>
      </p:sp>
    </p:spTree>
    <p:extLst>
      <p:ext uri="{BB962C8B-B14F-4D97-AF65-F5344CB8AC3E}">
        <p14:creationId xmlns:p14="http://schemas.microsoft.com/office/powerpoint/2010/main" val="3833786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a:r>
            <a:r>
              <a:rPr lang="en-GB" sz="1200" b="0" i="0" u="none" strike="noStrike" kern="1200" baseline="0" dirty="0" smtClean="0">
                <a:solidFill>
                  <a:schemeClr val="tx1"/>
                </a:solidFill>
                <a:latin typeface="+mn-lt"/>
                <a:ea typeface="+mn-ea"/>
                <a:cs typeface="+mn-cs"/>
              </a:rPr>
              <a:t>AED therapy should be considered and discussed with children, young people and adults and their family and/or carers as appropriate after a first unprovoked seizure if:</a:t>
            </a:r>
          </a:p>
          <a:p>
            <a:r>
              <a:rPr lang="en-GB" sz="1200" b="0" i="0" u="none" strike="noStrike" kern="1200" baseline="0" dirty="0" smtClean="0">
                <a:solidFill>
                  <a:schemeClr val="tx1"/>
                </a:solidFill>
                <a:latin typeface="+mn-lt"/>
                <a:ea typeface="+mn-ea"/>
                <a:cs typeface="+mn-cs"/>
              </a:rPr>
              <a:t>- the child, young person or adult has a neurological deficit</a:t>
            </a:r>
          </a:p>
          <a:p>
            <a:r>
              <a:rPr lang="en-GB" sz="1200" b="0" i="0" u="none" strike="noStrike" kern="1200" baseline="0" dirty="0" smtClean="0">
                <a:solidFill>
                  <a:schemeClr val="tx1"/>
                </a:solidFill>
                <a:latin typeface="+mn-lt"/>
                <a:ea typeface="+mn-ea"/>
                <a:cs typeface="+mn-cs"/>
              </a:rPr>
              <a:t>- the EEG shows unequivocal epileptic activity</a:t>
            </a:r>
          </a:p>
          <a:p>
            <a:r>
              <a:rPr lang="en-GB" sz="1200" b="0" i="0" u="none" strike="noStrike" kern="1200" baseline="0" dirty="0" smtClean="0">
                <a:solidFill>
                  <a:schemeClr val="tx1"/>
                </a:solidFill>
                <a:latin typeface="+mn-lt"/>
                <a:ea typeface="+mn-ea"/>
                <a:cs typeface="+mn-cs"/>
              </a:rPr>
              <a:t>- the child, young person or adult and/or their family and/or carers consider the risk of having a further seizure unacceptable</a:t>
            </a:r>
          </a:p>
          <a:p>
            <a:pPr marL="171450" indent="-171450">
              <a:buFontTx/>
              <a:buChar char="-"/>
            </a:pPr>
            <a:r>
              <a:rPr lang="en-GB" sz="1200" b="0" i="0" u="none" strike="noStrike" kern="1200" baseline="0" dirty="0" smtClean="0">
                <a:solidFill>
                  <a:schemeClr val="tx1"/>
                </a:solidFill>
                <a:latin typeface="+mn-lt"/>
                <a:ea typeface="+mn-ea"/>
                <a:cs typeface="+mn-cs"/>
              </a:rPr>
              <a:t>brain imaging shows a structural abnormality. [2004]</a:t>
            </a:r>
          </a:p>
          <a:p>
            <a:pPr marL="0" indent="0">
              <a:buFontTx/>
              <a:buNone/>
            </a:pPr>
            <a:r>
              <a:rPr lang="en-GB" sz="1200" b="0" i="0" u="none" strike="noStrike" kern="1200" baseline="0" dirty="0" smtClean="0">
                <a:solidFill>
                  <a:schemeClr val="tx1"/>
                </a:solidFill>
                <a:latin typeface="+mn-lt"/>
                <a:ea typeface="+mn-ea"/>
                <a:cs typeface="+mn-cs"/>
              </a:rPr>
              <a:t>It should be recognised that some children, young people and adults (through their families and/or carers, in some instances) may choose not to take AED therapy following a full discussion of the risks and benefits.</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30</a:t>
            </a:fld>
            <a:endParaRPr lang="en-US"/>
          </a:p>
        </p:txBody>
      </p:sp>
    </p:spTree>
    <p:extLst>
      <p:ext uri="{BB962C8B-B14F-4D97-AF65-F5344CB8AC3E}">
        <p14:creationId xmlns:p14="http://schemas.microsoft.com/office/powerpoint/2010/main" val="2404138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The actual NICE guideline on treatment is extremely long and detailed and goes in to lots of different seizure types and syndromes! This is a brief summary</a:t>
            </a:r>
            <a:r>
              <a:rPr lang="en-GB" sz="1000" baseline="0" dirty="0" smtClean="0"/>
              <a:t> for non-specialists …</a:t>
            </a:r>
            <a:endParaRPr lang="en-GB" sz="1000" dirty="0" smtClean="0"/>
          </a:p>
          <a:p>
            <a:endParaRPr lang="en-GB" sz="1000" dirty="0" smtClean="0"/>
          </a:p>
          <a:p>
            <a:r>
              <a:rPr lang="en-GB" sz="1000" dirty="0" smtClean="0"/>
              <a:t>*</a:t>
            </a:r>
            <a:r>
              <a:rPr lang="en-GB" sz="1000" b="0" i="0" u="none" strike="noStrike" kern="1200" baseline="0" dirty="0" smtClean="0">
                <a:solidFill>
                  <a:schemeClr val="tx1"/>
                </a:solidFill>
                <a:latin typeface="+mn-lt"/>
                <a:ea typeface="+mn-ea"/>
                <a:cs typeface="+mn-cs"/>
              </a:rPr>
              <a:t>AED therapy should be considered and discussed with children, young people and adults and their family and/or carers as appropriate after a first unprovoked seizure if:</a:t>
            </a:r>
          </a:p>
          <a:p>
            <a:r>
              <a:rPr lang="en-GB" sz="1000" b="0" i="0" u="none" strike="noStrike" kern="1200" baseline="0" dirty="0" smtClean="0">
                <a:solidFill>
                  <a:schemeClr val="tx1"/>
                </a:solidFill>
                <a:latin typeface="+mn-lt"/>
                <a:ea typeface="+mn-ea"/>
                <a:cs typeface="+mn-cs"/>
              </a:rPr>
              <a:t>- the child, young person or adult has a neurological deficit</a:t>
            </a:r>
          </a:p>
          <a:p>
            <a:r>
              <a:rPr lang="en-GB" sz="1000" b="0" i="0" u="none" strike="noStrike" kern="1200" baseline="0" dirty="0" smtClean="0">
                <a:solidFill>
                  <a:schemeClr val="tx1"/>
                </a:solidFill>
                <a:latin typeface="+mn-lt"/>
                <a:ea typeface="+mn-ea"/>
                <a:cs typeface="+mn-cs"/>
              </a:rPr>
              <a:t>- the EEG shows unequivocal epileptic activity</a:t>
            </a:r>
          </a:p>
          <a:p>
            <a:r>
              <a:rPr lang="en-GB" sz="1000" b="0" i="0" u="none" strike="noStrike" kern="1200" baseline="0" dirty="0" smtClean="0">
                <a:solidFill>
                  <a:schemeClr val="tx1"/>
                </a:solidFill>
                <a:latin typeface="+mn-lt"/>
                <a:ea typeface="+mn-ea"/>
                <a:cs typeface="+mn-cs"/>
              </a:rPr>
              <a:t>- the child, young person or adult and/or their family and/or carers consider the risk of having a further seizure unacceptable</a:t>
            </a:r>
          </a:p>
          <a:p>
            <a:pPr marL="171450" indent="-171450">
              <a:buFontTx/>
              <a:buChar char="-"/>
            </a:pPr>
            <a:r>
              <a:rPr lang="en-GB" sz="1000" b="0" i="0" u="none" strike="noStrike" kern="1200" baseline="0" dirty="0" smtClean="0">
                <a:solidFill>
                  <a:schemeClr val="tx1"/>
                </a:solidFill>
                <a:latin typeface="+mn-lt"/>
                <a:ea typeface="+mn-ea"/>
                <a:cs typeface="+mn-cs"/>
              </a:rPr>
              <a:t>brain imaging shows a structural abnormality. [2004]</a:t>
            </a:r>
          </a:p>
          <a:p>
            <a:pPr marL="0" indent="0">
              <a:buFontTx/>
              <a:buNone/>
            </a:pPr>
            <a:r>
              <a:rPr lang="en-GB" sz="1000" b="0" i="0" u="none" strike="noStrike" kern="1200" baseline="0" dirty="0" smtClean="0">
                <a:solidFill>
                  <a:schemeClr val="tx1"/>
                </a:solidFill>
                <a:latin typeface="+mn-lt"/>
                <a:ea typeface="+mn-ea"/>
                <a:cs typeface="+mn-cs"/>
              </a:rPr>
              <a:t>It should be recognised that some children, young people and adults (through their families and/or carers, in some instances) may choose not to take AED therapy following a full discussion of the risks and benefits.</a:t>
            </a:r>
            <a:endParaRPr lang="en-GB" sz="1000" dirty="0"/>
          </a:p>
        </p:txBody>
      </p:sp>
      <p:sp>
        <p:nvSpPr>
          <p:cNvPr id="4" name="Slide Number Placeholder 3"/>
          <p:cNvSpPr>
            <a:spLocks noGrp="1"/>
          </p:cNvSpPr>
          <p:nvPr>
            <p:ph type="sldNum" sz="quarter" idx="10"/>
          </p:nvPr>
        </p:nvSpPr>
        <p:spPr/>
        <p:txBody>
          <a:bodyPr/>
          <a:lstStyle/>
          <a:p>
            <a:fld id="{D952892D-4333-EF4E-BBD3-49CD0B3E1F59}" type="slidenum">
              <a:rPr lang="en-US" smtClean="0"/>
              <a:t>31</a:t>
            </a:fld>
            <a:endParaRPr lang="en-US"/>
          </a:p>
        </p:txBody>
      </p:sp>
    </p:spTree>
    <p:extLst>
      <p:ext uri="{BB962C8B-B14F-4D97-AF65-F5344CB8AC3E}">
        <p14:creationId xmlns:p14="http://schemas.microsoft.com/office/powerpoint/2010/main" val="2404138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NICE guideline has little to say on this. It recommends</a:t>
            </a:r>
            <a:r>
              <a:rPr lang="en-GB" baseline="0" dirty="0" smtClean="0"/>
              <a:t> same drugs but “start low and go slow”</a:t>
            </a:r>
          </a:p>
          <a:p>
            <a:r>
              <a:rPr lang="en-GB" baseline="0" dirty="0" smtClean="0"/>
              <a:t>However … we tend to avoid sodium valproate and CBZ in frail older people with tendency to fall because of adverse effects (Parkinsonism, low sodium etc.) and use </a:t>
            </a:r>
            <a:r>
              <a:rPr lang="en-GB" baseline="0" dirty="0" err="1" smtClean="0"/>
              <a:t>Lamotrigine</a:t>
            </a:r>
            <a:r>
              <a:rPr lang="en-GB" baseline="0" dirty="0" smtClean="0"/>
              <a:t> instead. However, this cannot be titrated quickly. So </a:t>
            </a:r>
            <a:r>
              <a:rPr lang="en-GB" baseline="0" dirty="0" err="1" smtClean="0"/>
              <a:t>Leveteracitam</a:t>
            </a:r>
            <a:r>
              <a:rPr lang="en-GB" baseline="0" dirty="0" smtClean="0"/>
              <a:t> in practice could be used in people who e.g. present with frequent seizures and require rapid therapeutic doses but in whom CBZ or valproate are considered unsuitable.</a:t>
            </a:r>
          </a:p>
          <a:p>
            <a:r>
              <a:rPr lang="en-GB" baseline="0" dirty="0" smtClean="0"/>
              <a:t>Valproate can cause a valproate-induced encephalopathy in higher doses (diagnosis clinically, EEG and with high serum ammonia levels) and its people with significant small vessel disease who seem to be particularly susceptible to this side effect.</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32</a:t>
            </a:fld>
            <a:endParaRPr lang="en-US"/>
          </a:p>
        </p:txBody>
      </p:sp>
    </p:spTree>
    <p:extLst>
      <p:ext uri="{BB962C8B-B14F-4D97-AF65-F5344CB8AC3E}">
        <p14:creationId xmlns:p14="http://schemas.microsoft.com/office/powerpoint/2010/main" val="8515523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F98324-00F7-4171-B270-E91D29891FEC}" type="slidenum">
              <a:rPr lang="en-GB"/>
              <a:pPr fontAlgn="base">
                <a:spcBef>
                  <a:spcPct val="0"/>
                </a:spcBef>
                <a:spcAft>
                  <a:spcPct val="0"/>
                </a:spcAft>
                <a:defRPr/>
              </a:pPr>
              <a:t>33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smtClean="0"/>
              <a:t>In adults.</a:t>
            </a:r>
          </a:p>
          <a:p>
            <a:r>
              <a:rPr lang="en-GB" sz="1000" b="0" dirty="0" smtClean="0"/>
              <a:t>Seizures</a:t>
            </a:r>
            <a:r>
              <a:rPr lang="en-GB" sz="1000" b="0" baseline="0" dirty="0" smtClean="0"/>
              <a:t> account for 3% ED attendances and 1% hospital admissions. </a:t>
            </a:r>
          </a:p>
          <a:p>
            <a:r>
              <a:rPr lang="en-GB" sz="1000" b="0" baseline="0" dirty="0" smtClean="0"/>
              <a:t>T-C seizures often start without warning, often there is an initial cry followed by loss of tone and a fall, then a phase of tonic rigidity followed by regular </a:t>
            </a:r>
            <a:r>
              <a:rPr lang="en-GB" sz="1000" b="0" baseline="0" dirty="0" err="1" smtClean="0"/>
              <a:t>rythmic</a:t>
            </a:r>
            <a:r>
              <a:rPr lang="en-GB" sz="1000" b="0" baseline="0" dirty="0" smtClean="0"/>
              <a:t> shaking of all limbs/trunk/face. Lateral tongue biting, cyanosis, eyes open and duration 1-2 </a:t>
            </a:r>
            <a:r>
              <a:rPr lang="en-GB" sz="1000" b="0" baseline="0" dirty="0" err="1" smtClean="0"/>
              <a:t>mins</a:t>
            </a:r>
            <a:r>
              <a:rPr lang="en-GB" sz="1000" b="0" baseline="0" dirty="0" smtClean="0"/>
              <a:t> are typical features. Post-</a:t>
            </a:r>
            <a:r>
              <a:rPr lang="en-GB" sz="1000" b="0" baseline="0" dirty="0" err="1" smtClean="0"/>
              <a:t>ictal</a:t>
            </a:r>
            <a:r>
              <a:rPr lang="en-GB" sz="1000" b="0" baseline="0" dirty="0" smtClean="0"/>
              <a:t> confusion is usually longer than 10 </a:t>
            </a:r>
            <a:r>
              <a:rPr lang="en-GB" sz="1000" b="0" baseline="0" dirty="0" err="1" smtClean="0"/>
              <a:t>mins</a:t>
            </a:r>
            <a:r>
              <a:rPr lang="en-GB" sz="1000" b="0" baseline="0" dirty="0" smtClean="0"/>
              <a:t> (disorientation, poor concentration and short term memory).</a:t>
            </a:r>
          </a:p>
          <a:p>
            <a:r>
              <a:rPr lang="en-GB" sz="1000" b="0" baseline="0" dirty="0" smtClean="0"/>
              <a:t>T-C seizures can be the result of an acute illness: brain injury/infection, metabolic problems. They can be provoked e.g. by commonly prescribed meds and alcohol. Or they can be unprovoked.</a:t>
            </a:r>
          </a:p>
          <a:p>
            <a:r>
              <a:rPr lang="en-GB" sz="1000" b="0" baseline="0" dirty="0" smtClean="0"/>
              <a:t>If unprovoked first T-C seizure (with no other </a:t>
            </a:r>
            <a:r>
              <a:rPr lang="en-GB" sz="1000" b="0" baseline="0" dirty="0" err="1" smtClean="0"/>
              <a:t>prev</a:t>
            </a:r>
            <a:r>
              <a:rPr lang="en-GB" sz="1000" b="0" baseline="0" dirty="0" smtClean="0"/>
              <a:t> other seizure types) in neurological normal </a:t>
            </a:r>
            <a:r>
              <a:rPr lang="en-GB" sz="1000" b="0" baseline="0" dirty="0" err="1" smtClean="0"/>
              <a:t>pts</a:t>
            </a:r>
            <a:r>
              <a:rPr lang="en-GB" sz="1000" b="0" baseline="0" dirty="0" smtClean="0"/>
              <a:t> with normal EEG/MRI then only 1:3 will have another seizure, recurrent seizures are more likely in the first 3-6 months. These people are usually not offered treatment unless there are individual extenuating factors (e.g. need to return to driving asap).</a:t>
            </a:r>
          </a:p>
          <a:p>
            <a:r>
              <a:rPr lang="en-GB" sz="1000" b="0" baseline="0" dirty="0" smtClean="0"/>
              <a:t>If unprovoked first T-C seizure (with no other </a:t>
            </a:r>
            <a:r>
              <a:rPr lang="en-GB" sz="1000" b="0" baseline="0" dirty="0" err="1" smtClean="0"/>
              <a:t>prev</a:t>
            </a:r>
            <a:r>
              <a:rPr lang="en-GB" sz="1000" b="0" baseline="0" dirty="0" smtClean="0"/>
              <a:t> seizure types) but neurologically abnormal (e.g. learning </a:t>
            </a:r>
            <a:r>
              <a:rPr lang="en-GB" sz="1000" b="0" baseline="0" dirty="0" err="1" smtClean="0"/>
              <a:t>disabil</a:t>
            </a:r>
            <a:r>
              <a:rPr lang="en-GB" sz="1000" b="0" baseline="0" dirty="0" smtClean="0"/>
              <a:t>/</a:t>
            </a:r>
            <a:r>
              <a:rPr lang="en-GB" sz="1000" b="0" baseline="0" dirty="0" err="1" smtClean="0"/>
              <a:t>prev</a:t>
            </a:r>
            <a:r>
              <a:rPr lang="en-GB" sz="1000" b="0" baseline="0" dirty="0" smtClean="0"/>
              <a:t> brain injury) or </a:t>
            </a:r>
            <a:r>
              <a:rPr lang="en-GB" sz="1000" b="0" baseline="0" dirty="0" err="1" smtClean="0"/>
              <a:t>abormal</a:t>
            </a:r>
            <a:r>
              <a:rPr lang="en-GB" sz="1000" b="0" baseline="0" dirty="0" smtClean="0"/>
              <a:t> EEG/MRI then 3:4 will have another seizure and these people are usually offered treatment.</a:t>
            </a:r>
          </a:p>
          <a:p>
            <a:r>
              <a:rPr lang="en-GB" sz="1000" b="0" baseline="0" dirty="0" smtClean="0"/>
              <a:t>In </a:t>
            </a:r>
            <a:r>
              <a:rPr lang="en-GB" sz="1000" b="0" baseline="0" dirty="0" err="1" smtClean="0"/>
              <a:t>pts</a:t>
            </a:r>
            <a:r>
              <a:rPr lang="en-GB" sz="1000" b="0" baseline="0" dirty="0" smtClean="0"/>
              <a:t> with low risk of recurrence, early treatment reduces risk of further seizures but not long term prognosis or mortality.</a:t>
            </a:r>
          </a:p>
          <a:p>
            <a:r>
              <a:rPr lang="en-GB" sz="1000" b="0" baseline="0" dirty="0" smtClean="0"/>
              <a:t>However – in </a:t>
            </a:r>
            <a:r>
              <a:rPr lang="en-GB" sz="1000" b="1" baseline="0" dirty="0" smtClean="0"/>
              <a:t>half </a:t>
            </a:r>
            <a:r>
              <a:rPr lang="en-GB" sz="1000" b="0" baseline="0" dirty="0" smtClean="0"/>
              <a:t>of people with a “first fit” it is not their first fit at all, </a:t>
            </a:r>
            <a:r>
              <a:rPr lang="en-GB" sz="1000" b="1" baseline="0" dirty="0" smtClean="0"/>
              <a:t>they have had previous episodes not recognised to be seizures</a:t>
            </a:r>
            <a:r>
              <a:rPr lang="en-GB" sz="1000" b="0" baseline="0" dirty="0" smtClean="0"/>
              <a:t>, and non-specialists tend not to ask about these.</a:t>
            </a:r>
          </a:p>
          <a:p>
            <a:r>
              <a:rPr lang="en-GB" sz="1000" b="0" baseline="0" dirty="0" smtClean="0"/>
              <a:t>So let’s talk about the two main types of epilepsy, and seizure types within these.</a:t>
            </a:r>
          </a:p>
          <a:p>
            <a:r>
              <a:rPr lang="en-GB" sz="1000" b="0" baseline="0" dirty="0" smtClean="0"/>
              <a:t>Idiopathic generalised epilepsy: T-C seizures, absences, myoclonic jerks (juvenile myoclonic epilepsy – the most common form of idiopathic gen epilepsy).</a:t>
            </a:r>
          </a:p>
          <a:p>
            <a:r>
              <a:rPr lang="en-GB" sz="1000" b="0" baseline="0" dirty="0" smtClean="0"/>
              <a:t>‘Symptomatic’ focal epilepsy: T-C seizures and partial seizures (‘simple’ or ‘complex’). Most common.</a:t>
            </a:r>
          </a:p>
          <a:p>
            <a:r>
              <a:rPr lang="en-GB" sz="1000" b="0" baseline="0" dirty="0" smtClean="0"/>
              <a:t>Discuss clinical presentation of these different seizure types …</a:t>
            </a:r>
          </a:p>
          <a:p>
            <a:r>
              <a:rPr lang="en-GB" sz="1000" b="0" baseline="0" dirty="0" smtClean="0"/>
              <a:t>(For the purposes of this discussion we will exclude those people with severe epilepsy/learning disability and not discuss atonic/tonic seizures).</a:t>
            </a:r>
            <a:endParaRPr lang="en-GB" sz="1000" b="0" dirty="0" smtClean="0"/>
          </a:p>
          <a:p>
            <a:endParaRPr lang="en-GB" sz="1000" dirty="0"/>
          </a:p>
        </p:txBody>
      </p:sp>
      <p:sp>
        <p:nvSpPr>
          <p:cNvPr id="4" name="Slide Number Placeholder 3"/>
          <p:cNvSpPr>
            <a:spLocks noGrp="1"/>
          </p:cNvSpPr>
          <p:nvPr>
            <p:ph type="sldNum" sz="quarter" idx="10"/>
          </p:nvPr>
        </p:nvSpPr>
        <p:spPr/>
        <p:txBody>
          <a:bodyPr/>
          <a:lstStyle/>
          <a:p>
            <a:fld id="{D952892D-4333-EF4E-BBD3-49CD0B3E1F59}" type="slidenum">
              <a:rPr lang="en-US" smtClean="0"/>
              <a:t>4</a:t>
            </a:fld>
            <a:endParaRPr lang="en-US"/>
          </a:p>
        </p:txBody>
      </p:sp>
    </p:spTree>
    <p:extLst>
      <p:ext uri="{BB962C8B-B14F-4D97-AF65-F5344CB8AC3E}">
        <p14:creationId xmlns:p14="http://schemas.microsoft.com/office/powerpoint/2010/main" val="1775241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Video of partial seizures.</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5</a:t>
            </a:fld>
            <a:endParaRPr lang="en-US"/>
          </a:p>
        </p:txBody>
      </p:sp>
    </p:spTree>
    <p:extLst>
      <p:ext uri="{BB962C8B-B14F-4D97-AF65-F5344CB8AC3E}">
        <p14:creationId xmlns:p14="http://schemas.microsoft.com/office/powerpoint/2010/main" val="1728948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Write</a:t>
            </a:r>
            <a:r>
              <a:rPr lang="en-GB" sz="1000" baseline="0" dirty="0" smtClean="0"/>
              <a:t> the 4 Qs on a flip chart as we will need them throughout the scenarios.</a:t>
            </a:r>
            <a:endParaRPr lang="en-GB" sz="1000" dirty="0" smtClean="0"/>
          </a:p>
          <a:p>
            <a:r>
              <a:rPr lang="en-GB" sz="1000" dirty="0" smtClean="0"/>
              <a:t>Based on what we have just said …</a:t>
            </a:r>
          </a:p>
          <a:p>
            <a:r>
              <a:rPr lang="en-GB" sz="1000" dirty="0" smtClean="0"/>
              <a:t>Assuming the patient</a:t>
            </a:r>
            <a:r>
              <a:rPr lang="en-GB" sz="1000" baseline="0" dirty="0" smtClean="0"/>
              <a:t> is back to normal (i.e. no acute illness) there are 4 Qs you should ask in a </a:t>
            </a:r>
            <a:r>
              <a:rPr lang="en-GB" sz="1000" baseline="0" dirty="0" err="1" smtClean="0"/>
              <a:t>pt</a:t>
            </a:r>
            <a:r>
              <a:rPr lang="en-GB" sz="1000" baseline="0" dirty="0" smtClean="0"/>
              <a:t> presenting with first T-C seizure:</a:t>
            </a:r>
          </a:p>
          <a:p>
            <a:pPr marL="228600" indent="-228600">
              <a:buAutoNum type="arabicPeriod"/>
            </a:pPr>
            <a:r>
              <a:rPr lang="en-GB" sz="1000" baseline="0" dirty="0" smtClean="0"/>
              <a:t>The only way to diagnose a tonic-clonic seizure is on the basis of an eye-witness account. Third-hand comments from the scene do not count. You should assume that alarmed bystanders cannot differentiate syncope with jerking movements from a tonic-clonic seizure, so do not accept their ‘diagnosis’. It is estimated that 20-30% of people with a diagnosis of epilepsy in the UK do not have the condition.</a:t>
            </a:r>
          </a:p>
          <a:p>
            <a:pPr marL="228600" indent="-228600">
              <a:buAutoNum type="arabicPeriod"/>
            </a:pPr>
            <a:r>
              <a:rPr lang="en-GB" sz="1000" dirty="0" smtClean="0"/>
              <a:t>25-30% of first seizures have an underlying cause. Provoking factors include </a:t>
            </a:r>
            <a:r>
              <a:rPr lang="en-GB" sz="1000" baseline="0" dirty="0" smtClean="0"/>
              <a:t>acute illnesses, commonly prescribed medications and alcohol. Here, we will concentrate on the patient who is not acutely ill but who has had a single seizure and is back to normal again. Commonly prescribed medications that can cause seizures include: </a:t>
            </a:r>
            <a:r>
              <a:rPr lang="en-GB" sz="1000" baseline="0" dirty="0" err="1" smtClean="0"/>
              <a:t>Zyban</a:t>
            </a:r>
            <a:r>
              <a:rPr lang="en-GB" sz="1000" baseline="0" dirty="0" smtClean="0"/>
              <a:t>, tramadol, quinolones, anti-malarial meds, baclofen, theophylline, anti-psychotics, anti-depressants and any drugs with anti-cholinergic side effects. Alcohol can provoke seizures in different ways: post-binge (e.g. </a:t>
            </a:r>
            <a:r>
              <a:rPr lang="en-GB" sz="1000" baseline="0" dirty="0" err="1" smtClean="0"/>
              <a:t>Freshers’</a:t>
            </a:r>
            <a:r>
              <a:rPr lang="en-GB" sz="1000" baseline="0" dirty="0" smtClean="0"/>
              <a:t> Week), regular excessive intake, withdrawal or in JME.</a:t>
            </a:r>
          </a:p>
          <a:p>
            <a:pPr marL="228600" indent="-228600">
              <a:buAutoNum type="arabicPeriod"/>
            </a:pPr>
            <a:r>
              <a:rPr lang="en-GB" sz="1000" b="1" dirty="0" smtClean="0"/>
              <a:t>50% of patients with an apparent 'first seizure' have had other minor seizures, so the patient can be diagnosed as having epilepsy. </a:t>
            </a:r>
            <a:r>
              <a:rPr lang="en-GB" sz="1000" b="0" dirty="0" smtClean="0"/>
              <a:t>Many</a:t>
            </a:r>
            <a:r>
              <a:rPr lang="en-GB" sz="1000" b="0" baseline="0" dirty="0" smtClean="0"/>
              <a:t> non-specialist doctors do not specifically enquire about other seizure types.</a:t>
            </a:r>
          </a:p>
          <a:p>
            <a:pPr marL="228600" indent="-228600">
              <a:buAutoNum type="arabicPeriod"/>
            </a:pPr>
            <a:r>
              <a:rPr lang="en-GB" sz="1000" b="0" baseline="0" dirty="0" smtClean="0"/>
              <a:t>In audits of assessment of ‘first fit’ a significant % of </a:t>
            </a:r>
            <a:r>
              <a:rPr lang="en-GB" sz="1000" b="0" baseline="0" dirty="0" err="1" smtClean="0"/>
              <a:t>pts</a:t>
            </a:r>
            <a:r>
              <a:rPr lang="en-GB" sz="1000" b="0" baseline="0" dirty="0" smtClean="0"/>
              <a:t> are not advised about driving. The DVLA rules vary depending on the circumstances, so it is best to inform </a:t>
            </a:r>
            <a:r>
              <a:rPr lang="en-GB" sz="1000" b="0" baseline="0" dirty="0" err="1" smtClean="0"/>
              <a:t>pts</a:t>
            </a:r>
            <a:r>
              <a:rPr lang="en-GB" sz="1000" b="0" baseline="0" dirty="0" smtClean="0"/>
              <a:t> they “may not drive by Law” (UK) until they have seen a neurologist – </a:t>
            </a:r>
            <a:r>
              <a:rPr lang="en-GB" sz="1000" b="1" baseline="0" dirty="0" smtClean="0"/>
              <a:t>depending on further assessment </a:t>
            </a:r>
            <a:r>
              <a:rPr lang="en-GB" sz="1000" b="0" baseline="0" dirty="0" smtClean="0"/>
              <a:t>they may be able to drive again after 6 months (longer if HGV licence). Some jobs (e.g. scaffolder) may be inadvisable in someone diagnosed with epilepsy, so always ask. </a:t>
            </a:r>
            <a:r>
              <a:rPr lang="en-GB" sz="1000" b="0" baseline="0" dirty="0" err="1" smtClean="0"/>
              <a:t>Pts</a:t>
            </a:r>
            <a:r>
              <a:rPr lang="en-GB" sz="1000" b="0" baseline="0" dirty="0" smtClean="0"/>
              <a:t> should have showers rather than baths, not swim alone but otherwise continue normal activity. Written information should be provided. See Epilepsy Action patient info leaflet at </a:t>
            </a:r>
            <a:r>
              <a:rPr lang="en-GB" sz="1000" b="0" baseline="0" dirty="0" err="1" smtClean="0"/>
              <a:t>www.internalmedicineteaching.org</a:t>
            </a:r>
            <a:r>
              <a:rPr lang="en-GB" sz="1000" b="0" baseline="0" dirty="0" smtClean="0"/>
              <a:t>/</a:t>
            </a:r>
            <a:r>
              <a:rPr lang="en-GB" sz="1000" b="0" baseline="0" dirty="0" err="1" smtClean="0"/>
              <a:t>resources.html</a:t>
            </a:r>
            <a:r>
              <a:rPr lang="en-GB" sz="1000" b="0" baseline="0" dirty="0" smtClean="0"/>
              <a:t> </a:t>
            </a:r>
            <a:endParaRPr lang="en-GB" sz="1000" b="1" dirty="0" smtClean="0"/>
          </a:p>
          <a:p>
            <a:pPr marL="228600" indent="-228600">
              <a:buAutoNum type="arabicPeriod"/>
            </a:pPr>
            <a:endParaRPr lang="en-GB" sz="1000" b="0" dirty="0"/>
          </a:p>
        </p:txBody>
      </p:sp>
      <p:sp>
        <p:nvSpPr>
          <p:cNvPr id="4" name="Slide Number Placeholder 3"/>
          <p:cNvSpPr>
            <a:spLocks noGrp="1"/>
          </p:cNvSpPr>
          <p:nvPr>
            <p:ph type="sldNum" sz="quarter" idx="10"/>
          </p:nvPr>
        </p:nvSpPr>
        <p:spPr/>
        <p:txBody>
          <a:bodyPr/>
          <a:lstStyle/>
          <a:p>
            <a:fld id="{D952892D-4333-EF4E-BBD3-49CD0B3E1F59}" type="slidenum">
              <a:rPr lang="en-US" smtClean="0"/>
              <a:t>6</a:t>
            </a:fld>
            <a:endParaRPr lang="en-US"/>
          </a:p>
        </p:txBody>
      </p:sp>
    </p:spTree>
    <p:extLst>
      <p:ext uri="{BB962C8B-B14F-4D97-AF65-F5344CB8AC3E}">
        <p14:creationId xmlns:p14="http://schemas.microsoft.com/office/powerpoint/2010/main" val="1001844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Group discussion: what do you think is going on and what are you going to do for this patient?</a:t>
            </a:r>
          </a:p>
          <a:p>
            <a:r>
              <a:rPr lang="en-GB" dirty="0" smtClean="0"/>
              <a:t>Ask the 4 Qs!</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7</a:t>
            </a:fld>
            <a:endParaRPr lang="en-US"/>
          </a:p>
        </p:txBody>
      </p:sp>
    </p:spTree>
    <p:extLst>
      <p:ext uri="{BB962C8B-B14F-4D97-AF65-F5344CB8AC3E}">
        <p14:creationId xmlns:p14="http://schemas.microsoft.com/office/powerpoint/2010/main" val="4061241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the appropriate management in this case.</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8</a:t>
            </a:fld>
            <a:endParaRPr lang="en-US"/>
          </a:p>
        </p:txBody>
      </p:sp>
    </p:spTree>
    <p:extLst>
      <p:ext uri="{BB962C8B-B14F-4D97-AF65-F5344CB8AC3E}">
        <p14:creationId xmlns:p14="http://schemas.microsoft.com/office/powerpoint/2010/main" val="525226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Video of German</a:t>
            </a:r>
            <a:r>
              <a:rPr lang="en-GB" baseline="0" dirty="0" smtClean="0"/>
              <a:t> medical students with vasovagal syncope and jerking movements.</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9</a:t>
            </a:fld>
            <a:endParaRPr lang="en-US"/>
          </a:p>
        </p:txBody>
      </p:sp>
    </p:spTree>
    <p:extLst>
      <p:ext uri="{BB962C8B-B14F-4D97-AF65-F5344CB8AC3E}">
        <p14:creationId xmlns:p14="http://schemas.microsoft.com/office/powerpoint/2010/main" val="1728948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4" name="Date Placeholder 3"/>
          <p:cNvSpPr>
            <a:spLocks noGrp="1"/>
          </p:cNvSpPr>
          <p:nvPr>
            <p:ph type="dt" sz="half" idx="10"/>
          </p:nvPr>
        </p:nvSpPr>
        <p:spPr/>
        <p:txBody>
          <a:bodyPr/>
          <a:lstStyle/>
          <a:p>
            <a:fld id="{B01A85B4-0C1A-2743-BC50-8F3CA4F4350C}" type="datetimeFigureOut">
              <a:rPr lang="en-US" smtClean="0"/>
              <a:t>5/19/19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83102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01A85B4-0C1A-2743-BC50-8F3CA4F4350C}" type="datetimeFigureOut">
              <a:rPr lang="en-US" smtClean="0"/>
              <a:t>5/19/19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207184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01A85B4-0C1A-2743-BC50-8F3CA4F4350C}" type="datetimeFigureOut">
              <a:rPr lang="en-US" smtClean="0"/>
              <a:t>5/19/19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134921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01A85B4-0C1A-2743-BC50-8F3CA4F4350C}" type="datetimeFigureOut">
              <a:rPr lang="en-US" smtClean="0"/>
              <a:t>5/19/19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899727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01A85B4-0C1A-2743-BC50-8F3CA4F4350C}" type="datetimeFigureOut">
              <a:rPr lang="en-US" smtClean="0"/>
              <a:t>5/19/19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167510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01A85B4-0C1A-2743-BC50-8F3CA4F4350C}" type="datetimeFigureOut">
              <a:rPr lang="en-US" smtClean="0"/>
              <a:t>5/19/19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63110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01A85B4-0C1A-2743-BC50-8F3CA4F4350C}" type="datetimeFigureOut">
              <a:rPr lang="en-US" smtClean="0"/>
              <a:t>5/19/19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19275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01A85B4-0C1A-2743-BC50-8F3CA4F4350C}" type="datetimeFigureOut">
              <a:rPr lang="en-US" smtClean="0"/>
              <a:t>5/19/19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25351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A85B4-0C1A-2743-BC50-8F3CA4F4350C}" type="datetimeFigureOut">
              <a:rPr lang="en-US" smtClean="0"/>
              <a:t>5/19/19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17380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01A85B4-0C1A-2743-BC50-8F3CA4F4350C}" type="datetimeFigureOut">
              <a:rPr lang="en-US" smtClean="0"/>
              <a:t>5/19/19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960052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01A85B4-0C1A-2743-BC50-8F3CA4F4350C}" type="datetimeFigureOut">
              <a:rPr lang="en-US" smtClean="0"/>
              <a:t>5/19/19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34850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A85B4-0C1A-2743-BC50-8F3CA4F4350C}" type="datetimeFigureOut">
              <a:rPr lang="en-US" smtClean="0"/>
              <a:t>5/19/19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3CBC1-757F-024C-8C68-B10163D0C5AC}" type="slidenum">
              <a:rPr lang="en-US" smtClean="0"/>
              <a:t>‹#›</a:t>
            </a:fld>
            <a:endParaRPr lang="en-US"/>
          </a:p>
        </p:txBody>
      </p:sp>
      <p:sp>
        <p:nvSpPr>
          <p:cNvPr id="10" name="Rectangle 9"/>
          <p:cNvSpPr/>
          <p:nvPr userDrawn="1"/>
        </p:nvSpPr>
        <p:spPr>
          <a:xfrm>
            <a:off x="457200" y="6356350"/>
            <a:ext cx="8229600" cy="365125"/>
          </a:xfrm>
          <a:prstGeom prst="rect">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049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9.xml"/><Relationship Id="rId5" Type="http://schemas.openxmlformats.org/officeDocument/2006/relationships/oleObject" Target="../embeddings/oleObject1.bin"/><Relationship Id="rId6" Type="http://schemas.openxmlformats.org/officeDocument/2006/relationships/image" Target="../media/image7.wmf"/><Relationship Id="rId1" Type="http://schemas.openxmlformats.org/officeDocument/2006/relationships/vmlDrawing" Target="../drawings/vmlDrawing1.vml"/><Relationship Id="rId2"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hyperlink" Target="https://youtu.be/P5Gadah5pWc" TargetMode="External"/><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hyperlink" Target="https://youtu.be/GVIrGYSYiZk" TargetMode="External"/><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26.xml"/><Relationship Id="rId5" Type="http://schemas.openxmlformats.org/officeDocument/2006/relationships/oleObject" Target="../embeddings/oleObject2.bin"/><Relationship Id="rId6" Type="http://schemas.openxmlformats.org/officeDocument/2006/relationships/image" Target="../media/image7.wmf"/><Relationship Id="rId1" Type="http://schemas.openxmlformats.org/officeDocument/2006/relationships/vmlDrawing" Target="../drawings/vmlDrawing2.vml"/><Relationship Id="rId2" Type="http://schemas.openxmlformats.org/officeDocument/2006/relationships/tags" Target="../tags/tag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33.xml"/><Relationship Id="rId5" Type="http://schemas.openxmlformats.org/officeDocument/2006/relationships/oleObject" Target="../embeddings/oleObject3.bin"/><Relationship Id="rId6" Type="http://schemas.openxmlformats.org/officeDocument/2006/relationships/image" Target="../media/image7.wmf"/><Relationship Id="rId1" Type="http://schemas.openxmlformats.org/officeDocument/2006/relationships/vmlDrawing" Target="../drawings/vmlDrawing3.vml"/><Relationship Id="rId2" Type="http://schemas.openxmlformats.org/officeDocument/2006/relationships/tags" Target="../tags/tag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iz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444" y="1140322"/>
            <a:ext cx="5910481" cy="4432860"/>
          </a:xfrm>
          <a:prstGeom prst="rect">
            <a:avLst/>
          </a:prstGeom>
        </p:spPr>
      </p:pic>
      <p:sp>
        <p:nvSpPr>
          <p:cNvPr id="8" name="TextBox 7"/>
          <p:cNvSpPr txBox="1"/>
          <p:nvPr/>
        </p:nvSpPr>
        <p:spPr>
          <a:xfrm>
            <a:off x="2665203" y="2534049"/>
            <a:ext cx="3731285" cy="923330"/>
          </a:xfrm>
          <a:prstGeom prst="rect">
            <a:avLst/>
          </a:prstGeom>
          <a:noFill/>
        </p:spPr>
        <p:txBody>
          <a:bodyPr wrap="square" rtlCol="0">
            <a:spAutoFit/>
          </a:bodyPr>
          <a:lstStyle/>
          <a:p>
            <a:pPr algn="ctr"/>
            <a:r>
              <a:rPr lang="en-GB" sz="5400" b="1" dirty="0" smtClean="0">
                <a:solidFill>
                  <a:schemeClr val="bg1"/>
                </a:solidFill>
              </a:rPr>
              <a:t>Seizures</a:t>
            </a:r>
            <a:endParaRPr lang="en-GB" sz="5400" b="1" dirty="0">
              <a:solidFill>
                <a:schemeClr val="bg1"/>
              </a:solidFill>
            </a:endParaRPr>
          </a:p>
        </p:txBody>
      </p:sp>
    </p:spTree>
    <p:extLst>
      <p:ext uri="{BB962C8B-B14F-4D97-AF65-F5344CB8AC3E}">
        <p14:creationId xmlns:p14="http://schemas.microsoft.com/office/powerpoint/2010/main" val="1127174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Common cognitive biases in the evaluation of transient loss of consciousness</a:t>
            </a:r>
            <a:endParaRPr lang="en-GB" sz="3200" dirty="0"/>
          </a:p>
        </p:txBody>
      </p:sp>
      <p:sp>
        <p:nvSpPr>
          <p:cNvPr id="3" name="Content Placeholder 2"/>
          <p:cNvSpPr>
            <a:spLocks noGrp="1"/>
          </p:cNvSpPr>
          <p:nvPr>
            <p:ph idx="1"/>
          </p:nvPr>
        </p:nvSpPr>
        <p:spPr>
          <a:xfrm>
            <a:off x="457200" y="2023588"/>
            <a:ext cx="8229600" cy="3427530"/>
          </a:xfrm>
        </p:spPr>
        <p:txBody>
          <a:bodyPr/>
          <a:lstStyle/>
          <a:p>
            <a:r>
              <a:rPr lang="en-GB" dirty="0" smtClean="0"/>
              <a:t>Framing effect</a:t>
            </a:r>
          </a:p>
          <a:p>
            <a:r>
              <a:rPr lang="en-GB" dirty="0" smtClean="0"/>
              <a:t>Confirmation bias</a:t>
            </a:r>
          </a:p>
          <a:p>
            <a:r>
              <a:rPr lang="en-GB" dirty="0" smtClean="0"/>
              <a:t>Premature closure </a:t>
            </a:r>
          </a:p>
          <a:p>
            <a:r>
              <a:rPr lang="en-GB" dirty="0" smtClean="0"/>
              <a:t>Search satisficing</a:t>
            </a:r>
          </a:p>
          <a:p>
            <a:r>
              <a:rPr lang="en-GB" dirty="0" smtClean="0"/>
              <a:t>Cognitive miser mode / ‘comfortably numb’</a:t>
            </a:r>
            <a:endParaRPr lang="en-GB" dirty="0"/>
          </a:p>
        </p:txBody>
      </p:sp>
    </p:spTree>
    <p:extLst>
      <p:ext uri="{BB962C8B-B14F-4D97-AF65-F5344CB8AC3E}">
        <p14:creationId xmlns:p14="http://schemas.microsoft.com/office/powerpoint/2010/main" val="1143271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Scenario 2</a:t>
            </a:r>
            <a:endParaRPr lang="en-GB"/>
          </a:p>
        </p:txBody>
      </p:sp>
      <p:sp>
        <p:nvSpPr>
          <p:cNvPr id="3" name="Content Placeholder 2"/>
          <p:cNvSpPr>
            <a:spLocks noGrp="1"/>
          </p:cNvSpPr>
          <p:nvPr>
            <p:ph idx="1"/>
          </p:nvPr>
        </p:nvSpPr>
        <p:spPr>
          <a:xfrm>
            <a:off x="457200" y="1465527"/>
            <a:ext cx="8229600" cy="4525963"/>
          </a:xfrm>
        </p:spPr>
        <p:txBody>
          <a:bodyPr>
            <a:normAutofit fontScale="77500" lnSpcReduction="20000"/>
          </a:bodyPr>
          <a:lstStyle/>
          <a:p>
            <a:pPr marL="0" indent="0">
              <a:buNone/>
            </a:pPr>
            <a:r>
              <a:rPr lang="en-GB" dirty="0" smtClean="0"/>
              <a:t>A 35-year-old self-employed joiner presented following a first tonic-clonic seizure. His only past medical history was hay fever and he was normally fit and well. He was taking bupropion 150mg daily and an over-the-counter antihistamine </a:t>
            </a:r>
            <a:r>
              <a:rPr lang="en-GB" dirty="0" err="1" smtClean="0"/>
              <a:t>prn</a:t>
            </a:r>
            <a:r>
              <a:rPr lang="en-GB" dirty="0" smtClean="0"/>
              <a:t>. He drank around 30 units of alcohol per week.</a:t>
            </a:r>
          </a:p>
          <a:p>
            <a:pPr marL="0" indent="0">
              <a:buNone/>
            </a:pPr>
            <a:r>
              <a:rPr lang="en-GB" dirty="0" smtClean="0"/>
              <a:t>On examination he was back to normal. The cardiovascular examination was normal, there was no family history </a:t>
            </a:r>
            <a:r>
              <a:rPr lang="en-GB" dirty="0"/>
              <a:t>of </a:t>
            </a:r>
            <a:r>
              <a:rPr lang="en-GB" dirty="0" smtClean="0"/>
              <a:t>collapses/sudden death and his 12-lead ECG was normal. Neurological examination was also normal.</a:t>
            </a:r>
          </a:p>
          <a:p>
            <a:pPr marL="0" indent="0">
              <a:buNone/>
            </a:pPr>
            <a:r>
              <a:rPr lang="en-GB" dirty="0" smtClean="0"/>
              <a:t>Blood results and a CT head performed in the Emergency Department were normal.</a:t>
            </a:r>
            <a:endParaRPr lang="en-GB" dirty="0"/>
          </a:p>
        </p:txBody>
      </p:sp>
    </p:spTree>
    <p:extLst>
      <p:ext uri="{BB962C8B-B14F-4D97-AF65-F5344CB8AC3E}">
        <p14:creationId xmlns:p14="http://schemas.microsoft.com/office/powerpoint/2010/main" val="561435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3</a:t>
            </a:r>
            <a:endParaRPr lang="en-GB" dirty="0"/>
          </a:p>
        </p:txBody>
      </p:sp>
      <p:sp>
        <p:nvSpPr>
          <p:cNvPr id="3" name="Content Placeholder 2"/>
          <p:cNvSpPr>
            <a:spLocks noGrp="1"/>
          </p:cNvSpPr>
          <p:nvPr>
            <p:ph idx="1"/>
          </p:nvPr>
        </p:nvSpPr>
        <p:spPr>
          <a:xfrm>
            <a:off x="457200" y="1434167"/>
            <a:ext cx="8229600" cy="4525963"/>
          </a:xfrm>
        </p:spPr>
        <p:txBody>
          <a:bodyPr>
            <a:normAutofit fontScale="85000" lnSpcReduction="20000"/>
          </a:bodyPr>
          <a:lstStyle/>
          <a:p>
            <a:pPr marL="0" indent="0">
              <a:buNone/>
            </a:pPr>
            <a:r>
              <a:rPr lang="en-GB" dirty="0"/>
              <a:t>A </a:t>
            </a:r>
            <a:r>
              <a:rPr lang="en-GB" dirty="0" smtClean="0"/>
              <a:t>30-</a:t>
            </a:r>
            <a:r>
              <a:rPr lang="en-GB" dirty="0"/>
              <a:t>year-old </a:t>
            </a:r>
            <a:r>
              <a:rPr lang="en-GB" dirty="0" smtClean="0"/>
              <a:t>woman presented following </a:t>
            </a:r>
            <a:r>
              <a:rPr lang="en-GB" dirty="0"/>
              <a:t>a first tonic-clonic seizure. </a:t>
            </a:r>
            <a:r>
              <a:rPr lang="en-GB" dirty="0" smtClean="0"/>
              <a:t>She had no past medical history and was </a:t>
            </a:r>
            <a:r>
              <a:rPr lang="en-GB" dirty="0"/>
              <a:t>normally fit and well. </a:t>
            </a:r>
            <a:r>
              <a:rPr lang="en-GB" dirty="0" smtClean="0"/>
              <a:t>She was not taking any regular medication and drank </a:t>
            </a:r>
            <a:r>
              <a:rPr lang="en-GB" dirty="0"/>
              <a:t>around </a:t>
            </a:r>
            <a:r>
              <a:rPr lang="en-GB" dirty="0" smtClean="0"/>
              <a:t>10 </a:t>
            </a:r>
            <a:r>
              <a:rPr lang="en-GB" dirty="0"/>
              <a:t>units of alcohol per week.</a:t>
            </a:r>
          </a:p>
          <a:p>
            <a:pPr marL="0" indent="0">
              <a:buNone/>
            </a:pPr>
            <a:r>
              <a:rPr lang="en-GB" dirty="0"/>
              <a:t>On examination </a:t>
            </a:r>
            <a:r>
              <a:rPr lang="en-GB" dirty="0" smtClean="0"/>
              <a:t>she </a:t>
            </a:r>
            <a:r>
              <a:rPr lang="en-GB" dirty="0"/>
              <a:t>was back to normal. The cardiovascular examination was normal, there was no family history of collapses/sudden death and </a:t>
            </a:r>
            <a:r>
              <a:rPr lang="en-GB" dirty="0" smtClean="0"/>
              <a:t>her </a:t>
            </a:r>
            <a:r>
              <a:rPr lang="en-GB" dirty="0"/>
              <a:t>12-lead ECG was normal. Neurological examination was also normal.</a:t>
            </a:r>
          </a:p>
          <a:p>
            <a:pPr marL="0" indent="0">
              <a:buNone/>
            </a:pPr>
            <a:r>
              <a:rPr lang="en-GB" dirty="0"/>
              <a:t>Blood results and a CT head performed in the Emergency Department were normal.</a:t>
            </a:r>
          </a:p>
        </p:txBody>
      </p:sp>
    </p:spTree>
    <p:extLst>
      <p:ext uri="{BB962C8B-B14F-4D97-AF65-F5344CB8AC3E}">
        <p14:creationId xmlns:p14="http://schemas.microsoft.com/office/powerpoint/2010/main" val="1364278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4</a:t>
            </a:r>
            <a:endParaRPr lang="en-GB" dirty="0"/>
          </a:p>
        </p:txBody>
      </p:sp>
      <p:sp>
        <p:nvSpPr>
          <p:cNvPr id="3" name="Content Placeholder 2"/>
          <p:cNvSpPr>
            <a:spLocks noGrp="1"/>
          </p:cNvSpPr>
          <p:nvPr>
            <p:ph idx="1"/>
          </p:nvPr>
        </p:nvSpPr>
        <p:spPr>
          <a:xfrm>
            <a:off x="457200" y="1434167"/>
            <a:ext cx="8229600" cy="4703123"/>
          </a:xfrm>
        </p:spPr>
        <p:txBody>
          <a:bodyPr>
            <a:normAutofit fontScale="85000" lnSpcReduction="10000"/>
          </a:bodyPr>
          <a:lstStyle/>
          <a:p>
            <a:pPr marL="0" indent="0">
              <a:buNone/>
            </a:pPr>
            <a:r>
              <a:rPr lang="en-GB" dirty="0" smtClean="0"/>
              <a:t>An 18-year-old University student presented after an attack which was witnessed by his girlfriend. After waking up and sitting on the edge of the bed, he was observed to jerk all four limbs violently for around 2 minutes and fall off the bed. He did not appear to lose consciousness at any time and he was back to normal immediately.</a:t>
            </a:r>
          </a:p>
          <a:p>
            <a:pPr marL="0" indent="0">
              <a:buNone/>
            </a:pPr>
            <a:r>
              <a:rPr lang="en-GB" dirty="0" smtClean="0"/>
              <a:t>This had never happened before and he was so scared by it, he attended ED. He drank alcohol at weekends and was a non-driver.</a:t>
            </a:r>
          </a:p>
          <a:p>
            <a:pPr marL="0" indent="0">
              <a:buNone/>
            </a:pPr>
            <a:r>
              <a:rPr lang="en-GB" dirty="0"/>
              <a:t>On examination he was back to normal. The cardiovascular </a:t>
            </a:r>
            <a:r>
              <a:rPr lang="en-GB" dirty="0" smtClean="0"/>
              <a:t>and neurological examination were normal. Bloods and a 12</a:t>
            </a:r>
            <a:r>
              <a:rPr lang="en-GB" dirty="0"/>
              <a:t>-lead ECG </a:t>
            </a:r>
            <a:r>
              <a:rPr lang="en-GB" dirty="0" smtClean="0"/>
              <a:t>were </a:t>
            </a:r>
            <a:r>
              <a:rPr lang="en-GB" dirty="0"/>
              <a:t>normal. </a:t>
            </a:r>
            <a:endParaRPr lang="en-GB" dirty="0" smtClean="0"/>
          </a:p>
          <a:p>
            <a:pPr marL="0" indent="0">
              <a:buNone/>
            </a:pPr>
            <a:endParaRPr lang="en-GB" dirty="0"/>
          </a:p>
        </p:txBody>
      </p:sp>
    </p:spTree>
    <p:extLst>
      <p:ext uri="{BB962C8B-B14F-4D97-AF65-F5344CB8AC3E}">
        <p14:creationId xmlns:p14="http://schemas.microsoft.com/office/powerpoint/2010/main" val="4085992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5</a:t>
            </a:r>
            <a:endParaRPr lang="en-GB" dirty="0"/>
          </a:p>
        </p:txBody>
      </p:sp>
      <p:sp>
        <p:nvSpPr>
          <p:cNvPr id="3" name="Content Placeholder 2"/>
          <p:cNvSpPr>
            <a:spLocks noGrp="1"/>
          </p:cNvSpPr>
          <p:nvPr>
            <p:ph idx="1"/>
          </p:nvPr>
        </p:nvSpPr>
        <p:spPr>
          <a:xfrm>
            <a:off x="582621" y="1449847"/>
            <a:ext cx="8229600" cy="4525963"/>
          </a:xfrm>
        </p:spPr>
        <p:txBody>
          <a:bodyPr>
            <a:normAutofit fontScale="92500" lnSpcReduction="10000"/>
          </a:bodyPr>
          <a:lstStyle/>
          <a:p>
            <a:pPr marL="0" indent="0">
              <a:buNone/>
            </a:pPr>
            <a:r>
              <a:rPr lang="en-GB" dirty="0" smtClean="0"/>
              <a:t>A 40-year-old businessman presented following a tonic-clonic seizure that was witnessed by his wife. He had a further brief tonic-clonic seizure witnessed in </a:t>
            </a:r>
            <a:r>
              <a:rPr lang="en-GB" dirty="0"/>
              <a:t>ED. He drank alcohol occasionally and was a non-driver</a:t>
            </a:r>
            <a:r>
              <a:rPr lang="en-GB" dirty="0" smtClean="0"/>
              <a:t>. There was no family history of collapses/sudden death.</a:t>
            </a:r>
            <a:endParaRPr lang="en-GB" dirty="0"/>
          </a:p>
          <a:p>
            <a:pPr marL="0" indent="0">
              <a:buNone/>
            </a:pPr>
            <a:r>
              <a:rPr lang="en-GB" dirty="0"/>
              <a:t>On examination he was back to normal. The cardiovascular and neurological examination were normal. </a:t>
            </a:r>
            <a:r>
              <a:rPr lang="en-GB" dirty="0" smtClean="0"/>
              <a:t>Bloods </a:t>
            </a:r>
            <a:r>
              <a:rPr lang="en-GB" dirty="0"/>
              <a:t>and a 12-lead ECG were normal. </a:t>
            </a:r>
            <a:endParaRPr lang="en-GB" dirty="0" smtClean="0"/>
          </a:p>
          <a:p>
            <a:pPr marL="0" indent="0">
              <a:buNone/>
            </a:pPr>
            <a:r>
              <a:rPr lang="en-GB" dirty="0" smtClean="0"/>
              <a:t>A CT head performed in ED was normal.</a:t>
            </a:r>
            <a:endParaRPr lang="en-GB" dirty="0"/>
          </a:p>
          <a:p>
            <a:pPr marL="0" indent="0">
              <a:buNone/>
            </a:pPr>
            <a:endParaRPr lang="en-GB" dirty="0"/>
          </a:p>
        </p:txBody>
      </p:sp>
    </p:spTree>
    <p:extLst>
      <p:ext uri="{BB962C8B-B14F-4D97-AF65-F5344CB8AC3E}">
        <p14:creationId xmlns:p14="http://schemas.microsoft.com/office/powerpoint/2010/main" val="869056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6</a:t>
            </a:r>
            <a:endParaRPr lang="en-GB" dirty="0"/>
          </a:p>
        </p:txBody>
      </p:sp>
      <p:sp>
        <p:nvSpPr>
          <p:cNvPr id="3" name="Content Placeholder 2"/>
          <p:cNvSpPr>
            <a:spLocks noGrp="1"/>
          </p:cNvSpPr>
          <p:nvPr>
            <p:ph idx="1"/>
          </p:nvPr>
        </p:nvSpPr>
        <p:spPr>
          <a:xfrm>
            <a:off x="582622" y="1417638"/>
            <a:ext cx="8229600" cy="4671763"/>
          </a:xfrm>
        </p:spPr>
        <p:txBody>
          <a:bodyPr>
            <a:normAutofit fontScale="85000" lnSpcReduction="20000"/>
          </a:bodyPr>
          <a:lstStyle/>
          <a:p>
            <a:pPr marL="0" indent="0">
              <a:buNone/>
            </a:pPr>
            <a:r>
              <a:rPr lang="en-GB" dirty="0" smtClean="0"/>
              <a:t>A 75-year-old woman with dementia, living with her daughter and son-in-law, presented with ‘recurrent TIAs’ and general functional decline. </a:t>
            </a:r>
          </a:p>
          <a:p>
            <a:pPr marL="0" indent="0">
              <a:buNone/>
            </a:pPr>
            <a:r>
              <a:rPr lang="en-GB" dirty="0" smtClean="0"/>
              <a:t>She was normally independently mobile but needed prompting and help with ADLs. The ED notes stated that during the attacks she was unable to speak properly. She had experienced at least 10 attacks in 2 weeks.</a:t>
            </a:r>
            <a:endParaRPr lang="en-GB" dirty="0"/>
          </a:p>
          <a:p>
            <a:pPr marL="0" indent="0">
              <a:buNone/>
            </a:pPr>
            <a:r>
              <a:rPr lang="en-GB" dirty="0" smtClean="0"/>
              <a:t>She had no other past medical history and was taking donepezil 10mg daily. She did not drive.</a:t>
            </a:r>
          </a:p>
          <a:p>
            <a:pPr marL="0" indent="0">
              <a:buNone/>
            </a:pPr>
            <a:r>
              <a:rPr lang="en-GB" dirty="0" smtClean="0"/>
              <a:t>Clinical examination, bloods and a 12-lead ECG were normal. </a:t>
            </a:r>
            <a:r>
              <a:rPr lang="en-GB" dirty="0"/>
              <a:t>A CT head showed atrophy and small vessel disease. </a:t>
            </a:r>
          </a:p>
        </p:txBody>
      </p:sp>
    </p:spTree>
    <p:extLst>
      <p:ext uri="{BB962C8B-B14F-4D97-AF65-F5344CB8AC3E}">
        <p14:creationId xmlns:p14="http://schemas.microsoft.com/office/powerpoint/2010/main" val="1843863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 of a TIA</a:t>
            </a:r>
            <a:endParaRPr lang="en-GB" dirty="0"/>
          </a:p>
        </p:txBody>
      </p:sp>
      <p:sp>
        <p:nvSpPr>
          <p:cNvPr id="3" name="Content Placeholder 2"/>
          <p:cNvSpPr>
            <a:spLocks noGrp="1"/>
          </p:cNvSpPr>
          <p:nvPr>
            <p:ph sz="half" idx="1"/>
          </p:nvPr>
        </p:nvSpPr>
        <p:spPr/>
        <p:txBody>
          <a:bodyPr>
            <a:normAutofit fontScale="92500" lnSpcReduction="10000"/>
          </a:bodyPr>
          <a:lstStyle/>
          <a:p>
            <a:pPr marL="514350" indent="-514350">
              <a:buFont typeface="+mj-lt"/>
              <a:buAutoNum type="arabicPeriod"/>
            </a:pPr>
            <a:r>
              <a:rPr lang="en-GB" dirty="0" smtClean="0"/>
              <a:t>Sudden</a:t>
            </a:r>
          </a:p>
          <a:p>
            <a:pPr marL="514350" indent="-514350">
              <a:buFont typeface="+mj-lt"/>
              <a:buAutoNum type="arabicPeriod"/>
            </a:pPr>
            <a:r>
              <a:rPr lang="en-GB" dirty="0" smtClean="0"/>
              <a:t>Focal</a:t>
            </a:r>
          </a:p>
          <a:p>
            <a:pPr marL="514350" indent="-514350">
              <a:buFont typeface="+mj-lt"/>
              <a:buAutoNum type="arabicPeriod"/>
            </a:pPr>
            <a:r>
              <a:rPr lang="en-GB" dirty="0" smtClean="0"/>
              <a:t>Neurological </a:t>
            </a:r>
            <a:r>
              <a:rPr lang="en-GB" u="sng" dirty="0" smtClean="0"/>
              <a:t>deficit</a:t>
            </a:r>
          </a:p>
          <a:p>
            <a:pPr marL="514350" indent="-514350">
              <a:buFont typeface="+mj-lt"/>
              <a:buAutoNum type="arabicPeriod"/>
            </a:pPr>
            <a:r>
              <a:rPr lang="en-GB" dirty="0" smtClean="0"/>
              <a:t>With no impairment or loss of consciousness</a:t>
            </a:r>
          </a:p>
          <a:p>
            <a:pPr marL="514350" indent="-514350">
              <a:buFont typeface="+mj-lt"/>
              <a:buAutoNum type="arabicPeriod"/>
            </a:pPr>
            <a:endParaRPr lang="en-GB" dirty="0"/>
          </a:p>
          <a:p>
            <a:pPr marL="0" indent="0">
              <a:buNone/>
            </a:pPr>
            <a:r>
              <a:rPr lang="en-GB" dirty="0" smtClean="0"/>
              <a:t>If the answer is NO to any of these then you must consider an alternative diagnosis e.g. migraine, seizures.</a:t>
            </a:r>
            <a:endParaRPr lang="en-GB" dirty="0"/>
          </a:p>
        </p:txBody>
      </p:sp>
      <p:pic>
        <p:nvPicPr>
          <p:cNvPr id="5" name="Content Placeholder 4" descr="tia.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662" b="-18"/>
          <a:stretch/>
        </p:blipFill>
        <p:spPr>
          <a:xfrm>
            <a:off x="4648200" y="1417638"/>
            <a:ext cx="4038600" cy="2979183"/>
          </a:xfrm>
        </p:spPr>
      </p:pic>
      <p:sp>
        <p:nvSpPr>
          <p:cNvPr id="6" name="TextBox 5"/>
          <p:cNvSpPr txBox="1"/>
          <p:nvPr/>
        </p:nvSpPr>
        <p:spPr>
          <a:xfrm>
            <a:off x="4806348" y="4458953"/>
            <a:ext cx="3880452" cy="1292662"/>
          </a:xfrm>
          <a:prstGeom prst="rect">
            <a:avLst/>
          </a:prstGeom>
          <a:noFill/>
        </p:spPr>
        <p:txBody>
          <a:bodyPr wrap="square" rtlCol="0">
            <a:spAutoFit/>
          </a:bodyPr>
          <a:lstStyle/>
          <a:p>
            <a:r>
              <a:rPr lang="en-GB" sz="2600" u="sng" dirty="0" smtClean="0"/>
              <a:t>In general</a:t>
            </a:r>
            <a:r>
              <a:rPr lang="en-GB" sz="2600" dirty="0" smtClean="0"/>
              <a:t>, the more ‘TIAs’ a person has had, the less likely they are to be TIAs</a:t>
            </a:r>
            <a:endParaRPr lang="en-GB" sz="2600" dirty="0"/>
          </a:p>
        </p:txBody>
      </p:sp>
    </p:spTree>
    <p:extLst>
      <p:ext uri="{BB962C8B-B14F-4D97-AF65-F5344CB8AC3E}">
        <p14:creationId xmlns:p14="http://schemas.microsoft.com/office/powerpoint/2010/main" val="4118542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n-GB" sz="3200" dirty="0">
                <a:latin typeface="Arial" charset="0"/>
              </a:rPr>
              <a:t>Presentation </a:t>
            </a:r>
            <a:r>
              <a:rPr lang="en-GB" sz="3200" dirty="0" smtClean="0">
                <a:latin typeface="Arial" charset="0"/>
              </a:rPr>
              <a:t>of epilepsy in older people</a:t>
            </a:r>
            <a:endParaRPr lang="en-GB" sz="3200" dirty="0">
              <a:latin typeface="Arial" charset="0"/>
            </a:endParaRPr>
          </a:p>
        </p:txBody>
      </p:sp>
      <p:sp>
        <p:nvSpPr>
          <p:cNvPr id="14339" name="Rectangle 3"/>
          <p:cNvSpPr>
            <a:spLocks noGrp="1" noChangeArrowheads="1"/>
          </p:cNvSpPr>
          <p:nvPr>
            <p:ph type="body" idx="1"/>
          </p:nvPr>
        </p:nvSpPr>
        <p:spPr>
          <a:xfrm>
            <a:off x="914400" y="1752600"/>
            <a:ext cx="7772400" cy="3505200"/>
          </a:xfrm>
        </p:spPr>
        <p:txBody>
          <a:bodyPr/>
          <a:lstStyle/>
          <a:p>
            <a:r>
              <a:rPr lang="en-GB" dirty="0"/>
              <a:t>Witnessed tonic-clonic seizure</a:t>
            </a:r>
          </a:p>
          <a:p>
            <a:r>
              <a:rPr lang="en-GB" dirty="0"/>
              <a:t>Collapses / </a:t>
            </a:r>
            <a:r>
              <a:rPr lang="en-GB" dirty="0" err="1"/>
              <a:t>unwitnessed</a:t>
            </a:r>
            <a:r>
              <a:rPr lang="en-GB" dirty="0"/>
              <a:t> falls</a:t>
            </a:r>
          </a:p>
          <a:p>
            <a:r>
              <a:rPr lang="en-GB" dirty="0"/>
              <a:t>Recurrent </a:t>
            </a:r>
            <a:r>
              <a:rPr lang="ja-JP" altLang="en-GB" dirty="0"/>
              <a:t>‘</a:t>
            </a:r>
            <a:r>
              <a:rPr lang="en-GB" dirty="0"/>
              <a:t>TIAs</a:t>
            </a:r>
            <a:r>
              <a:rPr lang="ja-JP" altLang="en-GB" dirty="0"/>
              <a:t>’</a:t>
            </a:r>
            <a:endParaRPr lang="en-GB" dirty="0"/>
          </a:p>
          <a:p>
            <a:r>
              <a:rPr lang="en-GB" dirty="0"/>
              <a:t>Unexplained falls out of bed at night</a:t>
            </a:r>
          </a:p>
          <a:p>
            <a:r>
              <a:rPr lang="en-GB" dirty="0"/>
              <a:t>Recurrent acute </a:t>
            </a:r>
            <a:r>
              <a:rPr lang="en-GB" dirty="0" err="1"/>
              <a:t>confusional</a:t>
            </a:r>
            <a:r>
              <a:rPr lang="en-GB" dirty="0"/>
              <a:t> states, or episodes of altered consciousness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44500"/>
            <a:ext cx="9144000" cy="5949863"/>
          </a:xfrm>
          <a:prstGeom prst="rect">
            <a:avLst/>
          </a:prstGeom>
        </p:spPr>
      </p:pic>
    </p:spTree>
    <p:extLst>
      <p:ext uri="{BB962C8B-B14F-4D97-AF65-F5344CB8AC3E}">
        <p14:creationId xmlns:p14="http://schemas.microsoft.com/office/powerpoint/2010/main" val="4180515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2896461" y="2770014"/>
            <a:ext cx="4084638" cy="1143000"/>
          </a:xfrm>
        </p:spPr>
        <p:txBody>
          <a:bodyPr rtlCol="0">
            <a:normAutofit fontScale="90000"/>
          </a:bodyPr>
          <a:lstStyle/>
          <a:p>
            <a:pPr eaLnBrk="1" fontAlgn="auto" hangingPunct="1">
              <a:spcAft>
                <a:spcPts val="0"/>
              </a:spcAft>
              <a:defRPr/>
            </a:pPr>
            <a:r>
              <a:rPr lang="en-GB" sz="4800" dirty="0" smtClean="0"/>
              <a:t>Any questions at this point?</a:t>
            </a:r>
            <a:endParaRPr lang="en-GB" sz="4800" dirty="0"/>
          </a:p>
        </p:txBody>
      </p:sp>
      <p:graphicFrame>
        <p:nvGraphicFramePr>
          <p:cNvPr id="1056" name="Object 32"/>
          <p:cNvGraphicFramePr>
            <a:graphicFrameLocks noChangeAspect="1"/>
          </p:cNvGraphicFramePr>
          <p:nvPr>
            <p:extLst>
              <p:ext uri="{D42A27DB-BD31-4B8C-83A1-F6EECF244321}">
                <p14:modId xmlns:p14="http://schemas.microsoft.com/office/powerpoint/2010/main" val="2091528267"/>
              </p:ext>
            </p:extLst>
          </p:nvPr>
        </p:nvGraphicFramePr>
        <p:xfrm>
          <a:off x="1713831" y="1412875"/>
          <a:ext cx="1295400" cy="3933825"/>
        </p:xfrm>
        <a:graphic>
          <a:graphicData uri="http://schemas.openxmlformats.org/presentationml/2006/ole">
            <mc:AlternateContent xmlns:mc="http://schemas.openxmlformats.org/markup-compatibility/2006">
              <mc:Choice xmlns:v="urn:schemas-microsoft-com:vml" Requires="v">
                <p:oleObj spid="_x0000_s7239" name="Clip" r:id="rId5" imgW="1296504" imgH="3933687" progId="">
                  <p:embed/>
                </p:oleObj>
              </mc:Choice>
              <mc:Fallback>
                <p:oleObj name="Clip" r:id="rId5" imgW="1296504" imgH="393368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3831" y="1412875"/>
                        <a:ext cx="1295400" cy="3933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38696135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 </a:t>
            </a:r>
            <a:endParaRPr lang="en-GB" dirty="0"/>
          </a:p>
        </p:txBody>
      </p:sp>
      <p:sp>
        <p:nvSpPr>
          <p:cNvPr id="4" name="Content Placeholder 3"/>
          <p:cNvSpPr>
            <a:spLocks noGrp="1"/>
          </p:cNvSpPr>
          <p:nvPr>
            <p:ph idx="1"/>
          </p:nvPr>
        </p:nvSpPr>
        <p:spPr>
          <a:xfrm>
            <a:off x="457200" y="1434167"/>
            <a:ext cx="8229600" cy="4525963"/>
          </a:xfrm>
        </p:spPr>
        <p:txBody>
          <a:bodyPr>
            <a:normAutofit lnSpcReduction="10000"/>
          </a:bodyPr>
          <a:lstStyle/>
          <a:p>
            <a:r>
              <a:rPr lang="en-GB" dirty="0" smtClean="0"/>
              <a:t>Gain organised knowledge in the subject area of seizures and epilepsy</a:t>
            </a:r>
          </a:p>
          <a:p>
            <a:r>
              <a:rPr lang="en-GB" dirty="0" smtClean="0"/>
              <a:t>Be able to correctly interpret diagnostic information in people with seizures</a:t>
            </a:r>
          </a:p>
          <a:p>
            <a:r>
              <a:rPr lang="en-GB" dirty="0" smtClean="0"/>
              <a:t>Know and apply the relevant evidence and/or guidelines to different clinical presentations of seizures and epilepsy</a:t>
            </a:r>
          </a:p>
          <a:p>
            <a:r>
              <a:rPr lang="en-GB" dirty="0"/>
              <a:t>Be aware of common </a:t>
            </a:r>
            <a:r>
              <a:rPr lang="en-GB" dirty="0" smtClean="0"/>
              <a:t>pitfalls in </a:t>
            </a:r>
            <a:r>
              <a:rPr lang="en-GB" dirty="0"/>
              <a:t>the diagnosis and management of </a:t>
            </a:r>
            <a:r>
              <a:rPr lang="en-GB" dirty="0" smtClean="0"/>
              <a:t>seizures</a:t>
            </a:r>
            <a:endParaRPr lang="en-GB" dirty="0"/>
          </a:p>
          <a:p>
            <a:endParaRPr lang="en-GB" dirty="0" smtClean="0"/>
          </a:p>
        </p:txBody>
      </p:sp>
    </p:spTree>
    <p:extLst>
      <p:ext uri="{BB962C8B-B14F-4D97-AF65-F5344CB8AC3E}">
        <p14:creationId xmlns:p14="http://schemas.microsoft.com/office/powerpoint/2010/main" val="303180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7</a:t>
            </a:r>
            <a:endParaRPr lang="en-GB" dirty="0"/>
          </a:p>
        </p:txBody>
      </p:sp>
      <p:sp>
        <p:nvSpPr>
          <p:cNvPr id="3" name="Content Placeholder 2"/>
          <p:cNvSpPr>
            <a:spLocks noGrp="1"/>
          </p:cNvSpPr>
          <p:nvPr>
            <p:ph idx="1"/>
          </p:nvPr>
        </p:nvSpPr>
        <p:spPr>
          <a:xfrm>
            <a:off x="582621" y="1307879"/>
            <a:ext cx="8229600" cy="4656084"/>
          </a:xfrm>
        </p:spPr>
        <p:txBody>
          <a:bodyPr>
            <a:normAutofit fontScale="77500" lnSpcReduction="20000"/>
          </a:bodyPr>
          <a:lstStyle/>
          <a:p>
            <a:pPr marL="0" indent="0">
              <a:buNone/>
            </a:pPr>
            <a:r>
              <a:rPr lang="en-GB" dirty="0" smtClean="0"/>
              <a:t>A 30-year-old woman, who was 30 weeks pregnant, was admitted to the antenatal unit following a tonic-clonic seizure at home. Her husband called 999 because she had not recovered as usual following her seizure.</a:t>
            </a:r>
          </a:p>
          <a:p>
            <a:pPr marL="0" indent="0">
              <a:buNone/>
            </a:pPr>
            <a:r>
              <a:rPr lang="en-GB" dirty="0" smtClean="0"/>
              <a:t>The patient was known to have idiopathic generalised epilepsy since childhood and had recently reduced her medication against medical advice because of her pregnancy.</a:t>
            </a:r>
          </a:p>
          <a:p>
            <a:pPr marL="0" indent="0">
              <a:buNone/>
            </a:pPr>
            <a:r>
              <a:rPr lang="en-GB" dirty="0" smtClean="0"/>
              <a:t>The obstetric team contacted the Med </a:t>
            </a:r>
            <a:r>
              <a:rPr lang="en-GB" dirty="0" err="1" smtClean="0"/>
              <a:t>Reg</a:t>
            </a:r>
            <a:r>
              <a:rPr lang="en-GB" dirty="0" smtClean="0"/>
              <a:t> for advice because the patient had remained post-</a:t>
            </a:r>
            <a:r>
              <a:rPr lang="en-GB" dirty="0" err="1" smtClean="0"/>
              <a:t>ictal</a:t>
            </a:r>
            <a:r>
              <a:rPr lang="en-GB" dirty="0" smtClean="0"/>
              <a:t> for 3 days.</a:t>
            </a:r>
          </a:p>
          <a:p>
            <a:pPr marL="0" indent="0">
              <a:buNone/>
            </a:pPr>
            <a:r>
              <a:rPr lang="en-GB" dirty="0" smtClean="0"/>
              <a:t>On examination, she appeared ‘dazed’ but responded to voice and kept trying to take her oxygen mask off. Her vital signs were normal. There were no focal neurological signs. Blood tests and a 12-lead ECG were normal and there was no evidence of pre-</a:t>
            </a:r>
            <a:r>
              <a:rPr lang="en-GB" dirty="0" err="1" smtClean="0"/>
              <a:t>eclampsia</a:t>
            </a:r>
            <a:r>
              <a:rPr lang="en-GB" dirty="0" smtClean="0"/>
              <a:t>.</a:t>
            </a:r>
            <a:endParaRPr lang="en-GB" dirty="0"/>
          </a:p>
        </p:txBody>
      </p:sp>
    </p:spTree>
    <p:extLst>
      <p:ext uri="{BB962C8B-B14F-4D97-AF65-F5344CB8AC3E}">
        <p14:creationId xmlns:p14="http://schemas.microsoft.com/office/powerpoint/2010/main" val="860229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deo-cl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00" y="0"/>
            <a:ext cx="8337994" cy="6858000"/>
          </a:xfrm>
          <a:prstGeom prst="rect">
            <a:avLst/>
          </a:prstGeom>
        </p:spPr>
      </p:pic>
      <p:sp>
        <p:nvSpPr>
          <p:cNvPr id="3" name="TextBox 2"/>
          <p:cNvSpPr txBox="1"/>
          <p:nvPr/>
        </p:nvSpPr>
        <p:spPr>
          <a:xfrm>
            <a:off x="3260955" y="5226358"/>
            <a:ext cx="2430039" cy="523220"/>
          </a:xfrm>
          <a:prstGeom prst="rect">
            <a:avLst/>
          </a:prstGeom>
          <a:noFill/>
        </p:spPr>
        <p:txBody>
          <a:bodyPr wrap="square" rtlCol="0">
            <a:spAutoFit/>
          </a:bodyPr>
          <a:lstStyle/>
          <a:p>
            <a:pPr algn="ctr"/>
            <a:r>
              <a:rPr lang="en-GB" sz="2800" dirty="0" smtClean="0">
                <a:hlinkClick r:id="rId4"/>
              </a:rPr>
              <a:t>Video of NCS</a:t>
            </a:r>
            <a:endParaRPr lang="en-GB" sz="2800" dirty="0"/>
          </a:p>
        </p:txBody>
      </p:sp>
    </p:spTree>
    <p:extLst>
      <p:ext uri="{BB962C8B-B14F-4D97-AF65-F5344CB8AC3E}">
        <p14:creationId xmlns:p14="http://schemas.microsoft.com/office/powerpoint/2010/main" val="1721420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1-06 at 10.44.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300" y="1064459"/>
            <a:ext cx="6375400" cy="5105400"/>
          </a:xfrm>
          <a:prstGeom prst="rect">
            <a:avLst/>
          </a:prstGeom>
        </p:spPr>
      </p:pic>
      <p:sp>
        <p:nvSpPr>
          <p:cNvPr id="3" name="TextBox 2"/>
          <p:cNvSpPr txBox="1"/>
          <p:nvPr/>
        </p:nvSpPr>
        <p:spPr>
          <a:xfrm>
            <a:off x="1384300" y="356573"/>
            <a:ext cx="6223289" cy="707886"/>
          </a:xfrm>
          <a:prstGeom prst="rect">
            <a:avLst/>
          </a:prstGeom>
          <a:noFill/>
        </p:spPr>
        <p:txBody>
          <a:bodyPr wrap="square" rtlCol="0">
            <a:spAutoFit/>
          </a:bodyPr>
          <a:lstStyle/>
          <a:p>
            <a:r>
              <a:rPr lang="en-GB" sz="2000" dirty="0" smtClean="0"/>
              <a:t>Compared with a 1-2% chance of major congenital malformation in babies born to women without epilepsy: </a:t>
            </a:r>
            <a:endParaRPr lang="en-GB" sz="2000" dirty="0"/>
          </a:p>
        </p:txBody>
      </p:sp>
    </p:spTree>
    <p:extLst>
      <p:ext uri="{BB962C8B-B14F-4D97-AF65-F5344CB8AC3E}">
        <p14:creationId xmlns:p14="http://schemas.microsoft.com/office/powerpoint/2010/main" val="1339897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8</a:t>
            </a:r>
            <a:endParaRPr lang="en-GB" dirty="0"/>
          </a:p>
        </p:txBody>
      </p:sp>
      <p:sp>
        <p:nvSpPr>
          <p:cNvPr id="3" name="Content Placeholder 2"/>
          <p:cNvSpPr>
            <a:spLocks noGrp="1"/>
          </p:cNvSpPr>
          <p:nvPr>
            <p:ph idx="1"/>
          </p:nvPr>
        </p:nvSpPr>
        <p:spPr>
          <a:xfrm>
            <a:off x="598299" y="1465527"/>
            <a:ext cx="8229600" cy="4525963"/>
          </a:xfrm>
        </p:spPr>
        <p:txBody>
          <a:bodyPr>
            <a:normAutofit fontScale="85000" lnSpcReduction="10000"/>
          </a:bodyPr>
          <a:lstStyle/>
          <a:p>
            <a:pPr marL="0" indent="0">
              <a:buNone/>
            </a:pPr>
            <a:r>
              <a:rPr lang="en-GB" dirty="0" smtClean="0"/>
              <a:t>A 40-year-old man was brought to the Emergency Department after a tonic-clonic seizure lasting 15 minutes, that was terminated with 5mg iv diazepam in the ambulance. He starting fitting again in the ED and was given a further 5mg iv diazepam. On admission to the Acute Medical Unit he had not recovered back to normal and had a further self-terminating tonic-clonic seizure. </a:t>
            </a:r>
          </a:p>
          <a:p>
            <a:pPr marL="0" indent="0">
              <a:buNone/>
            </a:pPr>
            <a:r>
              <a:rPr lang="en-GB" dirty="0" smtClean="0"/>
              <a:t>He had no past medical history and was taking no regular medication. There were no focal neurological signs on examination and no neck stiffness. </a:t>
            </a:r>
            <a:r>
              <a:rPr lang="en-GB" dirty="0"/>
              <a:t>Bloods and 12-lead ECG were normal. </a:t>
            </a:r>
          </a:p>
        </p:txBody>
      </p:sp>
    </p:spTree>
    <p:extLst>
      <p:ext uri="{BB962C8B-B14F-4D97-AF65-F5344CB8AC3E}">
        <p14:creationId xmlns:p14="http://schemas.microsoft.com/office/powerpoint/2010/main" val="19988851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9</a:t>
            </a:r>
            <a:endParaRPr lang="en-GB" dirty="0"/>
          </a:p>
        </p:txBody>
      </p:sp>
      <p:sp>
        <p:nvSpPr>
          <p:cNvPr id="3" name="Content Placeholder 2"/>
          <p:cNvSpPr>
            <a:spLocks noGrp="1"/>
          </p:cNvSpPr>
          <p:nvPr>
            <p:ph idx="1"/>
          </p:nvPr>
        </p:nvSpPr>
        <p:spPr>
          <a:xfrm>
            <a:off x="582622" y="1575286"/>
            <a:ext cx="8229600" cy="4525963"/>
          </a:xfrm>
        </p:spPr>
        <p:txBody>
          <a:bodyPr>
            <a:normAutofit fontScale="85000" lnSpcReduction="20000"/>
          </a:bodyPr>
          <a:lstStyle/>
          <a:p>
            <a:pPr marL="0" indent="0">
              <a:buNone/>
            </a:pPr>
            <a:r>
              <a:rPr lang="en-GB" dirty="0" smtClean="0"/>
              <a:t>A 25-year-old woman was admitted presented with recurrent seizures. She had been seen previously in the neurology outpatient clinic and was awaiting an admission for video telemetry and EEG. In </a:t>
            </a:r>
            <a:r>
              <a:rPr lang="en-GB" dirty="0" err="1" smtClean="0"/>
              <a:t>Resus</a:t>
            </a:r>
            <a:r>
              <a:rPr lang="en-GB" dirty="0" smtClean="0"/>
              <a:t> she had several self-terminating seizures lasting 2-3 minutes each. During the attacks she would become unresponsive, stiffen up, arch her back and shake all 4 limbs. This was followed by several minutes of grogginess then a full recovery. </a:t>
            </a:r>
          </a:p>
          <a:p>
            <a:pPr marL="0" indent="0">
              <a:buNone/>
            </a:pPr>
            <a:r>
              <a:rPr lang="en-GB" dirty="0" smtClean="0"/>
              <a:t>She had no past medical history and was taking no regular medication. A pregnancy test was negative. Bloods and a 12-lead ECG were normal.</a:t>
            </a:r>
            <a:endParaRPr lang="en-GB" dirty="0"/>
          </a:p>
        </p:txBody>
      </p:sp>
    </p:spTree>
    <p:extLst>
      <p:ext uri="{BB962C8B-B14F-4D97-AF65-F5344CB8AC3E}">
        <p14:creationId xmlns:p14="http://schemas.microsoft.com/office/powerpoint/2010/main" val="40842742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deo-cl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00" y="0"/>
            <a:ext cx="8337994" cy="6858000"/>
          </a:xfrm>
          <a:prstGeom prst="rect">
            <a:avLst/>
          </a:prstGeom>
        </p:spPr>
      </p:pic>
      <p:sp>
        <p:nvSpPr>
          <p:cNvPr id="3" name="TextBox 2"/>
          <p:cNvSpPr txBox="1"/>
          <p:nvPr/>
        </p:nvSpPr>
        <p:spPr>
          <a:xfrm>
            <a:off x="2884691" y="5331169"/>
            <a:ext cx="3276633" cy="523220"/>
          </a:xfrm>
          <a:prstGeom prst="rect">
            <a:avLst/>
          </a:prstGeom>
          <a:noFill/>
        </p:spPr>
        <p:txBody>
          <a:bodyPr wrap="square" rtlCol="0">
            <a:spAutoFit/>
          </a:bodyPr>
          <a:lstStyle/>
          <a:p>
            <a:pPr algn="ctr"/>
            <a:r>
              <a:rPr lang="en-GB" sz="2800" dirty="0" smtClean="0">
                <a:hlinkClick r:id="rId4"/>
              </a:rPr>
              <a:t>Video of NEAD</a:t>
            </a:r>
            <a:endParaRPr lang="en-GB" sz="2800" dirty="0"/>
          </a:p>
        </p:txBody>
      </p:sp>
    </p:spTree>
    <p:extLst>
      <p:ext uri="{BB962C8B-B14F-4D97-AF65-F5344CB8AC3E}">
        <p14:creationId xmlns:p14="http://schemas.microsoft.com/office/powerpoint/2010/main" val="755321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2896461" y="2770014"/>
            <a:ext cx="4084638" cy="1143000"/>
          </a:xfrm>
        </p:spPr>
        <p:txBody>
          <a:bodyPr rtlCol="0">
            <a:normAutofit fontScale="90000"/>
          </a:bodyPr>
          <a:lstStyle/>
          <a:p>
            <a:pPr eaLnBrk="1" fontAlgn="auto" hangingPunct="1">
              <a:spcAft>
                <a:spcPts val="0"/>
              </a:spcAft>
              <a:defRPr/>
            </a:pPr>
            <a:r>
              <a:rPr lang="en-GB" sz="4800" dirty="0" smtClean="0"/>
              <a:t>Any questions at this point?</a:t>
            </a:r>
            <a:endParaRPr lang="en-GB" sz="4800" dirty="0"/>
          </a:p>
        </p:txBody>
      </p:sp>
      <p:graphicFrame>
        <p:nvGraphicFramePr>
          <p:cNvPr id="1056" name="Object 32"/>
          <p:cNvGraphicFramePr>
            <a:graphicFrameLocks noChangeAspect="1"/>
          </p:cNvGraphicFramePr>
          <p:nvPr>
            <p:extLst>
              <p:ext uri="{D42A27DB-BD31-4B8C-83A1-F6EECF244321}">
                <p14:modId xmlns:p14="http://schemas.microsoft.com/office/powerpoint/2010/main" val="1613952552"/>
              </p:ext>
            </p:extLst>
          </p:nvPr>
        </p:nvGraphicFramePr>
        <p:xfrm>
          <a:off x="1713831" y="1412875"/>
          <a:ext cx="1295400" cy="3933825"/>
        </p:xfrm>
        <a:graphic>
          <a:graphicData uri="http://schemas.openxmlformats.org/presentationml/2006/ole">
            <mc:AlternateContent xmlns:mc="http://schemas.openxmlformats.org/markup-compatibility/2006">
              <mc:Choice xmlns:v="urn:schemas-microsoft-com:vml" Requires="v">
                <p:oleObj spid="_x0000_s8212" name="Clip" r:id="rId5" imgW="1296504" imgH="3933687" progId="">
                  <p:embed/>
                </p:oleObj>
              </mc:Choice>
              <mc:Fallback>
                <p:oleObj name="Clip" r:id="rId5" imgW="1296504" imgH="393368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3831" y="1412875"/>
                        <a:ext cx="1295400" cy="3933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38884190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Common drugs used to treat epilepsy</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126625"/>
              </p:ext>
            </p:extLst>
          </p:nvPr>
        </p:nvGraphicFramePr>
        <p:xfrm>
          <a:off x="457200" y="1417638"/>
          <a:ext cx="8229600" cy="23774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GB" sz="2400" dirty="0" smtClean="0"/>
                        <a:t>Idiopathic generalised epilepsy</a:t>
                      </a:r>
                      <a:endParaRPr lang="en-GB" sz="2400" dirty="0"/>
                    </a:p>
                  </a:txBody>
                  <a:tcPr/>
                </a:tc>
                <a:tc>
                  <a:txBody>
                    <a:bodyPr/>
                    <a:lstStyle/>
                    <a:p>
                      <a:r>
                        <a:rPr lang="en-GB" sz="2400" dirty="0" smtClean="0"/>
                        <a:t>Focal epilepsy</a:t>
                      </a:r>
                      <a:endParaRPr lang="en-GB" sz="2400" dirty="0"/>
                    </a:p>
                  </a:txBody>
                  <a:tcPr/>
                </a:tc>
              </a:tr>
              <a:tr h="370840">
                <a:tc>
                  <a:txBody>
                    <a:bodyPr/>
                    <a:lstStyle/>
                    <a:p>
                      <a:r>
                        <a:rPr lang="en-GB" sz="2400" dirty="0" smtClean="0"/>
                        <a:t>Sodium valproate </a:t>
                      </a:r>
                      <a:r>
                        <a:rPr lang="en-GB" sz="2000" dirty="0" smtClean="0"/>
                        <a:t>(</a:t>
                      </a:r>
                      <a:r>
                        <a:rPr lang="en-GB" sz="2000" dirty="0" err="1" smtClean="0"/>
                        <a:t>Epilim</a:t>
                      </a:r>
                      <a:r>
                        <a:rPr lang="en-GB" sz="2000" dirty="0" smtClean="0"/>
                        <a:t> </a:t>
                      </a:r>
                      <a:r>
                        <a:rPr lang="en-GB" sz="2000" dirty="0" err="1" smtClean="0"/>
                        <a:t>Chrono</a:t>
                      </a:r>
                      <a:r>
                        <a:rPr lang="en-GB" sz="2000" dirty="0" smtClean="0"/>
                        <a:t>)</a:t>
                      </a:r>
                    </a:p>
                    <a:p>
                      <a:r>
                        <a:rPr lang="en-GB" sz="2400" dirty="0" err="1" smtClean="0"/>
                        <a:t>Lamotrigine</a:t>
                      </a:r>
                      <a:r>
                        <a:rPr lang="en-GB" sz="2400" baseline="0" dirty="0" smtClean="0"/>
                        <a:t> </a:t>
                      </a:r>
                      <a:r>
                        <a:rPr lang="en-GB" sz="2000" baseline="0" dirty="0" smtClean="0"/>
                        <a:t>(</a:t>
                      </a:r>
                      <a:r>
                        <a:rPr lang="en-GB" sz="2000" baseline="0" dirty="0" err="1" smtClean="0"/>
                        <a:t>Lamictal</a:t>
                      </a:r>
                      <a:r>
                        <a:rPr lang="en-GB" sz="2000" baseline="0" dirty="0" smtClean="0"/>
                        <a:t>)</a:t>
                      </a:r>
                    </a:p>
                    <a:p>
                      <a:r>
                        <a:rPr lang="en-GB" sz="2400" baseline="0" dirty="0" err="1" smtClean="0"/>
                        <a:t>Leveteracitam</a:t>
                      </a:r>
                      <a:r>
                        <a:rPr lang="en-GB" sz="2400" baseline="0" dirty="0" smtClean="0"/>
                        <a:t> </a:t>
                      </a:r>
                      <a:r>
                        <a:rPr lang="en-GB" sz="2000" baseline="0" dirty="0" smtClean="0"/>
                        <a:t>(</a:t>
                      </a:r>
                      <a:r>
                        <a:rPr lang="en-GB" sz="2000" baseline="0" dirty="0" err="1" smtClean="0"/>
                        <a:t>Keppra</a:t>
                      </a:r>
                      <a:r>
                        <a:rPr lang="en-GB" sz="2000" baseline="0" dirty="0" smtClean="0"/>
                        <a:t>)</a:t>
                      </a:r>
                      <a:endParaRPr lang="en-GB" sz="2000" dirty="0"/>
                    </a:p>
                  </a:txBody>
                  <a:tcPr/>
                </a:tc>
                <a:tc>
                  <a:txBody>
                    <a:bodyPr/>
                    <a:lstStyle/>
                    <a:p>
                      <a:r>
                        <a:rPr lang="en-GB" sz="2400" dirty="0" err="1" smtClean="0"/>
                        <a:t>Carbemazepine</a:t>
                      </a:r>
                      <a:r>
                        <a:rPr lang="en-GB" sz="2400" baseline="0" dirty="0" smtClean="0"/>
                        <a:t> </a:t>
                      </a:r>
                      <a:r>
                        <a:rPr lang="en-GB" sz="2000" baseline="0" dirty="0" smtClean="0"/>
                        <a:t>(</a:t>
                      </a:r>
                      <a:r>
                        <a:rPr lang="en-GB" sz="2000" baseline="0" dirty="0" err="1" smtClean="0"/>
                        <a:t>Tegretol</a:t>
                      </a:r>
                      <a:r>
                        <a:rPr lang="en-GB" sz="2000" baseline="0" dirty="0" smtClean="0"/>
                        <a:t> Retard)</a:t>
                      </a:r>
                    </a:p>
                    <a:p>
                      <a:r>
                        <a:rPr lang="en-GB" sz="2400" dirty="0" smtClean="0"/>
                        <a:t>Sodium Valproate</a:t>
                      </a:r>
                    </a:p>
                    <a:p>
                      <a:r>
                        <a:rPr lang="en-GB" sz="2400" dirty="0" err="1" smtClean="0"/>
                        <a:t>Lamotrigine</a:t>
                      </a:r>
                      <a:endParaRPr lang="en-GB" sz="2400" dirty="0" smtClean="0"/>
                    </a:p>
                    <a:p>
                      <a:r>
                        <a:rPr lang="en-GB" sz="2400" dirty="0" err="1" smtClean="0"/>
                        <a:t>Leveteracitam</a:t>
                      </a:r>
                      <a:endParaRPr lang="en-GB" sz="2400" dirty="0" smtClean="0"/>
                    </a:p>
                    <a:p>
                      <a:r>
                        <a:rPr lang="en-GB" sz="2400" dirty="0" smtClean="0"/>
                        <a:t>Phenytoin </a:t>
                      </a:r>
                      <a:r>
                        <a:rPr lang="en-GB" sz="2000" dirty="0" smtClean="0"/>
                        <a:t>(</a:t>
                      </a:r>
                      <a:r>
                        <a:rPr lang="en-GB" sz="2000" dirty="0" err="1" smtClean="0"/>
                        <a:t>Epanutin</a:t>
                      </a:r>
                      <a:r>
                        <a:rPr lang="en-GB" sz="2000" dirty="0" smtClean="0"/>
                        <a:t>)</a:t>
                      </a:r>
                      <a:endParaRPr lang="en-GB" sz="2000" dirty="0"/>
                    </a:p>
                  </a:txBody>
                  <a:tcPr/>
                </a:tc>
              </a:tr>
            </a:tbl>
          </a:graphicData>
        </a:graphic>
      </p:graphicFrame>
      <p:sp>
        <p:nvSpPr>
          <p:cNvPr id="5" name="TextBox 4"/>
          <p:cNvSpPr txBox="1"/>
          <p:nvPr/>
        </p:nvSpPr>
        <p:spPr>
          <a:xfrm>
            <a:off x="457200" y="3998376"/>
            <a:ext cx="7996983" cy="1938992"/>
          </a:xfrm>
          <a:prstGeom prst="rect">
            <a:avLst/>
          </a:prstGeom>
          <a:noFill/>
        </p:spPr>
        <p:txBody>
          <a:bodyPr wrap="square" rtlCol="0">
            <a:spAutoFit/>
          </a:bodyPr>
          <a:lstStyle/>
          <a:p>
            <a:pPr marL="285750" indent="-285750">
              <a:buFont typeface="Arial"/>
              <a:buChar char="•"/>
            </a:pPr>
            <a:r>
              <a:rPr lang="en-GB" sz="2400" dirty="0" smtClean="0"/>
              <a:t>Long-acting preparations preferred</a:t>
            </a:r>
          </a:p>
          <a:p>
            <a:pPr marL="285750" indent="-285750">
              <a:buFont typeface="Arial"/>
              <a:buChar char="•"/>
            </a:pPr>
            <a:r>
              <a:rPr lang="en-GB" sz="2400" dirty="0" smtClean="0"/>
              <a:t>You need to know alternative routes/equivalent doses if patients cannot swallow</a:t>
            </a:r>
          </a:p>
          <a:p>
            <a:pPr marL="285750" indent="-285750">
              <a:buFont typeface="Arial"/>
              <a:buChar char="•"/>
            </a:pPr>
            <a:r>
              <a:rPr lang="en-GB" sz="2400" dirty="0" smtClean="0"/>
              <a:t>Some preparations of the same drug are not equivalent and may affect epilepsy control if changed</a:t>
            </a:r>
            <a:endParaRPr lang="en-GB" sz="2400" dirty="0"/>
          </a:p>
        </p:txBody>
      </p:sp>
    </p:spTree>
    <p:extLst>
      <p:ext uri="{BB962C8B-B14F-4D97-AF65-F5344CB8AC3E}">
        <p14:creationId xmlns:p14="http://schemas.microsoft.com/office/powerpoint/2010/main" val="1914267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Summary of NICE guideline: general</a:t>
            </a:r>
            <a:endParaRPr lang="en-GB" sz="3600" dirty="0"/>
          </a:p>
        </p:txBody>
      </p:sp>
      <p:sp>
        <p:nvSpPr>
          <p:cNvPr id="3" name="Content Placeholder 2"/>
          <p:cNvSpPr>
            <a:spLocks noGrp="1"/>
          </p:cNvSpPr>
          <p:nvPr>
            <p:ph idx="1"/>
          </p:nvPr>
        </p:nvSpPr>
        <p:spPr>
          <a:xfrm>
            <a:off x="457200" y="1417638"/>
            <a:ext cx="8514345" cy="5095970"/>
          </a:xfrm>
        </p:spPr>
        <p:txBody>
          <a:bodyPr>
            <a:noAutofit/>
          </a:bodyPr>
          <a:lstStyle/>
          <a:p>
            <a:r>
              <a:rPr lang="en-GB" sz="2000" dirty="0" smtClean="0"/>
              <a:t>All adults with a new suspected seizure should be screened first by a physician then referred to a specialist and seen within 2 weeks</a:t>
            </a:r>
          </a:p>
          <a:p>
            <a:r>
              <a:rPr lang="en-GB" sz="2000" dirty="0"/>
              <a:t>Good communication, including written communication, is </a:t>
            </a:r>
            <a:r>
              <a:rPr lang="en-GB" sz="2000" dirty="0" smtClean="0"/>
              <a:t>vital</a:t>
            </a:r>
          </a:p>
          <a:p>
            <a:r>
              <a:rPr lang="en-GB" sz="2000" dirty="0" smtClean="0"/>
              <a:t>A specialist is ‘a doctor with expertise and training in epilepsy’</a:t>
            </a:r>
          </a:p>
          <a:p>
            <a:r>
              <a:rPr lang="en-GB" sz="2000" dirty="0" smtClean="0"/>
              <a:t>The diagnosis of epilepsy in adults should be established by a specialist</a:t>
            </a:r>
          </a:p>
          <a:p>
            <a:r>
              <a:rPr lang="en-GB" sz="2000" dirty="0" smtClean="0"/>
              <a:t>When NEAD is suspected, patients should be referred to psychology/psychiatry services</a:t>
            </a:r>
          </a:p>
          <a:p>
            <a:r>
              <a:rPr lang="en-GB" sz="2000" dirty="0" smtClean="0"/>
              <a:t>AED treatment needs to be tailored to type of seizures and type of patient</a:t>
            </a:r>
          </a:p>
          <a:p>
            <a:r>
              <a:rPr lang="en-GB" sz="2000" dirty="0" smtClean="0"/>
              <a:t>Women must be given information about contraception, pregnancy, breast-feeding etc.</a:t>
            </a:r>
          </a:p>
          <a:p>
            <a:r>
              <a:rPr lang="en-GB" sz="2000" dirty="0" smtClean="0"/>
              <a:t>All patients with epilepsy should have a regular structured review </a:t>
            </a:r>
          </a:p>
          <a:p>
            <a:r>
              <a:rPr lang="en-GB" sz="2000" dirty="0" smtClean="0"/>
              <a:t>If seizures are not controlled, or there is diagnostic uncertainty, patients should be referred to a specialist centre ‘soon’ for further assessment</a:t>
            </a:r>
          </a:p>
        </p:txBody>
      </p:sp>
    </p:spTree>
    <p:extLst>
      <p:ext uri="{BB962C8B-B14F-4D97-AF65-F5344CB8AC3E}">
        <p14:creationId xmlns:p14="http://schemas.microsoft.com/office/powerpoint/2010/main" val="342014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Summary of NICE guideline: investigations</a:t>
            </a:r>
            <a:endParaRPr lang="en-GB" sz="3600" dirty="0"/>
          </a:p>
        </p:txBody>
      </p:sp>
      <p:sp>
        <p:nvSpPr>
          <p:cNvPr id="3" name="Content Placeholder 2"/>
          <p:cNvSpPr>
            <a:spLocks noGrp="1"/>
          </p:cNvSpPr>
          <p:nvPr>
            <p:ph idx="1"/>
          </p:nvPr>
        </p:nvSpPr>
        <p:spPr>
          <a:xfrm>
            <a:off x="457200" y="1417638"/>
            <a:ext cx="8514345" cy="5095970"/>
          </a:xfrm>
        </p:spPr>
        <p:txBody>
          <a:bodyPr>
            <a:noAutofit/>
          </a:bodyPr>
          <a:lstStyle/>
          <a:p>
            <a:r>
              <a:rPr lang="en-GB" sz="2000" dirty="0" smtClean="0"/>
              <a:t>An EEG should be performed only in patients where the history suggests an epileptic seizure – EEG is not diagnostic and should not be used to ‘rule out’ epilepsy</a:t>
            </a:r>
          </a:p>
          <a:p>
            <a:r>
              <a:rPr lang="en-GB" sz="2000" dirty="0" smtClean="0"/>
              <a:t>An EEG should be performed ‘soon’ (within 4 weeks)</a:t>
            </a:r>
          </a:p>
          <a:p>
            <a:r>
              <a:rPr lang="en-GB" sz="2000" dirty="0" smtClean="0"/>
              <a:t>MRI is the imaging of choice in epilepsy and should be performed ‘soon’</a:t>
            </a:r>
          </a:p>
          <a:p>
            <a:r>
              <a:rPr lang="en-GB" sz="2000" dirty="0" smtClean="0"/>
              <a:t>Imaging is not routinely required when a diagnosis of idiopathic generalised epilepsy has been made</a:t>
            </a:r>
          </a:p>
          <a:p>
            <a:r>
              <a:rPr lang="en-GB" sz="2000" dirty="0" smtClean="0"/>
              <a:t>CT can be used acutely to determine whether a seizure has been caused by an acute neurological problem</a:t>
            </a:r>
          </a:p>
          <a:p>
            <a:r>
              <a:rPr lang="en-GB" sz="2000" dirty="0" smtClean="0"/>
              <a:t>A 12-lead ECG should be performed in all patients with suspected epilepsy</a:t>
            </a:r>
          </a:p>
          <a:p>
            <a:r>
              <a:rPr lang="en-GB" sz="2000" dirty="0" smtClean="0"/>
              <a:t>Serum prolactin measurement is not recommended</a:t>
            </a:r>
          </a:p>
          <a:p>
            <a:r>
              <a:rPr lang="en-GB" sz="2000" dirty="0" smtClean="0"/>
              <a:t>Epileptic seizures should be classified using a) a description of the seizure, b) seizure type, and c) aetiology or syndrome.</a:t>
            </a:r>
          </a:p>
          <a:p>
            <a:endParaRPr lang="en-GB" sz="2000" dirty="0" smtClean="0"/>
          </a:p>
          <a:p>
            <a:endParaRPr lang="en-GB" sz="2000" dirty="0" smtClean="0"/>
          </a:p>
        </p:txBody>
      </p:sp>
    </p:spTree>
    <p:extLst>
      <p:ext uri="{BB962C8B-B14F-4D97-AF65-F5344CB8AC3E}">
        <p14:creationId xmlns:p14="http://schemas.microsoft.com/office/powerpoint/2010/main" val="276991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2684"/>
            <a:ext cx="7772400" cy="1470025"/>
          </a:xfrm>
        </p:spPr>
        <p:txBody>
          <a:bodyPr>
            <a:normAutofit fontScale="90000"/>
          </a:bodyPr>
          <a:lstStyle/>
          <a:p>
            <a:r>
              <a:rPr lang="en-GB" sz="6000" dirty="0" smtClean="0"/>
              <a:t>Before we get to the scenarios …</a:t>
            </a:r>
            <a:endParaRPr lang="en-GB" sz="6000" dirty="0"/>
          </a:p>
        </p:txBody>
      </p:sp>
    </p:spTree>
    <p:extLst>
      <p:ext uri="{BB962C8B-B14F-4D97-AF65-F5344CB8AC3E}">
        <p14:creationId xmlns:p14="http://schemas.microsoft.com/office/powerpoint/2010/main" val="16516584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Summary of NICE guideline: treatment</a:t>
            </a:r>
            <a:endParaRPr lang="en-GB" sz="3600" dirty="0"/>
          </a:p>
        </p:txBody>
      </p:sp>
      <p:sp>
        <p:nvSpPr>
          <p:cNvPr id="3" name="Content Placeholder 2"/>
          <p:cNvSpPr>
            <a:spLocks noGrp="1"/>
          </p:cNvSpPr>
          <p:nvPr>
            <p:ph idx="1"/>
          </p:nvPr>
        </p:nvSpPr>
        <p:spPr>
          <a:xfrm>
            <a:off x="457200" y="1417638"/>
            <a:ext cx="8514345" cy="5095970"/>
          </a:xfrm>
        </p:spPr>
        <p:txBody>
          <a:bodyPr>
            <a:noAutofit/>
          </a:bodyPr>
          <a:lstStyle/>
          <a:p>
            <a:r>
              <a:rPr lang="en-GB" sz="2000" dirty="0" smtClean="0"/>
              <a:t>All people with epilepsy should have an accessible point of contact with specialist services (e.g. epilepsy nurse specialist)</a:t>
            </a:r>
          </a:p>
          <a:p>
            <a:r>
              <a:rPr lang="en-GB" sz="2000" dirty="0" smtClean="0"/>
              <a:t>AED treatment should be tailored to seizure type, other medication and co-morbidity, the person, their lifestyle and preferences</a:t>
            </a:r>
          </a:p>
          <a:p>
            <a:r>
              <a:rPr lang="en-GB" sz="2000" dirty="0" smtClean="0"/>
              <a:t>The diagnosis of epilepsy should be re-evaluated if seizures continue despite optimal dose of first-line treatment</a:t>
            </a:r>
          </a:p>
          <a:p>
            <a:r>
              <a:rPr lang="en-GB" sz="2000" dirty="0" smtClean="0"/>
              <a:t>The particular brand of AED should not be changed</a:t>
            </a:r>
          </a:p>
          <a:p>
            <a:r>
              <a:rPr lang="en-GB" sz="2000" dirty="0" smtClean="0"/>
              <a:t>Long-acting preparations of CBZ should be used</a:t>
            </a:r>
          </a:p>
          <a:p>
            <a:r>
              <a:rPr lang="en-GB" sz="2000" dirty="0" smtClean="0"/>
              <a:t>Women on sodium valproate must be given advice about </a:t>
            </a:r>
            <a:r>
              <a:rPr lang="en-GB" sz="2000" dirty="0" err="1" smtClean="0"/>
              <a:t>neuro</a:t>
            </a:r>
            <a:r>
              <a:rPr lang="en-GB" sz="2000" dirty="0" smtClean="0"/>
              <a:t>-developmental abnormalities in unborn children</a:t>
            </a:r>
          </a:p>
          <a:p>
            <a:r>
              <a:rPr lang="en-GB" sz="2000" dirty="0" smtClean="0"/>
              <a:t>AED therapy should be initiated on the recommendation of a specialist</a:t>
            </a:r>
          </a:p>
          <a:p>
            <a:r>
              <a:rPr lang="en-GB" sz="2000" dirty="0" smtClean="0"/>
              <a:t>Treatment is offered after a first seizure in some cases*, or after a second seizure</a:t>
            </a:r>
          </a:p>
          <a:p>
            <a:endParaRPr lang="en-GB" sz="2000" dirty="0" smtClean="0"/>
          </a:p>
          <a:p>
            <a:endParaRPr lang="en-GB" sz="2000" dirty="0" smtClean="0"/>
          </a:p>
          <a:p>
            <a:endParaRPr lang="en-GB" sz="2000" dirty="0" smtClean="0"/>
          </a:p>
          <a:p>
            <a:endParaRPr lang="en-GB" sz="2000" dirty="0" smtClean="0"/>
          </a:p>
        </p:txBody>
      </p:sp>
    </p:spTree>
    <p:extLst>
      <p:ext uri="{BB962C8B-B14F-4D97-AF65-F5344CB8AC3E}">
        <p14:creationId xmlns:p14="http://schemas.microsoft.com/office/powerpoint/2010/main" val="198647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Summary of NICE guideline: treatment</a:t>
            </a:r>
            <a:br>
              <a:rPr lang="en-GB" sz="3600" dirty="0" smtClean="0"/>
            </a:br>
            <a:r>
              <a:rPr lang="en-GB" sz="2700" dirty="0" smtClean="0"/>
              <a:t>(brief summary for non-specialists)</a:t>
            </a:r>
            <a:endParaRPr lang="en-GB" sz="2700" dirty="0"/>
          </a:p>
        </p:txBody>
      </p:sp>
      <p:sp>
        <p:nvSpPr>
          <p:cNvPr id="3" name="Content Placeholder 2"/>
          <p:cNvSpPr>
            <a:spLocks noGrp="1"/>
          </p:cNvSpPr>
          <p:nvPr>
            <p:ph sz="half" idx="1"/>
          </p:nvPr>
        </p:nvSpPr>
        <p:spPr/>
        <p:txBody>
          <a:bodyPr>
            <a:noAutofit/>
          </a:bodyPr>
          <a:lstStyle/>
          <a:p>
            <a:pPr marL="0" indent="0">
              <a:buNone/>
            </a:pPr>
            <a:r>
              <a:rPr lang="en-GB" sz="2000" u="sng" dirty="0" smtClean="0"/>
              <a:t>Focal seizures</a:t>
            </a:r>
          </a:p>
          <a:p>
            <a:r>
              <a:rPr lang="en-GB" sz="2000" dirty="0" err="1" smtClean="0"/>
              <a:t>Carbemazepine</a:t>
            </a:r>
            <a:r>
              <a:rPr lang="en-GB" sz="2000" dirty="0" smtClean="0"/>
              <a:t> or </a:t>
            </a:r>
            <a:r>
              <a:rPr lang="en-GB" sz="2000" dirty="0" err="1" smtClean="0"/>
              <a:t>Lamotrigine</a:t>
            </a:r>
            <a:r>
              <a:rPr lang="en-GB" sz="2000" dirty="0" smtClean="0"/>
              <a:t> as first-line </a:t>
            </a:r>
          </a:p>
          <a:p>
            <a:r>
              <a:rPr lang="en-GB" sz="2000" dirty="0" err="1" smtClean="0"/>
              <a:t>Leveteracitam</a:t>
            </a:r>
            <a:r>
              <a:rPr lang="en-GB" sz="2000" dirty="0" smtClean="0"/>
              <a:t> is not considered cost-effective (2011 analysis)</a:t>
            </a:r>
          </a:p>
          <a:p>
            <a:r>
              <a:rPr lang="en-GB" sz="2000" dirty="0" err="1" smtClean="0"/>
              <a:t>Leveteracitam</a:t>
            </a:r>
            <a:r>
              <a:rPr lang="en-GB" sz="2000" dirty="0" smtClean="0"/>
              <a:t>, </a:t>
            </a:r>
            <a:r>
              <a:rPr lang="en-GB" sz="2000" dirty="0" err="1" smtClean="0"/>
              <a:t>oxcarbazepine</a:t>
            </a:r>
            <a:r>
              <a:rPr lang="en-GB" sz="2000" dirty="0" smtClean="0"/>
              <a:t>, sodium valproate second-line</a:t>
            </a:r>
          </a:p>
          <a:p>
            <a:r>
              <a:rPr lang="en-GB" sz="2000" dirty="0" smtClean="0"/>
              <a:t>Be aware of the </a:t>
            </a:r>
            <a:r>
              <a:rPr lang="en-GB" sz="2000" dirty="0" err="1" smtClean="0"/>
              <a:t>teratogenic</a:t>
            </a:r>
            <a:r>
              <a:rPr lang="en-GB" sz="2000" dirty="0" smtClean="0"/>
              <a:t> risks of sodium valproate</a:t>
            </a:r>
          </a:p>
          <a:p>
            <a:r>
              <a:rPr lang="en-GB" sz="2000" dirty="0" smtClean="0"/>
              <a:t>(Other drugs in refractory seizures should be prescribed by a tertiary epilepsy specialist)</a:t>
            </a:r>
          </a:p>
          <a:p>
            <a:endParaRPr lang="en-GB" sz="2000" dirty="0" smtClean="0"/>
          </a:p>
          <a:p>
            <a:endParaRPr lang="en-GB" sz="2000" dirty="0" smtClean="0"/>
          </a:p>
          <a:p>
            <a:endParaRPr lang="en-GB" sz="2000" dirty="0" smtClean="0"/>
          </a:p>
          <a:p>
            <a:endParaRPr lang="en-GB" sz="2000" dirty="0" smtClean="0"/>
          </a:p>
          <a:p>
            <a:endParaRPr lang="en-GB" sz="2000" dirty="0" smtClean="0"/>
          </a:p>
          <a:p>
            <a:endParaRPr lang="en-GB" sz="2000" dirty="0" smtClean="0"/>
          </a:p>
        </p:txBody>
      </p:sp>
      <p:sp>
        <p:nvSpPr>
          <p:cNvPr id="4" name="Content Placeholder 3"/>
          <p:cNvSpPr>
            <a:spLocks noGrp="1"/>
          </p:cNvSpPr>
          <p:nvPr>
            <p:ph sz="half" idx="2"/>
          </p:nvPr>
        </p:nvSpPr>
        <p:spPr/>
        <p:txBody>
          <a:bodyPr>
            <a:normAutofit/>
          </a:bodyPr>
          <a:lstStyle/>
          <a:p>
            <a:pPr marL="0" indent="0">
              <a:buNone/>
            </a:pPr>
            <a:r>
              <a:rPr lang="en-GB" sz="2000" u="sng" dirty="0" smtClean="0"/>
              <a:t>T-C seizures</a:t>
            </a:r>
          </a:p>
          <a:p>
            <a:r>
              <a:rPr lang="en-GB" sz="2000" dirty="0" smtClean="0"/>
              <a:t>Sodium valproate first-line</a:t>
            </a:r>
          </a:p>
          <a:p>
            <a:r>
              <a:rPr lang="en-GB" sz="2000" dirty="0"/>
              <a:t>Be aware of the </a:t>
            </a:r>
            <a:r>
              <a:rPr lang="en-GB" sz="2000" dirty="0" err="1"/>
              <a:t>teratogenic</a:t>
            </a:r>
            <a:r>
              <a:rPr lang="en-GB" sz="2000" dirty="0"/>
              <a:t> risks of sodium valproate</a:t>
            </a:r>
          </a:p>
          <a:p>
            <a:r>
              <a:rPr lang="en-GB" sz="2000" dirty="0" smtClean="0"/>
              <a:t>Offer </a:t>
            </a:r>
            <a:r>
              <a:rPr lang="en-GB" sz="2000" dirty="0" err="1" smtClean="0"/>
              <a:t>Lamotrigine</a:t>
            </a:r>
            <a:r>
              <a:rPr lang="en-GB" sz="2000" dirty="0" smtClean="0"/>
              <a:t> if sodium valproate not suitable, but be aware this can exacerbate myoclonic seizures in JME</a:t>
            </a:r>
          </a:p>
          <a:p>
            <a:r>
              <a:rPr lang="en-GB" sz="2000" dirty="0" smtClean="0"/>
              <a:t>(</a:t>
            </a:r>
            <a:r>
              <a:rPr lang="en-GB" sz="2000" dirty="0" err="1" smtClean="0"/>
              <a:t>Leveteracitam</a:t>
            </a:r>
            <a:r>
              <a:rPr lang="en-GB" sz="2000" dirty="0" smtClean="0"/>
              <a:t> may be used for myoclonic seizures)</a:t>
            </a:r>
          </a:p>
          <a:p>
            <a:r>
              <a:rPr lang="en-GB" sz="2000" dirty="0" err="1" smtClean="0"/>
              <a:t>Lamotrigine</a:t>
            </a:r>
            <a:r>
              <a:rPr lang="en-GB" sz="2000" dirty="0" smtClean="0"/>
              <a:t>, </a:t>
            </a:r>
            <a:r>
              <a:rPr lang="en-GB" sz="2000" dirty="0" err="1" smtClean="0"/>
              <a:t>Leveteracitam</a:t>
            </a:r>
            <a:r>
              <a:rPr lang="en-GB" sz="2000" dirty="0" smtClean="0"/>
              <a:t>, </a:t>
            </a:r>
            <a:r>
              <a:rPr lang="en-GB" sz="2000" dirty="0" err="1" smtClean="0"/>
              <a:t>Topiramate</a:t>
            </a:r>
            <a:r>
              <a:rPr lang="en-GB" sz="2000" dirty="0" smtClean="0"/>
              <a:t> second-line</a:t>
            </a:r>
          </a:p>
          <a:p>
            <a:endParaRPr lang="en-GB" sz="2000" dirty="0"/>
          </a:p>
        </p:txBody>
      </p:sp>
    </p:spTree>
    <p:extLst>
      <p:ext uri="{BB962C8B-B14F-4D97-AF65-F5344CB8AC3E}">
        <p14:creationId xmlns:p14="http://schemas.microsoft.com/office/powerpoint/2010/main" val="170940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79222"/>
            <a:ext cx="7772400" cy="1470025"/>
          </a:xfrm>
        </p:spPr>
        <p:txBody>
          <a:bodyPr/>
          <a:lstStyle/>
          <a:p>
            <a:r>
              <a:rPr lang="en-GB" dirty="0" smtClean="0"/>
              <a:t>What about treatment in </a:t>
            </a:r>
            <a:br>
              <a:rPr lang="en-GB" dirty="0" smtClean="0"/>
            </a:br>
            <a:r>
              <a:rPr lang="en-GB" dirty="0" smtClean="0"/>
              <a:t>older people?</a:t>
            </a:r>
            <a:endParaRPr lang="en-GB" dirty="0"/>
          </a:p>
        </p:txBody>
      </p:sp>
    </p:spTree>
    <p:extLst>
      <p:ext uri="{BB962C8B-B14F-4D97-AF65-F5344CB8AC3E}">
        <p14:creationId xmlns:p14="http://schemas.microsoft.com/office/powerpoint/2010/main" val="41167182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2896461" y="2770014"/>
            <a:ext cx="4084638" cy="1143000"/>
          </a:xfrm>
        </p:spPr>
        <p:txBody>
          <a:bodyPr rtlCol="0">
            <a:normAutofit/>
          </a:bodyPr>
          <a:lstStyle/>
          <a:p>
            <a:pPr eaLnBrk="1" fontAlgn="auto" hangingPunct="1">
              <a:spcAft>
                <a:spcPts val="0"/>
              </a:spcAft>
              <a:defRPr/>
            </a:pPr>
            <a:r>
              <a:rPr lang="en-GB" sz="4800" dirty="0" smtClean="0"/>
              <a:t>Any questions?</a:t>
            </a:r>
            <a:endParaRPr lang="en-GB" sz="4800" dirty="0"/>
          </a:p>
        </p:txBody>
      </p:sp>
      <p:graphicFrame>
        <p:nvGraphicFramePr>
          <p:cNvPr id="1056" name="Object 32"/>
          <p:cNvGraphicFramePr>
            <a:graphicFrameLocks noChangeAspect="1"/>
          </p:cNvGraphicFramePr>
          <p:nvPr>
            <p:extLst>
              <p:ext uri="{D42A27DB-BD31-4B8C-83A1-F6EECF244321}">
                <p14:modId xmlns:p14="http://schemas.microsoft.com/office/powerpoint/2010/main" val="1041439359"/>
              </p:ext>
            </p:extLst>
          </p:nvPr>
        </p:nvGraphicFramePr>
        <p:xfrm>
          <a:off x="1713831" y="1412875"/>
          <a:ext cx="1295400" cy="3933825"/>
        </p:xfrm>
        <a:graphic>
          <a:graphicData uri="http://schemas.openxmlformats.org/presentationml/2006/ole">
            <mc:AlternateContent xmlns:mc="http://schemas.openxmlformats.org/markup-compatibility/2006">
              <mc:Choice xmlns:v="urn:schemas-microsoft-com:vml" Requires="v">
                <p:oleObj spid="_x0000_s10260" name="Clip" r:id="rId5" imgW="1296504" imgH="3933687" progId="">
                  <p:embed/>
                </p:oleObj>
              </mc:Choice>
              <mc:Fallback>
                <p:oleObj name="Clip" r:id="rId5" imgW="1296504" imgH="393368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3831" y="1412875"/>
                        <a:ext cx="1295400" cy="3933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419795248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GB" sz="3600" dirty="0">
                <a:latin typeface="Arial" charset="0"/>
              </a:rPr>
              <a:t>Seizures and epilepsy</a:t>
            </a:r>
          </a:p>
        </p:txBody>
      </p:sp>
      <p:sp>
        <p:nvSpPr>
          <p:cNvPr id="4099" name="Text Box 3"/>
          <p:cNvSpPr txBox="1">
            <a:spLocks noChangeArrowheads="1"/>
          </p:cNvSpPr>
          <p:nvPr/>
        </p:nvSpPr>
        <p:spPr bwMode="auto">
          <a:xfrm>
            <a:off x="2163518" y="1447800"/>
            <a:ext cx="1722682" cy="461665"/>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GB" dirty="0" smtClean="0">
                <a:latin typeface="+mn-lt"/>
              </a:rPr>
              <a:t>T-C seizure</a:t>
            </a:r>
            <a:endParaRPr lang="en-GB" dirty="0">
              <a:latin typeface="+mn-lt"/>
            </a:endParaRPr>
          </a:p>
        </p:txBody>
      </p:sp>
      <p:sp>
        <p:nvSpPr>
          <p:cNvPr id="4100" name="Line 4"/>
          <p:cNvSpPr>
            <a:spLocks noChangeShapeType="1"/>
          </p:cNvSpPr>
          <p:nvPr/>
        </p:nvSpPr>
        <p:spPr bwMode="auto">
          <a:xfrm>
            <a:off x="3886200" y="1676400"/>
            <a:ext cx="1676400" cy="0"/>
          </a:xfrm>
          <a:prstGeom prst="line">
            <a:avLst/>
          </a:prstGeom>
          <a:noFill/>
          <a:ln w="31750">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1" name="Line 5"/>
          <p:cNvSpPr>
            <a:spLocks noChangeShapeType="1"/>
          </p:cNvSpPr>
          <p:nvPr/>
        </p:nvSpPr>
        <p:spPr bwMode="auto">
          <a:xfrm>
            <a:off x="4343400" y="1676400"/>
            <a:ext cx="0" cy="1905000"/>
          </a:xfrm>
          <a:prstGeom prst="line">
            <a:avLst/>
          </a:prstGeom>
          <a:noFill/>
          <a:ln w="317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2" name="Line 6"/>
          <p:cNvSpPr>
            <a:spLocks noChangeShapeType="1"/>
          </p:cNvSpPr>
          <p:nvPr/>
        </p:nvSpPr>
        <p:spPr bwMode="auto">
          <a:xfrm>
            <a:off x="4343400" y="2286000"/>
            <a:ext cx="1219200" cy="0"/>
          </a:xfrm>
          <a:prstGeom prst="line">
            <a:avLst/>
          </a:prstGeom>
          <a:noFill/>
          <a:ln w="31750">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3" name="Line 7"/>
          <p:cNvSpPr>
            <a:spLocks noChangeShapeType="1"/>
          </p:cNvSpPr>
          <p:nvPr/>
        </p:nvSpPr>
        <p:spPr bwMode="auto">
          <a:xfrm>
            <a:off x="4343400" y="2895600"/>
            <a:ext cx="1219200" cy="0"/>
          </a:xfrm>
          <a:prstGeom prst="line">
            <a:avLst/>
          </a:prstGeom>
          <a:noFill/>
          <a:ln w="31750">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4" name="Text Box 8"/>
          <p:cNvSpPr txBox="1">
            <a:spLocks noChangeArrowheads="1"/>
          </p:cNvSpPr>
          <p:nvPr/>
        </p:nvSpPr>
        <p:spPr bwMode="auto">
          <a:xfrm>
            <a:off x="5715000" y="2057400"/>
            <a:ext cx="152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GB" sz="2000" dirty="0">
                <a:latin typeface="+mn-lt"/>
              </a:rPr>
              <a:t>Provoked</a:t>
            </a:r>
            <a:endParaRPr lang="en-GB" dirty="0">
              <a:latin typeface="+mn-lt"/>
            </a:endParaRPr>
          </a:p>
        </p:txBody>
      </p:sp>
      <p:sp>
        <p:nvSpPr>
          <p:cNvPr id="4105" name="Text Box 9"/>
          <p:cNvSpPr txBox="1">
            <a:spLocks noChangeArrowheads="1"/>
          </p:cNvSpPr>
          <p:nvPr/>
        </p:nvSpPr>
        <p:spPr bwMode="auto">
          <a:xfrm>
            <a:off x="5724525" y="1484313"/>
            <a:ext cx="2590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GB" sz="2000" dirty="0">
                <a:latin typeface="+mn-lt"/>
              </a:rPr>
              <a:t>Due to acute illness</a:t>
            </a:r>
            <a:endParaRPr lang="en-GB" dirty="0">
              <a:latin typeface="+mn-lt"/>
            </a:endParaRPr>
          </a:p>
        </p:txBody>
      </p:sp>
      <p:sp>
        <p:nvSpPr>
          <p:cNvPr id="4106" name="Text Box 10"/>
          <p:cNvSpPr txBox="1">
            <a:spLocks noChangeArrowheads="1"/>
          </p:cNvSpPr>
          <p:nvPr/>
        </p:nvSpPr>
        <p:spPr bwMode="auto">
          <a:xfrm>
            <a:off x="5715000" y="3276600"/>
            <a:ext cx="2528888"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GB" sz="2000" dirty="0">
                <a:latin typeface="+mn-lt"/>
              </a:rPr>
              <a:t>Part of epilepsy</a:t>
            </a:r>
          </a:p>
          <a:p>
            <a:r>
              <a:rPr lang="en-GB" sz="2000" dirty="0">
                <a:latin typeface="+mn-lt"/>
              </a:rPr>
              <a:t>(?unrecognised)</a:t>
            </a:r>
            <a:endParaRPr lang="en-GB" dirty="0">
              <a:latin typeface="+mn-lt"/>
            </a:endParaRPr>
          </a:p>
        </p:txBody>
      </p:sp>
      <p:sp>
        <p:nvSpPr>
          <p:cNvPr id="4107" name="Line 11"/>
          <p:cNvSpPr>
            <a:spLocks noChangeShapeType="1"/>
          </p:cNvSpPr>
          <p:nvPr/>
        </p:nvSpPr>
        <p:spPr bwMode="auto">
          <a:xfrm>
            <a:off x="4343400" y="3581400"/>
            <a:ext cx="1219200" cy="0"/>
          </a:xfrm>
          <a:prstGeom prst="line">
            <a:avLst/>
          </a:prstGeom>
          <a:noFill/>
          <a:ln w="31750">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8" name="Text Box 12"/>
          <p:cNvSpPr txBox="1">
            <a:spLocks noChangeArrowheads="1"/>
          </p:cNvSpPr>
          <p:nvPr/>
        </p:nvSpPr>
        <p:spPr bwMode="auto">
          <a:xfrm>
            <a:off x="5724128" y="2708920"/>
            <a:ext cx="28892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GB" sz="2000" dirty="0" smtClean="0">
                <a:latin typeface="+mn-lt"/>
              </a:rPr>
              <a:t>Single unprovoked</a:t>
            </a:r>
            <a:endParaRPr lang="en-GB" dirty="0">
              <a:latin typeface="+mn-lt"/>
            </a:endParaRPr>
          </a:p>
        </p:txBody>
      </p:sp>
      <p:sp>
        <p:nvSpPr>
          <p:cNvPr id="4112" name="Text Box 16"/>
          <p:cNvSpPr txBox="1">
            <a:spLocks noChangeArrowheads="1"/>
          </p:cNvSpPr>
          <p:nvPr/>
        </p:nvSpPr>
        <p:spPr bwMode="auto">
          <a:xfrm>
            <a:off x="990600" y="4495800"/>
            <a:ext cx="3276600" cy="1323439"/>
          </a:xfrm>
          <a:prstGeom prst="rect">
            <a:avLst/>
          </a:prstGeom>
          <a:solidFill>
            <a:schemeClr val="accent1">
              <a:lumMod val="40000"/>
              <a:lumOff val="60000"/>
            </a:schemeClr>
          </a:solidFill>
          <a:ln>
            <a:noFill/>
          </a:ln>
          <a:effec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GB" sz="2000" u="sng" dirty="0">
                <a:latin typeface="+mn-lt"/>
              </a:rPr>
              <a:t>Generalised epilepsy</a:t>
            </a:r>
          </a:p>
          <a:p>
            <a:r>
              <a:rPr lang="en-GB" sz="2000" dirty="0">
                <a:latin typeface="+mn-lt"/>
              </a:rPr>
              <a:t>Idiopathic</a:t>
            </a:r>
          </a:p>
          <a:p>
            <a:r>
              <a:rPr lang="en-GB" sz="2000" dirty="0">
                <a:latin typeface="+mn-lt"/>
              </a:rPr>
              <a:t>Young people with normal </a:t>
            </a:r>
            <a:r>
              <a:rPr lang="en-GB" sz="2000" dirty="0" smtClean="0">
                <a:latin typeface="+mn-lt"/>
              </a:rPr>
              <a:t>brains</a:t>
            </a:r>
            <a:endParaRPr lang="en-GB" sz="2000" dirty="0">
              <a:latin typeface="+mn-lt"/>
            </a:endParaRPr>
          </a:p>
        </p:txBody>
      </p:sp>
      <p:sp>
        <p:nvSpPr>
          <p:cNvPr id="4113" name="Text Box 17"/>
          <p:cNvSpPr txBox="1">
            <a:spLocks noChangeArrowheads="1"/>
          </p:cNvSpPr>
          <p:nvPr/>
        </p:nvSpPr>
        <p:spPr bwMode="auto">
          <a:xfrm>
            <a:off x="4724400" y="4495800"/>
            <a:ext cx="3733800" cy="1631216"/>
          </a:xfrm>
          <a:prstGeom prst="rect">
            <a:avLst/>
          </a:prstGeom>
          <a:solidFill>
            <a:schemeClr val="accent1">
              <a:lumMod val="40000"/>
              <a:lumOff val="60000"/>
            </a:schemeClr>
          </a:solidFill>
          <a:ln>
            <a:noFill/>
          </a:ln>
          <a:effec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GB" sz="2000" u="sng" dirty="0" smtClean="0">
                <a:latin typeface="+mn-lt"/>
              </a:rPr>
              <a:t>Focal </a:t>
            </a:r>
            <a:r>
              <a:rPr lang="en-GB" sz="2000" u="sng" dirty="0">
                <a:latin typeface="+mn-lt"/>
              </a:rPr>
              <a:t>epilepsy</a:t>
            </a:r>
          </a:p>
          <a:p>
            <a:r>
              <a:rPr lang="en-GB" sz="2000" dirty="0">
                <a:latin typeface="+mn-lt"/>
              </a:rPr>
              <a:t>Symptomatic</a:t>
            </a:r>
          </a:p>
          <a:p>
            <a:r>
              <a:rPr lang="en-GB" sz="2000" dirty="0">
                <a:latin typeface="+mn-lt"/>
              </a:rPr>
              <a:t>Structural brain abnormality </a:t>
            </a:r>
            <a:r>
              <a:rPr lang="en-GB" sz="2000" dirty="0" smtClean="0">
                <a:latin typeface="+mn-lt"/>
              </a:rPr>
              <a:t>    </a:t>
            </a:r>
            <a:r>
              <a:rPr lang="en-GB" sz="1800" dirty="0" smtClean="0">
                <a:latin typeface="+mn-lt"/>
              </a:rPr>
              <a:t>(</a:t>
            </a:r>
            <a:r>
              <a:rPr lang="en-GB" sz="1800" dirty="0">
                <a:latin typeface="+mn-lt"/>
              </a:rPr>
              <a:t>not always </a:t>
            </a:r>
            <a:r>
              <a:rPr lang="en-GB" sz="1800" dirty="0" smtClean="0">
                <a:latin typeface="+mn-lt"/>
              </a:rPr>
              <a:t>demonstrable)</a:t>
            </a:r>
            <a:endParaRPr lang="en-GB" sz="1800" dirty="0">
              <a:latin typeface="+mn-lt"/>
            </a:endParaRPr>
          </a:p>
          <a:p>
            <a:r>
              <a:rPr lang="en-GB" sz="2000" dirty="0">
                <a:latin typeface="+mn-lt"/>
              </a:rPr>
              <a:t>Any age; </a:t>
            </a:r>
            <a:r>
              <a:rPr lang="en-GB" sz="2000" dirty="0" smtClean="0">
                <a:latin typeface="+mn-lt"/>
              </a:rPr>
              <a:t>elderly</a:t>
            </a:r>
            <a:endParaRPr lang="en-GB" sz="2000" dirty="0">
              <a:latin typeface="+mn-lt"/>
            </a:endParaRPr>
          </a:p>
        </p:txBody>
      </p:sp>
      <p:sp>
        <p:nvSpPr>
          <p:cNvPr id="4114" name="Line 18"/>
          <p:cNvSpPr>
            <a:spLocks noChangeShapeType="1"/>
          </p:cNvSpPr>
          <p:nvPr/>
        </p:nvSpPr>
        <p:spPr bwMode="auto">
          <a:xfrm>
            <a:off x="6877050" y="4005263"/>
            <a:ext cx="0" cy="360362"/>
          </a:xfrm>
          <a:prstGeom prst="line">
            <a:avLst/>
          </a:prstGeom>
          <a:noFill/>
          <a:ln w="31750">
            <a:solidFill>
              <a:srgbClr val="000000"/>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15" name="Line 19"/>
          <p:cNvSpPr>
            <a:spLocks noChangeShapeType="1"/>
          </p:cNvSpPr>
          <p:nvPr/>
        </p:nvSpPr>
        <p:spPr bwMode="auto">
          <a:xfrm flipH="1">
            <a:off x="2552902" y="4149725"/>
            <a:ext cx="4321175" cy="0"/>
          </a:xfrm>
          <a:prstGeom prst="line">
            <a:avLst/>
          </a:prstGeom>
          <a:noFill/>
          <a:ln w="317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16" name="Line 20"/>
          <p:cNvSpPr>
            <a:spLocks noChangeShapeType="1"/>
          </p:cNvSpPr>
          <p:nvPr/>
        </p:nvSpPr>
        <p:spPr bwMode="auto">
          <a:xfrm>
            <a:off x="2555875" y="4149725"/>
            <a:ext cx="0" cy="215900"/>
          </a:xfrm>
          <a:prstGeom prst="line">
            <a:avLst/>
          </a:prstGeom>
          <a:noFill/>
          <a:ln w="31750">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11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2" grpId="0" animBg="1" autoUpdateAnimBg="0"/>
      <p:bldP spid="4113" grpId="0" animBg="1" autoUpdateAnimBg="0"/>
      <p:bldP spid="4114" grpId="0" animBg="1"/>
      <p:bldP spid="4115" grpId="0" animBg="1"/>
      <p:bldP spid="41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deo-cl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00" y="0"/>
            <a:ext cx="8337994" cy="6858000"/>
          </a:xfrm>
          <a:prstGeom prst="rect">
            <a:avLst/>
          </a:prstGeom>
        </p:spPr>
      </p:pic>
      <p:sp>
        <p:nvSpPr>
          <p:cNvPr id="3" name="TextBox 2"/>
          <p:cNvSpPr txBox="1"/>
          <p:nvPr/>
        </p:nvSpPr>
        <p:spPr>
          <a:xfrm>
            <a:off x="2461395" y="5331169"/>
            <a:ext cx="4248648" cy="523220"/>
          </a:xfrm>
          <a:prstGeom prst="rect">
            <a:avLst/>
          </a:prstGeom>
          <a:noFill/>
        </p:spPr>
        <p:txBody>
          <a:bodyPr wrap="square" rtlCol="0">
            <a:spAutoFit/>
          </a:bodyPr>
          <a:lstStyle/>
          <a:p>
            <a:pPr algn="ctr"/>
            <a:r>
              <a:rPr lang="en-GB" sz="2800" dirty="0" smtClean="0"/>
              <a:t>Video of partial seizures</a:t>
            </a:r>
            <a:endParaRPr lang="en-GB" sz="2800" dirty="0"/>
          </a:p>
        </p:txBody>
      </p:sp>
    </p:spTree>
    <p:extLst>
      <p:ext uri="{BB962C8B-B14F-4D97-AF65-F5344CB8AC3E}">
        <p14:creationId xmlns:p14="http://schemas.microsoft.com/office/powerpoint/2010/main" val="1166210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There are </a:t>
            </a:r>
            <a:r>
              <a:rPr lang="en-GB" sz="3200" u="sng" dirty="0" smtClean="0"/>
              <a:t>4 questions</a:t>
            </a:r>
            <a:r>
              <a:rPr lang="en-GB" sz="3200" dirty="0" smtClean="0"/>
              <a:t> you should ask </a:t>
            </a:r>
            <a:br>
              <a:rPr lang="en-GB" sz="3200" dirty="0" smtClean="0"/>
            </a:br>
            <a:r>
              <a:rPr lang="en-GB" sz="3200" dirty="0" smtClean="0"/>
              <a:t>in a ‘first fit’ (i.e. first tonic-clonic seizure)</a:t>
            </a:r>
            <a:endParaRPr lang="en-GB" sz="3200" dirty="0"/>
          </a:p>
        </p:txBody>
      </p:sp>
      <p:sp>
        <p:nvSpPr>
          <p:cNvPr id="3" name="Content Placeholder 2"/>
          <p:cNvSpPr>
            <a:spLocks noGrp="1"/>
          </p:cNvSpPr>
          <p:nvPr>
            <p:ph sz="half" idx="1"/>
          </p:nvPr>
        </p:nvSpPr>
        <p:spPr>
          <a:xfrm>
            <a:off x="306662" y="1600200"/>
            <a:ext cx="4038600" cy="4525963"/>
          </a:xfrm>
        </p:spPr>
        <p:txBody>
          <a:bodyPr>
            <a:normAutofit/>
          </a:bodyPr>
          <a:lstStyle/>
          <a:p>
            <a:pPr marL="514350" indent="-514350">
              <a:buFont typeface="+mj-lt"/>
              <a:buAutoNum type="arabicPeriod"/>
            </a:pPr>
            <a:r>
              <a:rPr lang="en-GB" dirty="0" smtClean="0"/>
              <a:t>Was this a seizure (as opposed to syncope)?</a:t>
            </a:r>
          </a:p>
          <a:p>
            <a:pPr marL="514350" indent="-514350">
              <a:buFont typeface="+mj-lt"/>
              <a:buAutoNum type="arabicPeriod"/>
            </a:pPr>
            <a:r>
              <a:rPr lang="en-GB" dirty="0" smtClean="0"/>
              <a:t>Are there any obvious provoking factors?</a:t>
            </a:r>
          </a:p>
          <a:p>
            <a:pPr marL="514350" indent="-514350">
              <a:buFont typeface="+mj-lt"/>
              <a:buAutoNum type="arabicPeriod"/>
            </a:pPr>
            <a:r>
              <a:rPr lang="en-GB" dirty="0" smtClean="0"/>
              <a:t>Is there evidence of previous unrecognised epilepsy?</a:t>
            </a:r>
          </a:p>
          <a:p>
            <a:pPr marL="514350" indent="-514350">
              <a:buFont typeface="+mj-lt"/>
              <a:buAutoNum type="arabicPeriod"/>
            </a:pPr>
            <a:r>
              <a:rPr lang="en-GB" dirty="0" smtClean="0"/>
              <a:t>What is the patient’s job and driving status?</a:t>
            </a:r>
            <a:endParaRPr lang="en-GB" dirty="0"/>
          </a:p>
        </p:txBody>
      </p:sp>
      <p:pic>
        <p:nvPicPr>
          <p:cNvPr id="5" name="Content Placeholder 4" descr="phone.jpg"/>
          <p:cNvPicPr>
            <a:picLocks noGrp="1" noChangeAspect="1"/>
          </p:cNvPicPr>
          <p:nvPr>
            <p:ph sz="half" idx="2"/>
          </p:nvPr>
        </p:nvPicPr>
        <p:blipFill>
          <a:blip r:embed="rId3">
            <a:extLst>
              <a:ext uri="{28A0092B-C50C-407E-A947-70E740481C1C}">
                <a14:useLocalDpi xmlns:a14="http://schemas.microsoft.com/office/drawing/2010/main" val="0"/>
              </a:ext>
            </a:extLst>
          </a:blip>
          <a:srcRect t="-3253" b="-3253"/>
          <a:stretch>
            <a:fillRect/>
          </a:stretch>
        </p:blipFill>
        <p:spPr>
          <a:xfrm>
            <a:off x="4648200" y="1417638"/>
            <a:ext cx="4038600" cy="4525963"/>
          </a:xfrm>
        </p:spPr>
      </p:pic>
      <p:cxnSp>
        <p:nvCxnSpPr>
          <p:cNvPr id="7" name="Straight Arrow Connector 6"/>
          <p:cNvCxnSpPr/>
          <p:nvPr/>
        </p:nvCxnSpPr>
        <p:spPr>
          <a:xfrm>
            <a:off x="4170260" y="2289267"/>
            <a:ext cx="477940" cy="0"/>
          </a:xfrm>
          <a:prstGeom prst="straightConnector1">
            <a:avLst/>
          </a:prstGeom>
          <a:ln w="38100">
            <a:solidFill>
              <a:srgbClr val="1AB0DD"/>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641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1</a:t>
            </a:r>
            <a:endParaRPr lang="en-GB" dirty="0"/>
          </a:p>
        </p:txBody>
      </p:sp>
      <p:sp>
        <p:nvSpPr>
          <p:cNvPr id="3" name="Content Placeholder 2"/>
          <p:cNvSpPr>
            <a:spLocks noGrp="1"/>
          </p:cNvSpPr>
          <p:nvPr>
            <p:ph idx="1"/>
          </p:nvPr>
        </p:nvSpPr>
        <p:spPr/>
        <p:txBody>
          <a:bodyPr>
            <a:normAutofit/>
          </a:bodyPr>
          <a:lstStyle/>
          <a:p>
            <a:pPr marL="0" indent="0">
              <a:buNone/>
            </a:pPr>
            <a:r>
              <a:rPr lang="en-GB" sz="2800" dirty="0" smtClean="0"/>
              <a:t>An 18-year-old woman presented following a seizure. She was observed by her mother to go rigid and shake all four limbs and was incontinent of urine. Her mother is worried because the patient’s father had epilepsy.</a:t>
            </a:r>
          </a:p>
          <a:p>
            <a:pPr marL="0" indent="0">
              <a:buNone/>
            </a:pPr>
            <a:r>
              <a:rPr lang="en-GB" sz="2800" dirty="0" smtClean="0"/>
              <a:t>She had no past medical history and was not taking any regular medication apart from depot contraception. </a:t>
            </a:r>
          </a:p>
          <a:p>
            <a:pPr marL="0" indent="0">
              <a:buNone/>
            </a:pPr>
            <a:r>
              <a:rPr lang="en-GB" sz="2800" dirty="0" smtClean="0"/>
              <a:t>On examination she was back to normal. Her blood results and 12-lead ECG were also normal. </a:t>
            </a:r>
            <a:endParaRPr lang="en-GB" sz="2800" dirty="0"/>
          </a:p>
        </p:txBody>
      </p:sp>
    </p:spTree>
    <p:extLst>
      <p:ext uri="{BB962C8B-B14F-4D97-AF65-F5344CB8AC3E}">
        <p14:creationId xmlns:p14="http://schemas.microsoft.com/office/powerpoint/2010/main" val="278648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 to the 4 Qs</a:t>
            </a:r>
            <a:endParaRPr lang="en-GB" dirty="0"/>
          </a:p>
        </p:txBody>
      </p:sp>
      <p:pic>
        <p:nvPicPr>
          <p:cNvPr id="5" name="Content Placeholder 4" descr="phone2.jpg"/>
          <p:cNvPicPr>
            <a:picLocks noGrp="1" noChangeAspect="1"/>
          </p:cNvPicPr>
          <p:nvPr>
            <p:ph sz="half" idx="1"/>
          </p:nvPr>
        </p:nvPicPr>
        <p:blipFill>
          <a:blip r:embed="rId3">
            <a:extLst>
              <a:ext uri="{28A0092B-C50C-407E-A947-70E740481C1C}">
                <a14:useLocalDpi xmlns:a14="http://schemas.microsoft.com/office/drawing/2010/main" val="0"/>
              </a:ext>
            </a:extLst>
          </a:blip>
          <a:srcRect t="-9013" b="-9013"/>
          <a:stretch>
            <a:fillRect/>
          </a:stretch>
        </p:blipFill>
        <p:spPr>
          <a:xfrm>
            <a:off x="457200" y="1600200"/>
            <a:ext cx="3245263" cy="3636889"/>
          </a:xfrm>
        </p:spPr>
      </p:pic>
      <p:sp>
        <p:nvSpPr>
          <p:cNvPr id="4" name="Content Placeholder 3"/>
          <p:cNvSpPr>
            <a:spLocks noGrp="1"/>
          </p:cNvSpPr>
          <p:nvPr>
            <p:ph sz="half" idx="2"/>
          </p:nvPr>
        </p:nvSpPr>
        <p:spPr>
          <a:xfrm>
            <a:off x="3733819" y="1307879"/>
            <a:ext cx="4985497" cy="4854325"/>
          </a:xfrm>
        </p:spPr>
        <p:txBody>
          <a:bodyPr>
            <a:noAutofit/>
          </a:bodyPr>
          <a:lstStyle/>
          <a:p>
            <a:r>
              <a:rPr lang="en-GB" sz="2000" dirty="0" smtClean="0"/>
              <a:t>During antibiotic treatment for a UTI she felt nauseated and went to the bathroom. In the bathroom she felt faint and told her mother she was going to pass out. She was observed to go pale and slump to one side while leaning over the toilet. Her mother propped her up while the patient went rigid and jerked for around 30 seconds and was incontinent. She came round quickly but was extremely washed out afterwards</a:t>
            </a:r>
          </a:p>
          <a:p>
            <a:r>
              <a:rPr lang="en-GB" sz="2000" dirty="0" smtClean="0"/>
              <a:t>No excess alcohol or other medication, including non-prescribed meds/drugs</a:t>
            </a:r>
          </a:p>
          <a:p>
            <a:r>
              <a:rPr lang="en-GB" sz="2000" dirty="0" smtClean="0"/>
              <a:t>No other ‘funny turns’, myoclonic jerks or blackouts</a:t>
            </a:r>
          </a:p>
          <a:p>
            <a:r>
              <a:rPr lang="en-GB" sz="2000" dirty="0" smtClean="0"/>
              <a:t>Non-driver</a:t>
            </a:r>
            <a:endParaRPr lang="en-GB" sz="2000" dirty="0"/>
          </a:p>
        </p:txBody>
      </p:sp>
    </p:spTree>
    <p:extLst>
      <p:ext uri="{BB962C8B-B14F-4D97-AF65-F5344CB8AC3E}">
        <p14:creationId xmlns:p14="http://schemas.microsoft.com/office/powerpoint/2010/main" val="425117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deo-cl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00" y="0"/>
            <a:ext cx="8337994" cy="6858000"/>
          </a:xfrm>
          <a:prstGeom prst="rect">
            <a:avLst/>
          </a:prstGeom>
        </p:spPr>
      </p:pic>
      <p:sp>
        <p:nvSpPr>
          <p:cNvPr id="3" name="TextBox 2"/>
          <p:cNvSpPr txBox="1"/>
          <p:nvPr/>
        </p:nvSpPr>
        <p:spPr>
          <a:xfrm>
            <a:off x="2884691" y="5331169"/>
            <a:ext cx="3276633" cy="523220"/>
          </a:xfrm>
          <a:prstGeom prst="rect">
            <a:avLst/>
          </a:prstGeom>
          <a:noFill/>
        </p:spPr>
        <p:txBody>
          <a:bodyPr wrap="square" rtlCol="0">
            <a:spAutoFit/>
          </a:bodyPr>
          <a:lstStyle/>
          <a:p>
            <a:pPr algn="ctr"/>
            <a:r>
              <a:rPr lang="en-GB" sz="2800" dirty="0" smtClean="0"/>
              <a:t>Video of syncope</a:t>
            </a:r>
            <a:endParaRPr lang="en-GB" sz="2800" dirty="0"/>
          </a:p>
        </p:txBody>
      </p:sp>
    </p:spTree>
    <p:extLst>
      <p:ext uri="{BB962C8B-B14F-4D97-AF65-F5344CB8AC3E}">
        <p14:creationId xmlns:p14="http://schemas.microsoft.com/office/powerpoint/2010/main" val="16270296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NAV" val="28"/>
</p:tagLst>
</file>

<file path=ppt/tags/tag2.xml><?xml version="1.0" encoding="utf-8"?>
<p:tagLst xmlns:a="http://schemas.openxmlformats.org/drawingml/2006/main" xmlns:r="http://schemas.openxmlformats.org/officeDocument/2006/relationships" xmlns:p="http://schemas.openxmlformats.org/presentationml/2006/main">
  <p:tag name="ARTICULATE_SLIDE_NAV" val="28"/>
</p:tagLst>
</file>

<file path=ppt/tags/tag3.xml><?xml version="1.0" encoding="utf-8"?>
<p:tagLst xmlns:a="http://schemas.openxmlformats.org/drawingml/2006/main" xmlns:r="http://schemas.openxmlformats.org/officeDocument/2006/relationships" xmlns:p="http://schemas.openxmlformats.org/presentationml/2006/main">
  <p:tag name="ARTICULATE_SLIDE_NAV" val="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6507</TotalTime>
  <Words>4720</Words>
  <Application>Microsoft Macintosh PowerPoint</Application>
  <PresentationFormat>On-screen Show (4:3)</PresentationFormat>
  <Paragraphs>322</Paragraphs>
  <Slides>33</Slides>
  <Notes>33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9" baseType="lpstr">
      <vt:lpstr>Calibri</vt:lpstr>
      <vt:lpstr>ＭＳ Ｐゴシック</vt:lpstr>
      <vt:lpstr>Wingdings</vt:lpstr>
      <vt:lpstr>Arial</vt:lpstr>
      <vt:lpstr>Office Theme</vt:lpstr>
      <vt:lpstr>Clip</vt:lpstr>
      <vt:lpstr>PowerPoint Presentation</vt:lpstr>
      <vt:lpstr>Learning objectives </vt:lpstr>
      <vt:lpstr>Before we get to the scenarios …</vt:lpstr>
      <vt:lpstr>Seizures and epilepsy</vt:lpstr>
      <vt:lpstr>PowerPoint Presentation</vt:lpstr>
      <vt:lpstr>There are 4 questions you should ask  in a ‘first fit’ (i.e. first tonic-clonic seizure)</vt:lpstr>
      <vt:lpstr>Scenario 1</vt:lpstr>
      <vt:lpstr>Answers to the 4 Qs</vt:lpstr>
      <vt:lpstr>PowerPoint Presentation</vt:lpstr>
      <vt:lpstr>Common cognitive biases in the evaluation of transient loss of consciousness</vt:lpstr>
      <vt:lpstr>Scenario 2</vt:lpstr>
      <vt:lpstr>Scenario 3</vt:lpstr>
      <vt:lpstr>Scenario 4</vt:lpstr>
      <vt:lpstr>Scenario 5</vt:lpstr>
      <vt:lpstr>Scenario 6</vt:lpstr>
      <vt:lpstr>Definition of a TIA</vt:lpstr>
      <vt:lpstr>Presentation of epilepsy in older people</vt:lpstr>
      <vt:lpstr>PowerPoint Presentation</vt:lpstr>
      <vt:lpstr>Any questions at this point?</vt:lpstr>
      <vt:lpstr>Scenario 7</vt:lpstr>
      <vt:lpstr>PowerPoint Presentation</vt:lpstr>
      <vt:lpstr>PowerPoint Presentation</vt:lpstr>
      <vt:lpstr>Scenario 8</vt:lpstr>
      <vt:lpstr>Scenario 9</vt:lpstr>
      <vt:lpstr>PowerPoint Presentation</vt:lpstr>
      <vt:lpstr>Any questions at this point?</vt:lpstr>
      <vt:lpstr>Common drugs used to treat epilepsy</vt:lpstr>
      <vt:lpstr>Summary of NICE guideline: general</vt:lpstr>
      <vt:lpstr>Summary of NICE guideline: investigations</vt:lpstr>
      <vt:lpstr>Summary of NICE guideline: treatment</vt:lpstr>
      <vt:lpstr>Summary of NICE guideline: treatment (brief summary for non-specialists)</vt:lpstr>
      <vt:lpstr>What about treatment in  older people?</vt:lpstr>
      <vt:lpstr>Any questions?</vt:lpstr>
    </vt:vector>
  </TitlesOfParts>
  <Company>Home</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Cooper</dc:creator>
  <cp:lastModifiedBy>Nicola Cooper</cp:lastModifiedBy>
  <cp:revision>397</cp:revision>
  <cp:lastPrinted>2019-05-19T12:02:53Z</cp:lastPrinted>
  <dcterms:created xsi:type="dcterms:W3CDTF">2013-03-23T11:23:04Z</dcterms:created>
  <dcterms:modified xsi:type="dcterms:W3CDTF">2019-05-19T13:34:14Z</dcterms:modified>
</cp:coreProperties>
</file>