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jpg" ContentType="image/jpeg"/>
  <Default Extension="rels" ContentType="application/vnd.openxmlformats-package.relationships+xml"/>
  <Default Extension="vml" ContentType="application/vnd.openxmlformats-officedocument.vmlDrawing"/>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76" r:id="rId3"/>
    <p:sldMasterId id="2147483690" r:id="rId4"/>
  </p:sldMasterIdLst>
  <p:notesMasterIdLst>
    <p:notesMasterId r:id="rId42"/>
  </p:notesMasterIdLst>
  <p:handoutMasterIdLst>
    <p:handoutMasterId r:id="rId43"/>
  </p:handoutMasterIdLst>
  <p:sldIdLst>
    <p:sldId id="256" r:id="rId5"/>
    <p:sldId id="390" r:id="rId6"/>
    <p:sldId id="391" r:id="rId7"/>
    <p:sldId id="392" r:id="rId8"/>
    <p:sldId id="362" r:id="rId9"/>
    <p:sldId id="342" r:id="rId10"/>
    <p:sldId id="343" r:id="rId11"/>
    <p:sldId id="374" r:id="rId12"/>
    <p:sldId id="375" r:id="rId13"/>
    <p:sldId id="360" r:id="rId14"/>
    <p:sldId id="363" r:id="rId15"/>
    <p:sldId id="365" r:id="rId16"/>
    <p:sldId id="393" r:id="rId17"/>
    <p:sldId id="394" r:id="rId18"/>
    <p:sldId id="366" r:id="rId19"/>
    <p:sldId id="397" r:id="rId20"/>
    <p:sldId id="384" r:id="rId21"/>
    <p:sldId id="395" r:id="rId22"/>
    <p:sldId id="345" r:id="rId23"/>
    <p:sldId id="383" r:id="rId24"/>
    <p:sldId id="348" r:id="rId25"/>
    <p:sldId id="349" r:id="rId26"/>
    <p:sldId id="350" r:id="rId27"/>
    <p:sldId id="338" r:id="rId28"/>
    <p:sldId id="385" r:id="rId29"/>
    <p:sldId id="386" r:id="rId30"/>
    <p:sldId id="387" r:id="rId31"/>
    <p:sldId id="388" r:id="rId32"/>
    <p:sldId id="356" r:id="rId33"/>
    <p:sldId id="357" r:id="rId34"/>
    <p:sldId id="361" r:id="rId35"/>
    <p:sldId id="367" r:id="rId36"/>
    <p:sldId id="368" r:id="rId37"/>
    <p:sldId id="389" r:id="rId38"/>
    <p:sldId id="372" r:id="rId39"/>
    <p:sldId id="373" r:id="rId40"/>
    <p:sldId id="341"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04"/>
    <p:restoredTop sz="82775" autoAdjust="0"/>
  </p:normalViewPr>
  <p:slideViewPr>
    <p:cSldViewPr snapToGrid="0" snapToObjects="1">
      <p:cViewPr>
        <p:scale>
          <a:sx n="72" d="100"/>
          <a:sy n="72" d="100"/>
        </p:scale>
        <p:origin x="2512" y="840"/>
      </p:cViewPr>
      <p:guideLst>
        <p:guide orient="horz" pos="2160"/>
        <p:guide pos="2880"/>
      </p:guideLst>
    </p:cSldViewPr>
  </p:slideViewPr>
  <p:notesTextViewPr>
    <p:cViewPr>
      <p:scale>
        <a:sx n="100" d="100"/>
        <a:sy n="100" d="100"/>
      </p:scale>
      <p:origin x="0" y="0"/>
    </p:cViewPr>
  </p:notesTextViewPr>
  <p:sorterViewPr>
    <p:cViewPr>
      <p:scale>
        <a:sx n="141" d="100"/>
        <a:sy n="141"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48993D-3EDA-834F-B67F-FCFB0B01259E}" type="datetimeFigureOut">
              <a:rPr lang="en-US" smtClean="0"/>
              <a:t>6/21/19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B04CDB-02EB-A04A-919A-4178ED1E123A}" type="slidenum">
              <a:rPr lang="en-US" smtClean="0"/>
              <a:t>‹#›</a:t>
            </a:fld>
            <a:endParaRPr lang="en-US"/>
          </a:p>
        </p:txBody>
      </p:sp>
    </p:spTree>
    <p:extLst>
      <p:ext uri="{BB962C8B-B14F-4D97-AF65-F5344CB8AC3E}">
        <p14:creationId xmlns:p14="http://schemas.microsoft.com/office/powerpoint/2010/main" val="1581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6E5A53-4BAD-7049-9503-D605A8910741}" type="datetimeFigureOut">
              <a:rPr lang="en-US" smtClean="0"/>
              <a:t>6/21/19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52892D-4333-EF4E-BBD3-49CD0B3E1F59}" type="slidenum">
              <a:rPr lang="en-US" smtClean="0"/>
              <a:t>‹#›</a:t>
            </a:fld>
            <a:endParaRPr lang="en-US"/>
          </a:p>
        </p:txBody>
      </p:sp>
    </p:spTree>
    <p:extLst>
      <p:ext uri="{BB962C8B-B14F-4D97-AF65-F5344CB8AC3E}">
        <p14:creationId xmlns:p14="http://schemas.microsoft.com/office/powerpoint/2010/main" val="30058148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MCQs FIRST for this session – as contain good discussion points</a:t>
            </a:r>
            <a:r>
              <a:rPr lang="en-US" baseline="0" dirty="0" smtClean="0"/>
              <a:t> (long QT and POTS).</a:t>
            </a:r>
            <a:endParaRPr lang="en-US" dirty="0"/>
          </a:p>
        </p:txBody>
      </p:sp>
      <p:sp>
        <p:nvSpPr>
          <p:cNvPr id="4" name="Slide Number Placeholder 3"/>
          <p:cNvSpPr>
            <a:spLocks noGrp="1"/>
          </p:cNvSpPr>
          <p:nvPr>
            <p:ph type="sldNum" sz="quarter" idx="10"/>
          </p:nvPr>
        </p:nvSpPr>
        <p:spPr/>
        <p:txBody>
          <a:bodyPr/>
          <a:lstStyle/>
          <a:p>
            <a:fld id="{D952892D-4333-EF4E-BBD3-49CD0B3E1F59}" type="slidenum">
              <a:rPr lang="en-US" smtClean="0"/>
              <a:t>1</a:t>
            </a:fld>
            <a:endParaRPr lang="en-US"/>
          </a:p>
        </p:txBody>
      </p:sp>
    </p:spTree>
    <p:extLst>
      <p:ext uri="{BB962C8B-B14F-4D97-AF65-F5344CB8AC3E}">
        <p14:creationId xmlns:p14="http://schemas.microsoft.com/office/powerpoint/2010/main" val="3027852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is </a:t>
            </a:r>
            <a:r>
              <a:rPr lang="en-GB" b="1" dirty="0" smtClean="0"/>
              <a:t>reflex neurally mediated syncope </a:t>
            </a:r>
            <a:r>
              <a:rPr lang="en-GB" dirty="0" smtClean="0"/>
              <a:t>– no-one knows WHY it starts, in some people it’s an</a:t>
            </a:r>
            <a:r>
              <a:rPr lang="en-GB" baseline="0" dirty="0" smtClean="0"/>
              <a:t> unpleasant stimulus, in others it’s orthostatic stress, in others it’s pressure on the carotid sinus – but a reflex is triggered causing transient VASO(dilatation) hence low BP, and VAGAL(stimulation) causing </a:t>
            </a:r>
            <a:r>
              <a:rPr lang="en-GB" baseline="0" dirty="0" err="1" smtClean="0"/>
              <a:t>bradycardia</a:t>
            </a:r>
            <a:r>
              <a:rPr lang="en-GB" baseline="0" dirty="0" smtClean="0"/>
              <a:t>. If the person is allowed to fall/lie flat then blood flows to the brain again and the cerebral hypoperfusion is only transient. Young people tolerate this cerebral insult well, but older people (</a:t>
            </a:r>
            <a:r>
              <a:rPr lang="en-GB" baseline="0" dirty="0" err="1" smtClean="0"/>
              <a:t>esp</a:t>
            </a:r>
            <a:r>
              <a:rPr lang="en-GB" baseline="0" dirty="0" smtClean="0"/>
              <a:t> with cerebrovascular disease) can appear “post-</a:t>
            </a:r>
            <a:r>
              <a:rPr lang="en-GB" baseline="0" dirty="0" err="1" smtClean="0"/>
              <a:t>ictal</a:t>
            </a:r>
            <a:r>
              <a:rPr lang="en-GB" baseline="0" dirty="0" smtClean="0"/>
              <a:t>” after transient cerebral hypoperfusion … Also, transient focal neurological signs can occur in syncope in </a:t>
            </a:r>
            <a:r>
              <a:rPr lang="en-GB" baseline="0" dirty="0" err="1" smtClean="0"/>
              <a:t>pts</a:t>
            </a:r>
            <a:r>
              <a:rPr lang="en-GB" baseline="0" dirty="0" smtClean="0"/>
              <a:t> with cerebrovascular disease … makes it difficult to distinguish between TIA/Todd’s etc.</a:t>
            </a:r>
          </a:p>
          <a:p>
            <a:endParaRPr lang="en-GB" dirty="0"/>
          </a:p>
        </p:txBody>
      </p:sp>
      <p:sp>
        <p:nvSpPr>
          <p:cNvPr id="4" name="Slide Number Placeholder 3"/>
          <p:cNvSpPr>
            <a:spLocks noGrp="1"/>
          </p:cNvSpPr>
          <p:nvPr>
            <p:ph type="sldNum" sz="quarter" idx="10"/>
          </p:nvPr>
        </p:nvSpPr>
        <p:spPr/>
        <p:txBody>
          <a:bodyPr/>
          <a:lstStyle/>
          <a:p>
            <a:fld id="{5C493F3F-AEB1-4D32-8982-F0D616AB21E1}"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HISTORY is everything</a:t>
            </a:r>
            <a:r>
              <a:rPr lang="en-GB" baseline="0" dirty="0" smtClean="0"/>
              <a:t> in syncope!</a:t>
            </a:r>
          </a:p>
          <a:p>
            <a:r>
              <a:rPr lang="en-GB" baseline="0" dirty="0" smtClean="0"/>
              <a:t>The above features are all consistent with VVS, but if taken in isolation by inexperienced clinicians can lead them to think of a different diagnosis</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11</a:t>
            </a:fld>
            <a:endParaRPr lang="en-US"/>
          </a:p>
        </p:txBody>
      </p:sp>
    </p:spTree>
    <p:extLst>
      <p:ext uri="{BB962C8B-B14F-4D97-AF65-F5344CB8AC3E}">
        <p14:creationId xmlns:p14="http://schemas.microsoft.com/office/powerpoint/2010/main" val="1089376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952892D-4333-EF4E-BBD3-49CD0B3E1F59}" type="slidenum">
              <a:rPr lang="en-US" smtClean="0"/>
              <a:t>12</a:t>
            </a:fld>
            <a:endParaRPr lang="en-US"/>
          </a:p>
        </p:txBody>
      </p:sp>
    </p:spTree>
    <p:extLst>
      <p:ext uri="{BB962C8B-B14F-4D97-AF65-F5344CB8AC3E}">
        <p14:creationId xmlns:p14="http://schemas.microsoft.com/office/powerpoint/2010/main" val="317288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What would you do next? (based on ESC/NICE)</a:t>
            </a:r>
          </a:p>
          <a:p>
            <a:r>
              <a:rPr lang="en-GB" b="0" dirty="0" smtClean="0"/>
              <a:t>NICE</a:t>
            </a:r>
            <a:r>
              <a:rPr lang="en-GB" b="0" baseline="0" dirty="0" smtClean="0"/>
              <a:t> </a:t>
            </a:r>
            <a:r>
              <a:rPr lang="en-GB" b="0" baseline="0" dirty="0" smtClean="0">
                <a:sym typeface="Wingdings"/>
              </a:rPr>
              <a:t> CSM</a:t>
            </a:r>
          </a:p>
          <a:p>
            <a:r>
              <a:rPr lang="en-GB" b="0" baseline="0" dirty="0" smtClean="0">
                <a:sym typeface="Wingdings"/>
              </a:rPr>
              <a:t>ESC  tilt test and CSM</a:t>
            </a:r>
          </a:p>
          <a:p>
            <a:r>
              <a:rPr lang="en-GB" b="0" baseline="0" dirty="0" smtClean="0">
                <a:sym typeface="Wingdings"/>
              </a:rPr>
              <a:t>This is CSH. You might get a clue from the reversing and crossing the road. In fact a classic history of head turning is RARE, and </a:t>
            </a:r>
            <a:r>
              <a:rPr lang="en-GB" b="0" baseline="0" dirty="0" err="1" smtClean="0">
                <a:sym typeface="Wingdings"/>
              </a:rPr>
              <a:t>pts</a:t>
            </a:r>
            <a:r>
              <a:rPr lang="en-GB" b="0" baseline="0" dirty="0" smtClean="0">
                <a:sym typeface="Wingdings"/>
              </a:rPr>
              <a:t> more commonly present with syncope or </a:t>
            </a:r>
            <a:r>
              <a:rPr lang="en-GB" b="0" u="sng" baseline="0" dirty="0" smtClean="0">
                <a:sym typeface="Wingdings"/>
              </a:rPr>
              <a:t>unexplained falls.</a:t>
            </a:r>
            <a:r>
              <a:rPr lang="en-GB" b="0" u="none" baseline="0" dirty="0" smtClean="0">
                <a:sym typeface="Wingdings"/>
              </a:rPr>
              <a:t> (Btw there is a big overlap between syncope and falls).</a:t>
            </a:r>
          </a:p>
          <a:p>
            <a:r>
              <a:rPr lang="en-GB" b="0" u="none" baseline="0" dirty="0" smtClean="0">
                <a:sym typeface="Wingdings"/>
              </a:rPr>
              <a:t>Driving advice?</a:t>
            </a:r>
          </a:p>
          <a:p>
            <a:r>
              <a:rPr lang="en-GB" b="0" u="none" baseline="0" dirty="0" smtClean="0">
                <a:sym typeface="Wingdings"/>
              </a:rPr>
              <a:t>Key point is: don’t do heart tests in people with normal hearts (apart from SVT, a normal ECG virtually excludes a cardiac cause for syncope).</a:t>
            </a:r>
            <a:endParaRPr lang="en-GB" b="0" u="sng" dirty="0" smtClean="0"/>
          </a:p>
          <a:p>
            <a:endParaRPr lang="en-GB" b="0" dirty="0"/>
          </a:p>
        </p:txBody>
      </p:sp>
      <p:sp>
        <p:nvSpPr>
          <p:cNvPr id="4" name="Slide Number Placeholder 3"/>
          <p:cNvSpPr>
            <a:spLocks noGrp="1"/>
          </p:cNvSpPr>
          <p:nvPr>
            <p:ph type="sldNum" sz="quarter" idx="10"/>
          </p:nvPr>
        </p:nvSpPr>
        <p:spPr/>
        <p:txBody>
          <a:bodyPr/>
          <a:lstStyle/>
          <a:p>
            <a:fld id="{D952892D-4333-EF4E-BBD3-49CD0B3E1F59}" type="slidenum">
              <a:rPr lang="en-US" smtClean="0"/>
              <a:t>13</a:t>
            </a:fld>
            <a:endParaRPr lang="en-US"/>
          </a:p>
        </p:txBody>
      </p:sp>
    </p:spTree>
    <p:extLst>
      <p:ext uri="{BB962C8B-B14F-4D97-AF65-F5344CB8AC3E}">
        <p14:creationId xmlns:p14="http://schemas.microsoft.com/office/powerpoint/2010/main" val="4133157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few discussion</a:t>
            </a:r>
            <a:r>
              <a:rPr lang="en-GB" baseline="0" dirty="0" smtClean="0"/>
              <a:t> points here about “found lying on the floor”.</a:t>
            </a:r>
          </a:p>
          <a:p>
            <a:r>
              <a:rPr lang="en-GB" baseline="0" dirty="0" smtClean="0"/>
              <a:t>And anticoagulation in AF/PAF in “fallers” … (</a:t>
            </a:r>
            <a:r>
              <a:rPr lang="en-GB" baseline="0" dirty="0" err="1" smtClean="0"/>
              <a:t>Kapoor</a:t>
            </a:r>
            <a:r>
              <a:rPr lang="en-GB" baseline="0" dirty="0" smtClean="0"/>
              <a:t> NEJM 1997).</a:t>
            </a:r>
          </a:p>
          <a:p>
            <a:r>
              <a:rPr lang="en-GB" baseline="0" dirty="0" smtClean="0"/>
              <a:t>Recommended investigation here is ambulatory ECG (</a:t>
            </a:r>
            <a:r>
              <a:rPr lang="en-GB" b="1" baseline="0" dirty="0" smtClean="0"/>
              <a:t>assuming syncope/fall and not seizure </a:t>
            </a:r>
            <a:r>
              <a:rPr lang="en-GB" baseline="0" dirty="0" smtClean="0"/>
              <a:t>– no way to tell as </a:t>
            </a:r>
            <a:r>
              <a:rPr lang="en-GB" baseline="0" dirty="0" err="1" smtClean="0"/>
              <a:t>unwitnessed</a:t>
            </a:r>
            <a:r>
              <a:rPr lang="en-GB" baseline="0" dirty="0" smtClean="0"/>
              <a:t>, but no “seizure markers” – phone NH!)</a:t>
            </a:r>
          </a:p>
          <a:p>
            <a:r>
              <a:rPr lang="en-GB" baseline="0" dirty="0" smtClean="0"/>
              <a:t>Does she have sick sinus syndrome?</a:t>
            </a:r>
          </a:p>
          <a:p>
            <a:r>
              <a:rPr lang="en-GB" baseline="0" dirty="0" smtClean="0"/>
              <a:t>Would you even ask about driving?</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14</a:t>
            </a:fld>
            <a:endParaRPr lang="en-US"/>
          </a:p>
        </p:txBody>
      </p:sp>
    </p:spTree>
    <p:extLst>
      <p:ext uri="{BB962C8B-B14F-4D97-AF65-F5344CB8AC3E}">
        <p14:creationId xmlns:p14="http://schemas.microsoft.com/office/powerpoint/2010/main" val="1608679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presence or</a:t>
            </a:r>
            <a:r>
              <a:rPr lang="en-GB" baseline="0" dirty="0" smtClean="0"/>
              <a:t> absence of a </a:t>
            </a:r>
            <a:r>
              <a:rPr lang="en-GB" baseline="0" dirty="0" err="1" smtClean="0"/>
              <a:t>prodrome</a:t>
            </a:r>
            <a:r>
              <a:rPr lang="en-GB" baseline="0" dirty="0" smtClean="0"/>
              <a:t> is not helpful in deciding whether a person has cardiac or non-cardiac syncope.</a:t>
            </a:r>
          </a:p>
          <a:p>
            <a:r>
              <a:rPr lang="en-GB" baseline="0" dirty="0" smtClean="0"/>
              <a:t>Older people with impaired sympathetic responses are often asymptomatic despite a fall in BP – until they black out. Younger people with arrhythmias may experience dizziness before blacking out.</a:t>
            </a:r>
          </a:p>
          <a:p>
            <a:r>
              <a:rPr lang="en-GB" baseline="0" dirty="0" smtClean="0"/>
              <a:t>Retrograde amnesia after TLOC is common is all ages, more so in older people. Don’t rely on history from the patient alone!</a:t>
            </a:r>
          </a:p>
          <a:p>
            <a:r>
              <a:rPr lang="en-GB" baseline="0" dirty="0" smtClean="0"/>
              <a:t>History is particularly difficult if the </a:t>
            </a:r>
            <a:r>
              <a:rPr lang="en-GB" baseline="0" dirty="0" err="1" smtClean="0"/>
              <a:t>pt</a:t>
            </a:r>
            <a:r>
              <a:rPr lang="en-GB" baseline="0" dirty="0" smtClean="0"/>
              <a:t> has cognitive impairment.</a:t>
            </a:r>
          </a:p>
          <a:p>
            <a:r>
              <a:rPr lang="en-GB" baseline="0" dirty="0" smtClean="0"/>
              <a:t>A slower fall in BP can occur in old people – diagnosed on tilt testing, can be suspected on history.</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15</a:t>
            </a:fld>
            <a:endParaRPr lang="en-US"/>
          </a:p>
        </p:txBody>
      </p:sp>
    </p:spTree>
    <p:extLst>
      <p:ext uri="{BB962C8B-B14F-4D97-AF65-F5344CB8AC3E}">
        <p14:creationId xmlns:p14="http://schemas.microsoft.com/office/powerpoint/2010/main" val="2540076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do you think this is?</a:t>
            </a:r>
          </a:p>
          <a:p>
            <a:r>
              <a:rPr lang="en-GB" dirty="0" smtClean="0"/>
              <a:t>What are the next investigations? </a:t>
            </a:r>
          </a:p>
          <a:p>
            <a:r>
              <a:rPr lang="en-GB" dirty="0" smtClean="0"/>
              <a:t>Recurrent</a:t>
            </a:r>
          </a:p>
          <a:p>
            <a:r>
              <a:rPr lang="en-GB" dirty="0" smtClean="0"/>
              <a:t>Normal heart therefore ESC </a:t>
            </a:r>
            <a:r>
              <a:rPr lang="en-GB" dirty="0" smtClean="0">
                <a:sym typeface="Wingdings"/>
              </a:rPr>
              <a:t> tilt test and CSM; NICE  CSM (I think the NICE guidelines are not fit for purpose for older people; the guideline group did not include a geriatrician</a:t>
            </a:r>
            <a:r>
              <a:rPr lang="en-GB" baseline="0" dirty="0" smtClean="0">
                <a:sym typeface="Wingdings"/>
              </a:rPr>
              <a:t> running a falls/syncope service).</a:t>
            </a:r>
          </a:p>
          <a:p>
            <a:r>
              <a:rPr lang="en-GB" b="1" baseline="0" dirty="0" smtClean="0">
                <a:sym typeface="Wingdings"/>
              </a:rPr>
              <a:t>Driving advice?</a:t>
            </a:r>
            <a:endParaRPr lang="en-GB" b="1" dirty="0"/>
          </a:p>
        </p:txBody>
      </p:sp>
      <p:sp>
        <p:nvSpPr>
          <p:cNvPr id="4" name="Slide Number Placeholder 3"/>
          <p:cNvSpPr>
            <a:spLocks noGrp="1"/>
          </p:cNvSpPr>
          <p:nvPr>
            <p:ph type="sldNum" sz="quarter" idx="10"/>
          </p:nvPr>
        </p:nvSpPr>
        <p:spPr/>
        <p:txBody>
          <a:bodyPr/>
          <a:lstStyle/>
          <a:p>
            <a:fld id="{D952892D-4333-EF4E-BBD3-49CD0B3E1F59}" type="slidenum">
              <a:rPr lang="en-US" smtClean="0"/>
              <a:t>16</a:t>
            </a:fld>
            <a:endParaRPr lang="en-US"/>
          </a:p>
        </p:txBody>
      </p:sp>
    </p:spTree>
    <p:extLst>
      <p:ext uri="{BB962C8B-B14F-4D97-AF65-F5344CB8AC3E}">
        <p14:creationId xmlns:p14="http://schemas.microsoft.com/office/powerpoint/2010/main" val="1175316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dirty="0" smtClean="0">
                <a:latin typeface="Arial" pitchFamily="34" charset="0"/>
                <a:cs typeface="Arial" pitchFamily="34" charset="0"/>
              </a:rPr>
              <a:t>Some older people have a slow fall in blood pressure after assuming the upright position, often exacerbated by medication. This is often referred to as the ‘elderly dysautonomic pattern’ seen on tilt tests.</a:t>
            </a:r>
          </a:p>
          <a:p>
            <a:r>
              <a:rPr lang="en-GB" sz="1100" dirty="0" smtClean="0">
                <a:latin typeface="Arial" pitchFamily="34" charset="0"/>
                <a:cs typeface="Arial" pitchFamily="34" charset="0"/>
              </a:rPr>
              <a:t>(Some of these patients – not all – also have ‘immediate postural hypotension’ that recovers within seconds).</a:t>
            </a:r>
          </a:p>
          <a:p>
            <a:r>
              <a:rPr lang="en-GB" sz="1100" dirty="0" smtClean="0">
                <a:latin typeface="Arial" pitchFamily="34" charset="0"/>
                <a:cs typeface="Arial" pitchFamily="34" charset="0"/>
              </a:rPr>
              <a:t>Suspect this in older people with</a:t>
            </a:r>
            <a:r>
              <a:rPr lang="en-GB" sz="1100" baseline="0" dirty="0" smtClean="0">
                <a:latin typeface="Arial" pitchFamily="34" charset="0"/>
                <a:cs typeface="Arial" pitchFamily="34" charset="0"/>
              </a:rPr>
              <a:t> a low-</a:t>
            </a:r>
            <a:r>
              <a:rPr lang="en-GB" sz="1100" baseline="0" dirty="0" err="1" smtClean="0">
                <a:latin typeface="Arial" pitchFamily="34" charset="0"/>
                <a:cs typeface="Arial" pitchFamily="34" charset="0"/>
              </a:rPr>
              <a:t>ish</a:t>
            </a:r>
            <a:r>
              <a:rPr lang="en-GB" sz="1100" baseline="0" dirty="0" smtClean="0">
                <a:latin typeface="Arial" pitchFamily="34" charset="0"/>
                <a:cs typeface="Arial" pitchFamily="34" charset="0"/>
              </a:rPr>
              <a:t> BP (not always) who give a history of syncope/falls always when they have been on their feet for a while. Problems occur when shopping, </a:t>
            </a:r>
            <a:r>
              <a:rPr lang="en-GB" sz="1100" baseline="0" dirty="0" err="1" smtClean="0">
                <a:latin typeface="Arial" pitchFamily="34" charset="0"/>
                <a:cs typeface="Arial" pitchFamily="34" charset="0"/>
              </a:rPr>
              <a:t>queueing</a:t>
            </a:r>
            <a:r>
              <a:rPr lang="en-GB" sz="1100" baseline="0" dirty="0" smtClean="0">
                <a:latin typeface="Arial" pitchFamily="34" charset="0"/>
                <a:cs typeface="Arial" pitchFamily="34" charset="0"/>
              </a:rPr>
              <a:t> or standing e.g. doing the ironing. They often describe immediate postural hypotension symptoms as well.</a:t>
            </a:r>
          </a:p>
          <a:p>
            <a:r>
              <a:rPr lang="en-GB" sz="1100" baseline="0" dirty="0" smtClean="0">
                <a:latin typeface="Arial" pitchFamily="34" charset="0"/>
                <a:cs typeface="Arial" pitchFamily="34" charset="0"/>
              </a:rPr>
              <a:t>This is different from VVS, as illustrated above.</a:t>
            </a:r>
          </a:p>
          <a:p>
            <a:r>
              <a:rPr lang="en-GB" sz="1100" baseline="0" dirty="0" smtClean="0">
                <a:latin typeface="Arial" pitchFamily="34" charset="0"/>
                <a:cs typeface="Arial" pitchFamily="34" charset="0"/>
              </a:rPr>
              <a:t>Treatment usually involves advice and medication reduction.</a:t>
            </a:r>
            <a:endParaRPr lang="en-GB"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C493F3F-AEB1-4D32-8982-F0D616AB21E1}" type="slidenum">
              <a:rPr lang="it-IT" smtClean="0">
                <a:solidFill>
                  <a:srgbClr val="000000"/>
                </a:solidFill>
              </a:rPr>
              <a:pPr/>
              <a:t>17</a:t>
            </a:fld>
            <a:endParaRPr lang="it-IT">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Structural</a:t>
            </a:r>
            <a:r>
              <a:rPr lang="en-GB" baseline="0" dirty="0" smtClean="0"/>
              <a:t> heart disease </a:t>
            </a:r>
            <a:r>
              <a:rPr lang="en-GB" baseline="0" dirty="0" smtClean="0">
                <a:sym typeface="Wingdings"/>
              </a:rPr>
              <a:t> cardiac investigations (ESC and NICE)</a:t>
            </a:r>
          </a:p>
          <a:p>
            <a:r>
              <a:rPr lang="en-GB" baseline="0" dirty="0" smtClean="0">
                <a:sym typeface="Wingdings"/>
              </a:rPr>
              <a:t>Again, </a:t>
            </a:r>
            <a:r>
              <a:rPr lang="en-GB" baseline="0" dirty="0" err="1" smtClean="0">
                <a:sym typeface="Wingdings"/>
              </a:rPr>
              <a:t>prodrome</a:t>
            </a:r>
            <a:r>
              <a:rPr lang="en-GB" baseline="0" dirty="0" smtClean="0">
                <a:sym typeface="Wingdings"/>
              </a:rPr>
              <a:t> does not mean it’s not cardiac (and vice versa). That is a myth!</a:t>
            </a:r>
            <a:endParaRPr lang="en-GB" dirty="0" smtClean="0"/>
          </a:p>
          <a:p>
            <a:r>
              <a:rPr lang="en-GB" dirty="0" smtClean="0"/>
              <a:t>DRIVING ADVICE?</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18</a:t>
            </a:fld>
            <a:endParaRPr lang="en-US"/>
          </a:p>
        </p:txBody>
      </p:sp>
    </p:spTree>
    <p:extLst>
      <p:ext uri="{BB962C8B-B14F-4D97-AF65-F5344CB8AC3E}">
        <p14:creationId xmlns:p14="http://schemas.microsoft.com/office/powerpoint/2010/main" val="40946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dirty="0" smtClean="0">
                <a:latin typeface="Arial" pitchFamily="34" charset="0"/>
                <a:cs typeface="Arial" pitchFamily="34" charset="0"/>
              </a:rPr>
              <a:t>Let’s have an overview …</a:t>
            </a:r>
          </a:p>
          <a:p>
            <a:r>
              <a:rPr lang="en-GB" sz="1100" dirty="0" smtClean="0">
                <a:latin typeface="Arial" pitchFamily="34" charset="0"/>
                <a:cs typeface="Arial" pitchFamily="34" charset="0"/>
              </a:rPr>
              <a:t>There are 4 main subtypes of syncope:</a:t>
            </a:r>
          </a:p>
          <a:p>
            <a:r>
              <a:rPr lang="en-GB" sz="1100" dirty="0" smtClean="0">
                <a:latin typeface="Arial" pitchFamily="34" charset="0"/>
                <a:cs typeface="Arial" pitchFamily="34" charset="0"/>
              </a:rPr>
              <a:t>Neurally mediated syncope includes: VVS, situational and CSH. Most common.</a:t>
            </a:r>
          </a:p>
          <a:p>
            <a:r>
              <a:rPr lang="en-GB" sz="1100" dirty="0" smtClean="0">
                <a:latin typeface="Arial" pitchFamily="34" charset="0"/>
                <a:cs typeface="Arial" pitchFamily="34" charset="0"/>
              </a:rPr>
              <a:t>In CSH please note a classical history of head turning is rare – it usually presents with unexplained syncope/falls.</a:t>
            </a:r>
          </a:p>
          <a:p>
            <a:r>
              <a:rPr lang="en-GB" sz="1100" dirty="0" smtClean="0">
                <a:latin typeface="Arial" pitchFamily="34" charset="0"/>
                <a:cs typeface="Arial" pitchFamily="34" charset="0"/>
              </a:rPr>
              <a:t>Orthostatic hypotension causing syncope is more common in older people, often as a result of medication.</a:t>
            </a:r>
          </a:p>
          <a:p>
            <a:r>
              <a:rPr lang="en-GB" sz="1100" dirty="0" smtClean="0">
                <a:latin typeface="Arial" pitchFamily="34" charset="0"/>
                <a:cs typeface="Arial" pitchFamily="34" charset="0"/>
              </a:rPr>
              <a:t>Cardiac arrhythmias account for only 20% of all syncope.</a:t>
            </a:r>
          </a:p>
          <a:p>
            <a:r>
              <a:rPr lang="en-GB" sz="1100" dirty="0" smtClean="0">
                <a:latin typeface="Arial" pitchFamily="34" charset="0"/>
                <a:cs typeface="Arial" pitchFamily="34" charset="0"/>
              </a:rPr>
              <a:t>‘Structural’ includes things like aortic stenosis and HOCM.</a:t>
            </a:r>
          </a:p>
          <a:p>
            <a:r>
              <a:rPr lang="en-GB" sz="1100" u="sng" dirty="0" smtClean="0">
                <a:latin typeface="Arial" pitchFamily="34" charset="0"/>
                <a:cs typeface="Arial" pitchFamily="34" charset="0"/>
              </a:rPr>
              <a:t>In other words, syncope is caused by either a BP problem, or a heart rate problem and it’s my job to find out which. </a:t>
            </a:r>
            <a:r>
              <a:rPr lang="en-GB" sz="1100" dirty="0" smtClean="0">
                <a:latin typeface="Arial" pitchFamily="34" charset="0"/>
                <a:cs typeface="Arial" pitchFamily="34" charset="0"/>
              </a:rPr>
              <a:t>(That’s what I tell patients).</a:t>
            </a:r>
          </a:p>
          <a:p>
            <a:r>
              <a:rPr lang="en-GB" sz="1100" dirty="0" smtClean="0">
                <a:latin typeface="Arial" pitchFamily="34" charset="0"/>
                <a:cs typeface="Arial" pitchFamily="34" charset="0"/>
              </a:rPr>
              <a:t>Around 18% of syncope has an unknown cause after specialist evaluation – but this has a good prognosis.</a:t>
            </a:r>
          </a:p>
          <a:p>
            <a:endParaRPr lang="en-GB"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C493F3F-AEB1-4D32-8982-F0D616AB21E1}" type="slidenum">
              <a:rPr lang="it-IT" smtClean="0"/>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UNWITNESSED</a:t>
            </a:r>
            <a:r>
              <a:rPr lang="en-GB" baseline="0" dirty="0" smtClean="0"/>
              <a:t> TLOC.</a:t>
            </a:r>
          </a:p>
          <a:p>
            <a:r>
              <a:rPr lang="en-GB" baseline="0" dirty="0" smtClean="0"/>
              <a:t>Impossible to define whether this is syncope or not – (assumption)</a:t>
            </a:r>
          </a:p>
          <a:p>
            <a:r>
              <a:rPr lang="en-GB" baseline="0" dirty="0" smtClean="0"/>
              <a:t>Best described as “unwitnessed TLOC with no seizure markers and normal heart”. (Probable syncope).</a:t>
            </a:r>
          </a:p>
          <a:p>
            <a:r>
              <a:rPr lang="en-GB" baseline="0" dirty="0" smtClean="0"/>
              <a:t>What further investigations would you recommend?? (You MIGHT want to image his brain on basis that it </a:t>
            </a:r>
            <a:r>
              <a:rPr lang="en-GB" i="1" baseline="0" dirty="0" smtClean="0"/>
              <a:t>might</a:t>
            </a:r>
            <a:r>
              <a:rPr lang="en-GB" baseline="0" dirty="0" smtClean="0"/>
              <a:t> have been a seizure (and you could ask more Qs around that), but key thing here is there is no evidence of structural heart disease and his ECG is normal, so don’t do cardiac investigations. Think: on balance of probabilities, if this is a single syncopal event, what should I do next?</a:t>
            </a:r>
          </a:p>
          <a:p>
            <a:r>
              <a:rPr lang="en-GB" baseline="0" dirty="0" smtClean="0"/>
              <a:t>What are the rules about driving here?</a:t>
            </a:r>
          </a:p>
          <a:p>
            <a:r>
              <a:rPr lang="en-GB" sz="1200" b="0" i="0" u="none" strike="noStrike" kern="1200" baseline="0" dirty="0" smtClean="0">
                <a:solidFill>
                  <a:schemeClr val="tx1"/>
                </a:solidFill>
                <a:latin typeface="+mn-lt"/>
                <a:ea typeface="+mn-ea"/>
                <a:cs typeface="+mn-cs"/>
              </a:rPr>
              <a:t> - Solitary loss of consciousness/loss of or altered awareness likely to be unexplained syncope but with a high probability of reflex vasovagal syncope. </a:t>
            </a:r>
          </a:p>
          <a:p>
            <a:pPr marL="171450" indent="-171450">
              <a:buFontTx/>
              <a:buChar char="-"/>
            </a:pPr>
            <a:r>
              <a:rPr lang="en-GB" sz="1200" b="0" i="0" u="none" strike="noStrike" kern="1200" baseline="0" dirty="0" smtClean="0">
                <a:solidFill>
                  <a:schemeClr val="tx1"/>
                </a:solidFill>
                <a:latin typeface="+mn-lt"/>
                <a:ea typeface="+mn-ea"/>
                <a:cs typeface="+mn-cs"/>
              </a:rPr>
              <a:t>These have no clinical evidence of structural heart disease and a normal ECG. 	</a:t>
            </a:r>
          </a:p>
          <a:p>
            <a:pPr marL="171450" indent="-171450">
              <a:buFontTx/>
              <a:buChar char="-"/>
            </a:pPr>
            <a:r>
              <a:rPr lang="en-GB" sz="1200" b="0" i="0" u="none" strike="noStrike" kern="1200" baseline="0" dirty="0" smtClean="0">
                <a:solidFill>
                  <a:schemeClr val="tx1"/>
                </a:solidFill>
                <a:latin typeface="+mn-lt"/>
                <a:ea typeface="+mn-ea"/>
                <a:cs typeface="+mn-cs"/>
              </a:rPr>
              <a:t>No driving restrictions (normal licence). Or cannot drive for 3 months (group 2 licence holder).</a:t>
            </a:r>
          </a:p>
          <a:p>
            <a:pPr marL="0" indent="0">
              <a:buFontTx/>
              <a:buNone/>
            </a:pPr>
            <a:r>
              <a:rPr lang="en-GB" sz="1200" b="0" i="0" u="none" strike="noStrike" kern="1200" baseline="0" dirty="0" smtClean="0">
                <a:solidFill>
                  <a:schemeClr val="tx1"/>
                </a:solidFill>
                <a:latin typeface="+mn-lt"/>
                <a:ea typeface="+mn-ea"/>
                <a:cs typeface="+mn-cs"/>
              </a:rPr>
              <a:t>NB – if he had had 2 or more loss of consciousness/loss of or altered awareness without reliable prodromal symptoms in the last 5 years then he would not be able to drive for 12 months! So – know the DVLA rules and refer on for OP specialist review with advice not to drive until seen if you are unsure …</a:t>
            </a:r>
          </a:p>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2</a:t>
            </a:fld>
            <a:endParaRPr lang="en-US"/>
          </a:p>
        </p:txBody>
      </p:sp>
    </p:spTree>
    <p:extLst>
      <p:ext uri="{BB962C8B-B14F-4D97-AF65-F5344CB8AC3E}">
        <p14:creationId xmlns:p14="http://schemas.microsoft.com/office/powerpoint/2010/main" val="42323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766AA-E699-44B2-B1CB-5E7824AF9AD5}" type="slidenum">
              <a:rPr lang="it-IT">
                <a:solidFill>
                  <a:srgbClr val="000000"/>
                </a:solidFill>
              </a:rPr>
              <a:pPr/>
              <a:t>20</a:t>
            </a:fld>
            <a:endParaRPr lang="it-IT">
              <a:solidFill>
                <a:srgbClr val="000000"/>
              </a:solidFill>
            </a:endParaRPr>
          </a:p>
        </p:txBody>
      </p:sp>
      <p:sp>
        <p:nvSpPr>
          <p:cNvPr id="306178" name="Rectangle 1026"/>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306179" name="Rectangle 1027"/>
          <p:cNvSpPr>
            <a:spLocks noGrp="1" noChangeArrowheads="1"/>
          </p:cNvSpPr>
          <p:nvPr>
            <p:ph type="body" idx="1"/>
          </p:nvPr>
        </p:nvSpPr>
        <p:spPr bwMode="auto">
          <a:xfrm>
            <a:off x="914400" y="4267200"/>
            <a:ext cx="5181600" cy="4572000"/>
          </a:xfrm>
          <a:prstGeom prst="rect">
            <a:avLst/>
          </a:prstGeom>
          <a:noFill/>
          <a:ln w="12700">
            <a:miter lim="800000"/>
            <a:headEnd/>
            <a:tailEnd/>
          </a:ln>
        </p:spPr>
        <p:txBody>
          <a:bodyPr lIns="90488" tIns="44450" rIns="90488" bIns="44450"/>
          <a:lstStyle/>
          <a:p>
            <a:r>
              <a:rPr lang="en-GB" sz="1100" dirty="0" smtClean="0">
                <a:latin typeface="Arial" pitchFamily="34" charset="0"/>
                <a:cs typeface="Arial" pitchFamily="34" charset="0"/>
              </a:rPr>
              <a:t>The ESC guidelines are easy. (The NICE guidelines are unnecessarily complicated in my view!) After the initial evaluation, up to 50% of patients will have a diagnosis – follow/treat that. The rest will have </a:t>
            </a:r>
            <a:r>
              <a:rPr lang="en-GB" sz="1100" b="1" dirty="0" smtClean="0">
                <a:latin typeface="Arial" pitchFamily="34" charset="0"/>
                <a:cs typeface="Arial" pitchFamily="34" charset="0"/>
              </a:rPr>
              <a:t>unexplained syncope </a:t>
            </a:r>
            <a:r>
              <a:rPr lang="en-GB" sz="1100" dirty="0" smtClean="0">
                <a:latin typeface="Arial" pitchFamily="34" charset="0"/>
                <a:cs typeface="Arial" pitchFamily="34" charset="0"/>
              </a:rPr>
              <a:t>and what you do next depends on whether the patient has structural heart disease /an abnormal ECG or not.</a:t>
            </a:r>
          </a:p>
          <a:p>
            <a:r>
              <a:rPr lang="en-GB" sz="1100" dirty="0" smtClean="0">
                <a:latin typeface="Arial" pitchFamily="34" charset="0"/>
                <a:cs typeface="Arial" pitchFamily="34" charset="0"/>
              </a:rPr>
              <a:t>Both the ESC and NICE guidelines define what is meant by this. (In a </a:t>
            </a:r>
            <a:r>
              <a:rPr lang="en-GB" sz="1100" u="sng" dirty="0" smtClean="0">
                <a:latin typeface="Arial" pitchFamily="34" charset="0"/>
                <a:cs typeface="Arial" pitchFamily="34" charset="0"/>
              </a:rPr>
              <a:t>nutshell</a:t>
            </a:r>
            <a:r>
              <a:rPr lang="en-GB" sz="1100" dirty="0" smtClean="0">
                <a:latin typeface="Arial" pitchFamily="34" charset="0"/>
                <a:cs typeface="Arial" pitchFamily="34" charset="0"/>
              </a:rPr>
              <a:t>, structural heart disease = history of heart disease /murmur /in young people a history of sudden cardiac death in the family. Abnormal ECG = abnormal QT, signs of previous MI, abnormal bradys and blocks, AF, other abnormalities like WPW…)</a:t>
            </a:r>
          </a:p>
          <a:p>
            <a:r>
              <a:rPr lang="en-GB" sz="1100" b="1" dirty="0" smtClean="0">
                <a:latin typeface="Arial" pitchFamily="34" charset="0"/>
                <a:cs typeface="Arial" pitchFamily="34" charset="0"/>
              </a:rPr>
              <a:t>The absence of symptoms and signs of heart disease virtually excludes a cardiac aetiology (with the exception of paroxysmal SVTs).</a:t>
            </a:r>
          </a:p>
          <a:p>
            <a:r>
              <a:rPr lang="en-GB" sz="1100" baseline="0" dirty="0" smtClean="0">
                <a:latin typeface="Arial" pitchFamily="34" charset="0"/>
                <a:cs typeface="Arial" pitchFamily="34" charset="0"/>
              </a:rPr>
              <a:t>In a recent study, heart disease was an independent predictor of a cardiac cause of syncope, with a sensitivity of 95% and specificity of 45%; by contrast the absence of heart disease allowed exclusion of a cardiac cause of syncope in 97% patients.</a:t>
            </a:r>
          </a:p>
          <a:p>
            <a:r>
              <a:rPr lang="en-GB" sz="1100" dirty="0" smtClean="0">
                <a:latin typeface="Arial" pitchFamily="34" charset="0"/>
                <a:cs typeface="Arial" pitchFamily="34" charset="0"/>
              </a:rPr>
              <a:t>What are the tests recommended in this guideline?</a:t>
            </a:r>
            <a:endParaRPr lang="en-GB" sz="1100" baseline="0" dirty="0" smtClean="0">
              <a:latin typeface="Arial" pitchFamily="34" charset="0"/>
              <a:cs typeface="Arial" pitchFamily="34" charset="0"/>
            </a:endParaRPr>
          </a:p>
          <a:p>
            <a:r>
              <a:rPr lang="en-GB" sz="1100" dirty="0" smtClean="0">
                <a:latin typeface="Arial" pitchFamily="34" charset="0"/>
                <a:cs typeface="Arial" pitchFamily="34" charset="0"/>
              </a:rPr>
              <a:t>Cardiac evaluation = Echo/imaging, stress test, AECG (24T/external or internal event recorder), electrophysiology. </a:t>
            </a:r>
            <a:r>
              <a:rPr lang="en-GB" sz="1100" u="sng" dirty="0" smtClean="0">
                <a:latin typeface="Arial" pitchFamily="34" charset="0"/>
                <a:cs typeface="Arial" pitchFamily="34" charset="0"/>
              </a:rPr>
              <a:t>May then need NMS tests after that</a:t>
            </a:r>
            <a:r>
              <a:rPr lang="en-GB" sz="1100" dirty="0" smtClean="0">
                <a:latin typeface="Arial" pitchFamily="34" charset="0"/>
                <a:cs typeface="Arial" pitchFamily="34" charset="0"/>
              </a:rPr>
              <a:t>.</a:t>
            </a:r>
          </a:p>
          <a:p>
            <a:r>
              <a:rPr lang="en-GB" sz="1100" baseline="0" dirty="0" smtClean="0">
                <a:latin typeface="Arial" pitchFamily="34" charset="0"/>
                <a:cs typeface="Arial" pitchFamily="34" charset="0"/>
              </a:rPr>
              <a:t>NMS evaluation = tilt test +/- CSM (patients over</a:t>
            </a:r>
            <a:r>
              <a:rPr lang="en-GB" sz="1100" dirty="0" smtClean="0">
                <a:latin typeface="Arial" pitchFamily="34" charset="0"/>
                <a:cs typeface="Arial" pitchFamily="34" charset="0"/>
              </a:rPr>
              <a:t> a certain age</a:t>
            </a:r>
            <a:r>
              <a:rPr lang="en-GB" sz="1100" baseline="0" dirty="0" smtClean="0">
                <a:latin typeface="Arial" pitchFamily="34" charset="0"/>
                <a:cs typeface="Arial" pitchFamily="34" charset="0"/>
              </a:rPr>
              <a:t>) and IER </a:t>
            </a:r>
            <a:r>
              <a:rPr lang="en-GB" sz="1100" dirty="0" smtClean="0">
                <a:latin typeface="Arial" pitchFamily="34" charset="0"/>
                <a:cs typeface="Arial" pitchFamily="34" charset="0"/>
              </a:rPr>
              <a:t>after that if necessary.</a:t>
            </a:r>
            <a:endParaRPr lang="en-GB" sz="1100" baseline="0" dirty="0"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dirty="0" smtClean="0">
                <a:latin typeface="Arial" pitchFamily="34" charset="0"/>
                <a:cs typeface="Arial" pitchFamily="34" charset="0"/>
              </a:rPr>
              <a:t>During a tilt test the patient is attached to a cardiac monitor, a non-invasive beat-to-beat BP monitor, and often a capnograph (using nasal cannulae) to measure if any hyperventilation occurs.</a:t>
            </a:r>
            <a:endParaRPr lang="en-GB"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C493F3F-AEB1-4D32-8982-F0D616AB21E1}" type="slidenum">
              <a:rPr lang="it-IT" smtClean="0"/>
              <a:pPr/>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dirty="0" smtClean="0">
                <a:latin typeface="Arial" pitchFamily="34" charset="0"/>
                <a:cs typeface="Arial" pitchFamily="34" charset="0"/>
              </a:rPr>
              <a:t>This is a typical result in a patient with VVS.</a:t>
            </a:r>
            <a:endParaRPr lang="en-GB"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C493F3F-AEB1-4D32-8982-F0D616AB21E1}" type="slidenum">
              <a:rPr lang="it-IT" smtClean="0"/>
              <a:pPr/>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dirty="0" smtClean="0">
                <a:latin typeface="Arial" pitchFamily="34" charset="0"/>
                <a:cs typeface="Arial" pitchFamily="34" charset="0"/>
              </a:rPr>
              <a:t>And this is a typical result in a patient with CSH.</a:t>
            </a:r>
          </a:p>
          <a:p>
            <a:r>
              <a:rPr lang="en-GB" sz="1100" b="1" dirty="0" smtClean="0">
                <a:latin typeface="Arial" pitchFamily="34" charset="0"/>
                <a:cs typeface="Arial" pitchFamily="34" charset="0"/>
              </a:rPr>
              <a:t>1/3 of patients with CSH will be missed if only tested supine, </a:t>
            </a:r>
            <a:r>
              <a:rPr lang="en-GB" sz="1100" b="0" dirty="0" smtClean="0">
                <a:latin typeface="Arial" pitchFamily="34" charset="0"/>
                <a:cs typeface="Arial" pitchFamily="34" charset="0"/>
              </a:rPr>
              <a:t>which is why I request CSM in the tilt test room, both supine and upright. </a:t>
            </a:r>
            <a:endParaRPr lang="en-GB" sz="1100"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C493F3F-AEB1-4D32-8982-F0D616AB21E1}" type="slidenum">
              <a:rPr lang="it-IT" smtClean="0"/>
              <a:pPr/>
              <a:t>23</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24</a:t>
            </a:fld>
            <a:endParaRPr lang="en-US"/>
          </a:p>
        </p:txBody>
      </p:sp>
    </p:spTree>
    <p:extLst>
      <p:ext uri="{BB962C8B-B14F-4D97-AF65-F5344CB8AC3E}">
        <p14:creationId xmlns:p14="http://schemas.microsoft.com/office/powerpoint/2010/main" val="3211313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Autofit/>
          </a:bodyPr>
          <a:lstStyle/>
          <a:p>
            <a:pPr eaLnBrk="1" fontAlgn="auto" hangingPunct="1">
              <a:spcBef>
                <a:spcPts val="0"/>
              </a:spcBef>
              <a:spcAft>
                <a:spcPts val="0"/>
              </a:spcAft>
              <a:defRPr/>
            </a:pPr>
            <a:r>
              <a:rPr lang="en-GB" sz="1100" dirty="0" smtClean="0">
                <a:latin typeface="Arial" pitchFamily="34" charset="0"/>
                <a:cs typeface="Arial" pitchFamily="34" charset="0"/>
              </a:rPr>
              <a:t>What do the NICE guidelines (published Aug 2010) say we should do for our patient?</a:t>
            </a:r>
          </a:p>
          <a:p>
            <a:pPr eaLnBrk="1" fontAlgn="auto" hangingPunct="1">
              <a:spcBef>
                <a:spcPts val="0"/>
              </a:spcBef>
              <a:spcAft>
                <a:spcPts val="0"/>
              </a:spcAft>
              <a:defRPr/>
            </a:pPr>
            <a:endParaRPr lang="en-GB" sz="1100" dirty="0" smtClean="0">
              <a:latin typeface="Arial" pitchFamily="34" charset="0"/>
              <a:cs typeface="Arial" pitchFamily="34" charset="0"/>
            </a:endParaRPr>
          </a:p>
          <a:p>
            <a:pPr eaLnBrk="1" fontAlgn="auto" hangingPunct="1">
              <a:spcBef>
                <a:spcPts val="0"/>
              </a:spcBef>
              <a:spcAft>
                <a:spcPts val="0"/>
              </a:spcAft>
              <a:defRPr/>
            </a:pPr>
            <a:r>
              <a:rPr lang="en-GB" sz="1100" dirty="0" smtClean="0">
                <a:latin typeface="Arial" pitchFamily="34" charset="0"/>
                <a:cs typeface="Arial" pitchFamily="34" charset="0"/>
              </a:rPr>
              <a:t>Well, the ESC and NICE have the same ‘red flags’ – people we should worry about and admit to hospital (in a </a:t>
            </a:r>
            <a:r>
              <a:rPr lang="en-GB" sz="1100" u="sng" dirty="0" smtClean="0">
                <a:latin typeface="Arial" pitchFamily="34" charset="0"/>
                <a:cs typeface="Arial" pitchFamily="34" charset="0"/>
              </a:rPr>
              <a:t>nutshell</a:t>
            </a:r>
            <a:r>
              <a:rPr lang="en-GB" sz="1100" dirty="0" smtClean="0">
                <a:latin typeface="Arial" pitchFamily="34" charset="0"/>
                <a:cs typeface="Arial" pitchFamily="34" charset="0"/>
              </a:rPr>
              <a:t>, anyone whose syncope is likely to be caused by a cardiac arrhythmia, listed here). </a:t>
            </a:r>
          </a:p>
          <a:p>
            <a:pPr eaLnBrk="1" fontAlgn="auto" hangingPunct="1">
              <a:spcBef>
                <a:spcPts val="0"/>
              </a:spcBef>
              <a:spcAft>
                <a:spcPts val="0"/>
              </a:spcAft>
              <a:defRPr/>
            </a:pPr>
            <a:r>
              <a:rPr lang="en-GB" sz="1100" dirty="0" smtClean="0">
                <a:latin typeface="Arial" pitchFamily="34" charset="0"/>
                <a:cs typeface="Arial" pitchFamily="34" charset="0"/>
              </a:rPr>
              <a:t>Both guidelines are in agreement that obvious VVS/situational/OH diagnosed after initial evaluation (eg by the GP) just requires advice/treatment, but everyone else should have a more detailed assessment – what they call “specialist cardiovascular assessment” by the most appropriate local service within 24 hours (</a:t>
            </a:r>
            <a:r>
              <a:rPr lang="en-GB" sz="1100" u="sng" dirty="0" smtClean="0">
                <a:latin typeface="Arial" pitchFamily="34" charset="0"/>
                <a:cs typeface="Arial" pitchFamily="34" charset="0"/>
              </a:rPr>
              <a:t>ie AMU</a:t>
            </a:r>
            <a:r>
              <a:rPr lang="en-GB" sz="1100" dirty="0" smtClean="0">
                <a:latin typeface="Arial" pitchFamily="34" charset="0"/>
                <a:cs typeface="Arial" pitchFamily="34" charset="0"/>
              </a:rPr>
              <a:t>).</a:t>
            </a:r>
          </a:p>
          <a:p>
            <a:pPr eaLnBrk="1" fontAlgn="auto" hangingPunct="1">
              <a:spcBef>
                <a:spcPts val="0"/>
              </a:spcBef>
              <a:spcAft>
                <a:spcPts val="0"/>
              </a:spcAft>
              <a:defRPr/>
            </a:pPr>
            <a:endParaRPr lang="en-GB" sz="1000" dirty="0" smtClean="0">
              <a:latin typeface="Arial" pitchFamily="34" charset="0"/>
              <a:cs typeface="Arial" pitchFamily="34" charset="0"/>
            </a:endParaRP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3354AAB-58B9-4527-B2B0-F74199AE0984}" type="slidenum">
              <a:rPr lang="en-GB" smtClean="0">
                <a:solidFill>
                  <a:srgbClr val="000000"/>
                </a:solidFill>
              </a:rPr>
              <a:pPr>
                <a:defRPr/>
              </a:pPr>
              <a:t>25</a:t>
            </a:fld>
            <a:endParaRPr lang="en-GB" dirty="0"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sz="1100" b="0" dirty="0" smtClean="0">
                <a:latin typeface="Arial" charset="0"/>
                <a:cs typeface="Arial" charset="0"/>
              </a:rPr>
              <a:t>On AMU, we perform the initial evaluation again, and on the basis of this (similar to ESC in some ways) assign the patient to one of these categories:</a:t>
            </a: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56BA362-BA4B-4286-948F-88C57EFD1870}" type="slidenum">
              <a:rPr lang="en-GB" smtClean="0">
                <a:solidFill>
                  <a:srgbClr val="000000"/>
                </a:solidFill>
              </a:rPr>
              <a:pPr>
                <a:defRPr/>
              </a:pPr>
              <a:t>26</a:t>
            </a:fld>
            <a:endParaRPr lang="en-GB" dirty="0" smtClean="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1100" dirty="0" smtClean="0">
                <a:latin typeface="Arial" charset="0"/>
                <a:cs typeface="Arial" charset="0"/>
              </a:rPr>
              <a:t>People with suspected heart problems should have heart tests.</a:t>
            </a:r>
          </a:p>
          <a:p>
            <a:pPr eaLnBrk="1" hangingPunct="1">
              <a:spcBef>
                <a:spcPct val="0"/>
              </a:spcBef>
            </a:pPr>
            <a:r>
              <a:rPr lang="en-GB" sz="1100" dirty="0" smtClean="0">
                <a:latin typeface="Arial" charset="0"/>
                <a:cs typeface="Arial" charset="0"/>
              </a:rPr>
              <a:t>Please note that the NICE guideline recommends different types of AECG depending on the frequency of symptoms (based on chances of capturing an event).</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B3B91F-5198-4A09-B690-6B4B35283BB4}" type="slidenum">
              <a:rPr lang="en-GB" smtClean="0">
                <a:solidFill>
                  <a:srgbClr val="000000"/>
                </a:solidFill>
              </a:rPr>
              <a:pPr>
                <a:defRPr/>
              </a:pPr>
              <a:t>27</a:t>
            </a:fld>
            <a:endParaRPr lang="en-GB" dirty="0" smtClean="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1100" b="0" dirty="0" smtClean="0">
                <a:latin typeface="Arial" charset="0"/>
                <a:cs typeface="Arial" charset="0"/>
              </a:rPr>
              <a:t>If VVS is suspected (not sure what this means, because we have already excluded people with VVS on initial evaluation. Does it mean young people with normal hearts?) we are not meant to request a tilt test apart from in patients who are severely affected and in whom we might recommend a pacemaker as treatment.</a:t>
            </a:r>
          </a:p>
          <a:p>
            <a:pPr eaLnBrk="1" hangingPunct="1">
              <a:spcBef>
                <a:spcPct val="0"/>
              </a:spcBef>
            </a:pPr>
            <a:r>
              <a:rPr lang="en-GB" sz="1100" dirty="0" smtClean="0">
                <a:latin typeface="Arial" charset="0"/>
                <a:cs typeface="Arial" charset="0"/>
              </a:rPr>
              <a:t>(I’ll come to that later, because that hardly ever happens).</a:t>
            </a:r>
          </a:p>
          <a:p>
            <a:pPr eaLnBrk="1" hangingPunct="1">
              <a:spcBef>
                <a:spcPct val="0"/>
              </a:spcBef>
            </a:pPr>
            <a:r>
              <a:rPr lang="en-GB" sz="1100" b="0" dirty="0" smtClean="0">
                <a:latin typeface="Arial" charset="0"/>
                <a:cs typeface="Arial" charset="0"/>
              </a:rPr>
              <a:t>If CSH is suspected in pts aged over 60 (</a:t>
            </a:r>
            <a:r>
              <a:rPr lang="en-GB" sz="1100" b="1" dirty="0" smtClean="0">
                <a:latin typeface="Arial" charset="0"/>
                <a:cs typeface="Arial" charset="0"/>
              </a:rPr>
              <a:t>how do we suspect it? </a:t>
            </a:r>
            <a:r>
              <a:rPr lang="en-GB" sz="1100" b="0" dirty="0" smtClean="0">
                <a:latin typeface="Arial" charset="0"/>
                <a:cs typeface="Arial" charset="0"/>
              </a:rPr>
              <a:t>as </a:t>
            </a:r>
            <a:r>
              <a:rPr lang="en-GB" sz="1100" dirty="0" smtClean="0">
                <a:latin typeface="Arial" charset="0"/>
                <a:cs typeface="Arial" charset="0"/>
              </a:rPr>
              <a:t>CSH presents with ‘unexplained’ syncope/falls</a:t>
            </a:r>
            <a:r>
              <a:rPr lang="en-GB" sz="1100" b="0" dirty="0" smtClean="0">
                <a:latin typeface="Arial" charset="0"/>
                <a:cs typeface="Arial" charset="0"/>
              </a:rPr>
              <a:t>) we should </a:t>
            </a:r>
            <a:r>
              <a:rPr lang="en-GB" sz="1100" dirty="0" smtClean="0">
                <a:latin typeface="Arial" charset="0"/>
                <a:cs typeface="Arial" charset="0"/>
              </a:rPr>
              <a:t>perform </a:t>
            </a:r>
            <a:r>
              <a:rPr lang="en-GB" sz="1100" b="0" dirty="0" smtClean="0">
                <a:latin typeface="Arial" charset="0"/>
                <a:cs typeface="Arial" charset="0"/>
              </a:rPr>
              <a:t>CSM (NICE does not mention doing this upright as well as supine). </a:t>
            </a:r>
          </a:p>
          <a:p>
            <a:pPr eaLnBrk="1" hangingPunct="1">
              <a:spcBef>
                <a:spcPct val="0"/>
              </a:spcBef>
            </a:pPr>
            <a:r>
              <a:rPr lang="en-GB" sz="1100" dirty="0" smtClean="0">
                <a:latin typeface="Arial" charset="0"/>
                <a:cs typeface="Arial" charset="0"/>
              </a:rPr>
              <a:t>If we think it is unexplained we should not do a tilt test, but arrange CSM if over the age of 60, and if that is negative offer an AECG depending on the frequency of symptoms.</a:t>
            </a:r>
          </a:p>
          <a:p>
            <a:pPr eaLnBrk="1" hangingPunct="1">
              <a:spcBef>
                <a:spcPct val="0"/>
              </a:spcBef>
            </a:pPr>
            <a:r>
              <a:rPr lang="en-GB" sz="1100" b="0" dirty="0" smtClean="0">
                <a:latin typeface="Arial" charset="0"/>
                <a:cs typeface="Arial" charset="0"/>
              </a:rPr>
              <a:t>I think the NICE guideline is overly complicated and because</a:t>
            </a:r>
            <a:r>
              <a:rPr lang="en-GB" sz="1100" b="0" baseline="0" dirty="0" smtClean="0">
                <a:latin typeface="Arial" charset="0"/>
                <a:cs typeface="Arial" charset="0"/>
              </a:rPr>
              <a:t> there are no randomised controlled trials of tilt tests, has decided we should not do them (there are no RCTs of postural BP or 12-lead ECGs but we still think they are really helpful, simple non-invasive tests!)</a:t>
            </a:r>
            <a:endParaRPr lang="en-GB" sz="1100" b="0" dirty="0" smtClean="0">
              <a:latin typeface="Arial" charset="0"/>
              <a:cs typeface="Arial" charset="0"/>
            </a:endParaRPr>
          </a:p>
          <a:p>
            <a:pPr eaLnBrk="1" hangingPunct="1">
              <a:spcBef>
                <a:spcPct val="0"/>
              </a:spcBef>
            </a:pPr>
            <a:endParaRPr lang="en-GB" sz="1000" dirty="0" smtClean="0">
              <a:latin typeface="Arial" charset="0"/>
              <a:cs typeface="Arial" charset="0"/>
            </a:endParaRP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7DE1025-4FE9-4D5C-80B2-740EAB58DCA1}" type="slidenum">
              <a:rPr lang="en-GB" smtClean="0">
                <a:solidFill>
                  <a:srgbClr val="000000"/>
                </a:solidFill>
              </a:rPr>
              <a:pPr>
                <a:defRPr/>
              </a:pPr>
              <a:t>28</a:t>
            </a:fld>
            <a:endParaRPr lang="en-GB" dirty="0" smtClean="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000" dirty="0" smtClean="0">
                <a:latin typeface="Arial" pitchFamily="34" charset="0"/>
                <a:cs typeface="Arial" pitchFamily="34" charset="0"/>
              </a:rPr>
              <a:t>Implantable </a:t>
            </a:r>
            <a:r>
              <a:rPr lang="en-GB" sz="1000" dirty="0" smtClean="0">
                <a:latin typeface="Arial" pitchFamily="34" charset="0"/>
                <a:cs typeface="Arial" pitchFamily="34" charset="0"/>
              </a:rPr>
              <a:t>loop </a:t>
            </a:r>
            <a:r>
              <a:rPr lang="en-GB" sz="1000" dirty="0" smtClean="0">
                <a:latin typeface="Arial" pitchFamily="34" charset="0"/>
                <a:cs typeface="Arial" pitchFamily="34" charset="0"/>
              </a:rPr>
              <a:t>recorder</a:t>
            </a:r>
            <a:r>
              <a:rPr lang="en-GB" sz="1000" baseline="0" dirty="0" smtClean="0">
                <a:latin typeface="Arial" pitchFamily="34" charset="0"/>
                <a:cs typeface="Arial" pitchFamily="34" charset="0"/>
              </a:rPr>
              <a:t>s are being used more – in recurrent but infrequent syncope.</a:t>
            </a:r>
            <a:endParaRPr lang="en-GB" sz="1000" dirty="0" smtClean="0">
              <a:latin typeface="Arial" pitchFamily="34" charset="0"/>
              <a:cs typeface="Arial" pitchFamily="34" charset="0"/>
            </a:endParaRPr>
          </a:p>
          <a:p>
            <a:r>
              <a:rPr lang="en-GB" sz="1000" dirty="0" smtClean="0">
                <a:latin typeface="Arial" pitchFamily="34" charset="0"/>
                <a:cs typeface="Arial" pitchFamily="34" charset="0"/>
              </a:rPr>
              <a:t>A small box inserted under LA under the skin in the chest (where a pacemaker goes) that can remain there for around a year.</a:t>
            </a:r>
          </a:p>
          <a:p>
            <a:r>
              <a:rPr lang="en-GB" sz="1000" b="0" i="0" u="none" strike="noStrike" kern="1200" baseline="0" dirty="0" smtClean="0">
                <a:solidFill>
                  <a:schemeClr val="tx1"/>
                </a:solidFill>
                <a:latin typeface="+mn-lt"/>
                <a:ea typeface="+mn-ea"/>
                <a:cs typeface="+mn-cs"/>
              </a:rPr>
              <a:t>In situations where initial cardiac or neurally-mediated investigations are negative, an implantable loop recorder (ILR) may be inserted, often for up to 18 months. When syncope occurs, the</a:t>
            </a:r>
          </a:p>
          <a:p>
            <a:r>
              <a:rPr lang="en-GB" sz="1000" b="0" i="0" u="none" strike="noStrike" kern="1200" baseline="0" dirty="0" smtClean="0">
                <a:solidFill>
                  <a:schemeClr val="tx1"/>
                </a:solidFill>
                <a:latin typeface="+mn-lt"/>
                <a:ea typeface="+mn-ea"/>
                <a:cs typeface="+mn-cs"/>
              </a:rPr>
              <a:t>device can be retrospectively activated and interrogated to demonstrate the heart rhythm during an attack. An ILR is considered in recurrent unexplained or high-risk syncope, that is:</a:t>
            </a:r>
          </a:p>
          <a:p>
            <a:pPr marL="171450" indent="-171450">
              <a:buFontTx/>
              <a:buChar char="-"/>
            </a:pPr>
            <a:r>
              <a:rPr lang="en-GB" sz="1000" b="0" i="0" u="none" strike="noStrike" kern="1200" baseline="0" dirty="0" smtClean="0">
                <a:solidFill>
                  <a:schemeClr val="tx1"/>
                </a:solidFill>
                <a:latin typeface="+mn-lt"/>
                <a:ea typeface="+mn-ea"/>
                <a:cs typeface="+mn-cs"/>
              </a:rPr>
              <a:t>very frequent episodes affecting quality of life</a:t>
            </a:r>
          </a:p>
          <a:p>
            <a:pPr marL="171450" indent="-171450">
              <a:buFontTx/>
              <a:buChar char="-"/>
            </a:pPr>
            <a:r>
              <a:rPr lang="en-GB" sz="1000" b="0" i="0" u="none" strike="noStrike" kern="1200" baseline="0" dirty="0" smtClean="0">
                <a:solidFill>
                  <a:schemeClr val="tx1"/>
                </a:solidFill>
                <a:latin typeface="+mn-lt"/>
                <a:ea typeface="+mn-ea"/>
                <a:cs typeface="+mn-cs"/>
              </a:rPr>
              <a:t>recurrent and unpredictable episodes, putting the patient at risk of trauma</a:t>
            </a:r>
          </a:p>
          <a:p>
            <a:r>
              <a:rPr lang="en-GB" sz="1000" b="0" i="0" u="none" strike="noStrike" kern="1200" baseline="0" dirty="0" smtClean="0">
                <a:solidFill>
                  <a:schemeClr val="tx1"/>
                </a:solidFill>
                <a:latin typeface="+mn-lt"/>
                <a:ea typeface="+mn-ea"/>
                <a:cs typeface="+mn-cs"/>
              </a:rPr>
              <a:t>-   episodes occurring during ‘high-risk’ activity (e.g. operating machinery, driving, sports).</a:t>
            </a:r>
          </a:p>
          <a:p>
            <a:endParaRPr lang="en-GB" sz="1000" b="0" i="0" u="none" strike="noStrike" kern="1200" baseline="0" dirty="0" smtClean="0">
              <a:solidFill>
                <a:schemeClr val="tx1"/>
              </a:solidFill>
              <a:latin typeface="+mn-lt"/>
              <a:ea typeface="+mn-ea"/>
              <a:cs typeface="+mn-cs"/>
            </a:endParaRPr>
          </a:p>
          <a:p>
            <a:r>
              <a:rPr lang="en-GB" sz="1000" b="0" i="0" u="none" strike="noStrike" kern="1200" baseline="0" dirty="0" smtClean="0">
                <a:solidFill>
                  <a:schemeClr val="tx1"/>
                </a:solidFill>
                <a:latin typeface="+mn-lt"/>
                <a:ea typeface="+mn-ea"/>
                <a:cs typeface="+mn-cs"/>
              </a:rPr>
              <a:t>In one study, around 5% of all syncope patients met these criteria; 40% of these had structural heart disease and 60% did not. The patients with structural heart disease were more likely</a:t>
            </a:r>
          </a:p>
          <a:p>
            <a:r>
              <a:rPr lang="en-GB" sz="1000" b="0" i="0" u="none" strike="noStrike" kern="1200" baseline="0" dirty="0" smtClean="0">
                <a:solidFill>
                  <a:schemeClr val="tx1"/>
                </a:solidFill>
                <a:latin typeface="+mn-lt"/>
                <a:ea typeface="+mn-ea"/>
                <a:cs typeface="+mn-cs"/>
              </a:rPr>
              <a:t>to have a cardiac arrhythmia as a cause of their syncope, but the diagnosis remained unexplained in 43% of cases.</a:t>
            </a:r>
          </a:p>
          <a:p>
            <a:r>
              <a:rPr lang="en-GB" sz="1000" b="0" i="0" u="none" strike="noStrike" kern="1200" baseline="0" dirty="0" smtClean="0">
                <a:solidFill>
                  <a:schemeClr val="tx1"/>
                </a:solidFill>
                <a:latin typeface="+mn-lt"/>
                <a:ea typeface="+mn-ea"/>
                <a:cs typeface="+mn-cs"/>
              </a:rPr>
              <a:t>Syncope is likely to be caused by a primary cardiac arrhythmia when sudden-onset </a:t>
            </a:r>
            <a:r>
              <a:rPr lang="en-GB" sz="1000" b="0" i="0" u="none" strike="noStrike" kern="1200" baseline="0" dirty="0" err="1" smtClean="0">
                <a:solidFill>
                  <a:schemeClr val="tx1"/>
                </a:solidFill>
                <a:latin typeface="+mn-lt"/>
                <a:ea typeface="+mn-ea"/>
                <a:cs typeface="+mn-cs"/>
              </a:rPr>
              <a:t>atrioventricular</a:t>
            </a:r>
            <a:r>
              <a:rPr lang="en-GB" sz="1000" b="0" i="0" u="none" strike="noStrike" kern="1200" baseline="0" dirty="0" smtClean="0">
                <a:solidFill>
                  <a:schemeClr val="tx1"/>
                </a:solidFill>
                <a:latin typeface="+mn-lt"/>
                <a:ea typeface="+mn-ea"/>
                <a:cs typeface="+mn-cs"/>
              </a:rPr>
              <a:t> block, </a:t>
            </a:r>
            <a:r>
              <a:rPr lang="en-GB" sz="1000" b="0" i="0" u="none" strike="noStrike" kern="1200" baseline="0" dirty="0" err="1" smtClean="0">
                <a:solidFill>
                  <a:schemeClr val="tx1"/>
                </a:solidFill>
                <a:latin typeface="+mn-lt"/>
                <a:ea typeface="+mn-ea"/>
                <a:cs typeface="+mn-cs"/>
              </a:rPr>
              <a:t>bradycardia</a:t>
            </a:r>
            <a:r>
              <a:rPr lang="en-GB" sz="1000" b="0" i="0" u="none" strike="noStrike" kern="1200" baseline="0" dirty="0" smtClean="0">
                <a:solidFill>
                  <a:schemeClr val="tx1"/>
                </a:solidFill>
                <a:latin typeface="+mn-lt"/>
                <a:ea typeface="+mn-ea"/>
                <a:cs typeface="+mn-cs"/>
              </a:rPr>
              <a:t> or </a:t>
            </a:r>
            <a:r>
              <a:rPr lang="en-GB" sz="1000" b="0" i="0" u="none" strike="noStrike" kern="1200" baseline="0" dirty="0" err="1" smtClean="0">
                <a:solidFill>
                  <a:schemeClr val="tx1"/>
                </a:solidFill>
                <a:latin typeface="+mn-lt"/>
                <a:ea typeface="+mn-ea"/>
                <a:cs typeface="+mn-cs"/>
              </a:rPr>
              <a:t>tachyarrhythmias</a:t>
            </a:r>
            <a:r>
              <a:rPr lang="en-GB" sz="1000" b="0" i="0" u="none" strike="noStrike" kern="1200" baseline="0" dirty="0" smtClean="0">
                <a:solidFill>
                  <a:schemeClr val="tx1"/>
                </a:solidFill>
                <a:latin typeface="+mn-lt"/>
                <a:ea typeface="+mn-ea"/>
                <a:cs typeface="+mn-cs"/>
              </a:rPr>
              <a:t> are detected at the time of a </a:t>
            </a:r>
            <a:r>
              <a:rPr lang="en-GB" sz="1000" b="0" i="0" u="none" strike="noStrike" kern="1200" baseline="0" dirty="0" err="1" smtClean="0">
                <a:solidFill>
                  <a:schemeClr val="tx1"/>
                </a:solidFill>
                <a:latin typeface="+mn-lt"/>
                <a:ea typeface="+mn-ea"/>
                <a:cs typeface="+mn-cs"/>
              </a:rPr>
              <a:t>syncopal</a:t>
            </a:r>
            <a:r>
              <a:rPr lang="en-GB" sz="1000" b="0" i="0" u="none" strike="noStrike" kern="1200" baseline="0" dirty="0" smtClean="0">
                <a:solidFill>
                  <a:schemeClr val="tx1"/>
                </a:solidFill>
                <a:latin typeface="+mn-lt"/>
                <a:ea typeface="+mn-ea"/>
                <a:cs typeface="+mn-cs"/>
              </a:rPr>
              <a:t> attack. The ILR may also demonstrate features compatible with neurally mediated syncope, in which </a:t>
            </a:r>
            <a:r>
              <a:rPr lang="en-GB" sz="1000" b="0" i="0" u="none" strike="noStrike" kern="1200" baseline="0" dirty="0" err="1" smtClean="0">
                <a:solidFill>
                  <a:schemeClr val="tx1"/>
                </a:solidFill>
                <a:latin typeface="+mn-lt"/>
                <a:ea typeface="+mn-ea"/>
                <a:cs typeface="+mn-cs"/>
              </a:rPr>
              <a:t>brady</a:t>
            </a:r>
            <a:r>
              <a:rPr lang="en-GB" sz="1000" b="0" i="0" u="none" strike="noStrike" kern="1200" baseline="0" dirty="0" smtClean="0">
                <a:solidFill>
                  <a:schemeClr val="tx1"/>
                </a:solidFill>
                <a:latin typeface="+mn-lt"/>
                <a:ea typeface="+mn-ea"/>
                <a:cs typeface="+mn-cs"/>
              </a:rPr>
              <a:t>- or </a:t>
            </a:r>
            <a:r>
              <a:rPr lang="en-GB" sz="1000" b="0" i="0" u="none" strike="noStrike" kern="1200" baseline="0" dirty="0" err="1" smtClean="0">
                <a:solidFill>
                  <a:schemeClr val="tx1"/>
                </a:solidFill>
                <a:latin typeface="+mn-lt"/>
                <a:ea typeface="+mn-ea"/>
                <a:cs typeface="+mn-cs"/>
              </a:rPr>
              <a:t>tachyarrhythmias</a:t>
            </a:r>
            <a:r>
              <a:rPr lang="en-GB" sz="1000" b="0" i="0" u="none" strike="noStrike" kern="1200" baseline="0" dirty="0" smtClean="0">
                <a:solidFill>
                  <a:schemeClr val="tx1"/>
                </a:solidFill>
                <a:latin typeface="+mn-lt"/>
                <a:ea typeface="+mn-ea"/>
                <a:cs typeface="+mn-cs"/>
              </a:rPr>
              <a:t> are gradual and progressive in onset and terminate at the time of a </a:t>
            </a:r>
            <a:r>
              <a:rPr lang="en-GB" sz="1000" b="0" i="0" u="none" strike="noStrike" kern="1200" baseline="0" dirty="0" err="1" smtClean="0">
                <a:solidFill>
                  <a:schemeClr val="tx1"/>
                </a:solidFill>
                <a:latin typeface="+mn-lt"/>
                <a:ea typeface="+mn-ea"/>
                <a:cs typeface="+mn-cs"/>
              </a:rPr>
              <a:t>syncopal</a:t>
            </a:r>
            <a:r>
              <a:rPr lang="en-GB" sz="1000" b="0" i="0" u="none" strike="noStrike" kern="1200" baseline="0" dirty="0" smtClean="0">
                <a:solidFill>
                  <a:schemeClr val="tx1"/>
                </a:solidFill>
                <a:latin typeface="+mn-lt"/>
                <a:ea typeface="+mn-ea"/>
                <a:cs typeface="+mn-cs"/>
              </a:rPr>
              <a:t> attack.</a:t>
            </a:r>
            <a:endParaRPr lang="en-GB"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C493F3F-AEB1-4D32-8982-F0D616AB21E1}" type="slidenum">
              <a:rPr lang="it-IT" smtClean="0"/>
              <a:pPr/>
              <a:t>29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VVS with jerking movements – discussion (take the previous collapses</a:t>
            </a:r>
            <a:r>
              <a:rPr lang="en-GB" baseline="0" dirty="0" smtClean="0"/>
              <a:t> and the overall picture in to account here).</a:t>
            </a:r>
            <a:endParaRPr lang="en-GB" dirty="0" smtClean="0"/>
          </a:p>
          <a:p>
            <a:r>
              <a:rPr lang="en-GB" dirty="0" smtClean="0"/>
              <a:t>Management?</a:t>
            </a:r>
          </a:p>
          <a:p>
            <a:r>
              <a:rPr lang="en-GB" dirty="0" smtClean="0"/>
              <a:t>General advice – see leaflet. Some people with disabling</a:t>
            </a:r>
            <a:r>
              <a:rPr lang="en-GB" baseline="0" dirty="0" smtClean="0"/>
              <a:t> (</a:t>
            </a:r>
            <a:r>
              <a:rPr lang="en-GB" baseline="0" dirty="0" err="1" smtClean="0"/>
              <a:t>ie</a:t>
            </a:r>
            <a:r>
              <a:rPr lang="en-GB" baseline="0" dirty="0" smtClean="0"/>
              <a:t> frequent) VVS should be referred to a specialist clinic where treatment (e.g. review of meds, slow sodium, support stockings in first instance) can be given and monitored.</a:t>
            </a:r>
          </a:p>
          <a:p>
            <a:r>
              <a:rPr lang="en-GB" baseline="0" dirty="0" smtClean="0"/>
              <a:t>Driving advice?</a:t>
            </a:r>
            <a:endParaRPr lang="en-GB" dirty="0" smtClean="0"/>
          </a:p>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3</a:t>
            </a:fld>
            <a:endParaRPr lang="en-US"/>
          </a:p>
        </p:txBody>
      </p:sp>
    </p:spTree>
    <p:extLst>
      <p:ext uri="{BB962C8B-B14F-4D97-AF65-F5344CB8AC3E}">
        <p14:creationId xmlns:p14="http://schemas.microsoft.com/office/powerpoint/2010/main" val="2380250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267200"/>
            <a:ext cx="5410200" cy="4648200"/>
          </a:xfrm>
        </p:spPr>
        <p:txBody>
          <a:bodyPr>
            <a:normAutofit fontScale="775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000" dirty="0" smtClean="0">
                <a:latin typeface="Arial" pitchFamily="34" charset="0"/>
                <a:cs typeface="Arial" pitchFamily="34" charset="0"/>
              </a:rPr>
              <a:t>So in England we now have a new guideline for TLOC that differs significantly from a well established guideline used in several countries in terms of ‘unexplained syncope’. How did this happen?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000" u="sng" dirty="0" smtClean="0">
                <a:latin typeface="Arial" pitchFamily="34" charset="0"/>
                <a:cs typeface="Arial" pitchFamily="34" charset="0"/>
              </a:rPr>
              <a:t>Let’s look at the ESC viewpoint first.</a:t>
            </a:r>
          </a:p>
          <a:p>
            <a:pPr>
              <a:defRPr/>
            </a:pPr>
            <a:r>
              <a:rPr lang="en-GB" sz="1000" dirty="0" smtClean="0">
                <a:latin typeface="Arial" pitchFamily="34" charset="0"/>
                <a:cs typeface="Arial" pitchFamily="34" charset="0"/>
              </a:rPr>
              <a:t>VVS is not always diagnosable on the history – if it is you should not do a tilt test! Tilt testing discriminates well for VVS between symptomatic patients and asymptomatic controls. However, there is no gold standard to compare with and this makes calculating exact </a:t>
            </a:r>
            <a:r>
              <a:rPr lang="en-GB" sz="1000" dirty="0" err="1" smtClean="0">
                <a:latin typeface="Arial" pitchFamily="34" charset="0"/>
                <a:cs typeface="Arial" pitchFamily="34" charset="0"/>
              </a:rPr>
              <a:t>sens</a:t>
            </a:r>
            <a:r>
              <a:rPr lang="en-GB" sz="1000" dirty="0" smtClean="0">
                <a:latin typeface="Arial" pitchFamily="34" charset="0"/>
                <a:cs typeface="Arial" pitchFamily="34" charset="0"/>
              </a:rPr>
              <a:t> and spec difficult, but the figures we do have (spec 90%; </a:t>
            </a:r>
            <a:r>
              <a:rPr lang="en-GB" sz="1000" dirty="0" err="1" smtClean="0">
                <a:latin typeface="Arial" pitchFamily="34" charset="0"/>
                <a:cs typeface="Arial" pitchFamily="34" charset="0"/>
              </a:rPr>
              <a:t>sens</a:t>
            </a:r>
            <a:r>
              <a:rPr lang="en-GB" sz="1000" dirty="0" smtClean="0">
                <a:latin typeface="Arial" pitchFamily="34" charset="0"/>
                <a:cs typeface="Arial" pitchFamily="34" charset="0"/>
              </a:rPr>
              <a:t> ranges 32-85%, median in studies close to the upper no) compare well with standard cardiological tests incl the12-lead ECG and exercise testing.</a:t>
            </a:r>
          </a:p>
          <a:p>
            <a:pPr>
              <a:defRPr/>
            </a:pPr>
            <a:r>
              <a:rPr lang="en-GB" sz="1000" dirty="0" smtClean="0">
                <a:latin typeface="Arial" pitchFamily="34" charset="0"/>
                <a:cs typeface="Arial" pitchFamily="34" charset="0"/>
              </a:rPr>
              <a:t>Observation of tilt testing has established that in people with VVS, a different </a:t>
            </a:r>
            <a:r>
              <a:rPr lang="en-GB" sz="1000" dirty="0" err="1" smtClean="0">
                <a:latin typeface="Arial" pitchFamily="34" charset="0"/>
                <a:cs typeface="Arial" pitchFamily="34" charset="0"/>
              </a:rPr>
              <a:t>haemodynamic</a:t>
            </a:r>
            <a:r>
              <a:rPr lang="en-GB" sz="1000" dirty="0" smtClean="0">
                <a:latin typeface="Arial" pitchFamily="34" charset="0"/>
                <a:cs typeface="Arial" pitchFamily="34" charset="0"/>
              </a:rPr>
              <a:t> picture occurs at different times in the same patient (sometimes more vaso, sometimes more vagal), so expert practice is to use tilt testing for diagnostic purposes only and not to tailor treatment. First-line treatment is the same anyway, and benefit from pacing in RCTs (both groups received implant) </a:t>
            </a:r>
            <a:r>
              <a:rPr lang="en-GB" sz="1000" u="sng" dirty="0" smtClean="0">
                <a:latin typeface="Arial" pitchFamily="34" charset="0"/>
                <a:cs typeface="Arial" pitchFamily="34" charset="0"/>
              </a:rPr>
              <a:t>in VVS </a:t>
            </a:r>
            <a:r>
              <a:rPr lang="en-GB" sz="1000" dirty="0" smtClean="0">
                <a:latin typeface="Arial" pitchFamily="34" charset="0"/>
                <a:cs typeface="Arial" pitchFamily="34" charset="0"/>
              </a:rPr>
              <a:t>is small – reserved for small group of “malignant” cardio-</a:t>
            </a:r>
            <a:r>
              <a:rPr lang="en-GB" sz="1000" dirty="0" err="1" smtClean="0">
                <a:latin typeface="Arial" pitchFamily="34" charset="0"/>
                <a:cs typeface="Arial" pitchFamily="34" charset="0"/>
              </a:rPr>
              <a:t>inhib</a:t>
            </a:r>
            <a:r>
              <a:rPr lang="en-GB" sz="1000" dirty="0" smtClean="0">
                <a:latin typeface="Arial" pitchFamily="34" charset="0"/>
                <a:cs typeface="Arial" pitchFamily="34" charset="0"/>
              </a:rPr>
              <a:t> pts only. Rare! (Remember that point for later).</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000" u="sng" dirty="0" smtClean="0">
                <a:latin typeface="Arial" pitchFamily="34" charset="0"/>
                <a:cs typeface="Arial" pitchFamily="34" charset="0"/>
              </a:rPr>
              <a:t>In the NICE guideline</a:t>
            </a:r>
          </a:p>
          <a:p>
            <a:pPr>
              <a:defRPr/>
            </a:pPr>
            <a:r>
              <a:rPr lang="en-GB" sz="1000" dirty="0" smtClean="0">
                <a:latin typeface="Arial" pitchFamily="34" charset="0"/>
                <a:cs typeface="Arial" pitchFamily="34" charset="0"/>
              </a:rPr>
              <a:t>22 out of 429 pages of full guideline are devoted to reviewing the evidence for tilt testing in suspected NM syncope.</a:t>
            </a:r>
          </a:p>
          <a:p>
            <a:pPr>
              <a:defRPr/>
            </a:pPr>
            <a:r>
              <a:rPr lang="en-GB" sz="1000" dirty="0" smtClean="0">
                <a:latin typeface="Arial" pitchFamily="34" charset="0"/>
                <a:cs typeface="Arial" pitchFamily="34" charset="0"/>
              </a:rPr>
              <a:t>They found that studies were mainly case control studies, non-blinded and v heterogeneous (ie different methods /particular end-points etc). In ‘evidence’ terms – not high level. As the controls were nearly all people without TLOC they decided that the studies did not discriminate between people with different types of TLOC.</a:t>
            </a:r>
          </a:p>
          <a:p>
            <a:pPr>
              <a:defRPr/>
            </a:pPr>
            <a:r>
              <a:rPr lang="en-GB" sz="1000" dirty="0" smtClean="0">
                <a:latin typeface="Arial" pitchFamily="34" charset="0"/>
                <a:cs typeface="Arial" pitchFamily="34" charset="0"/>
              </a:rPr>
              <a:t>The small no of RCTs only compared different types of tilt test.</a:t>
            </a:r>
          </a:p>
          <a:p>
            <a:pPr>
              <a:defRPr/>
            </a:pPr>
            <a:r>
              <a:rPr lang="en-GB" sz="1000" dirty="0" smtClean="0">
                <a:latin typeface="Arial" pitchFamily="34" charset="0"/>
                <a:cs typeface="Arial" pitchFamily="34" charset="0"/>
              </a:rPr>
              <a:t>Now, the likelihood of neurally-mediated syncope is still high in patients without heart disease, whether they have a tilt test or not, and since syncope is not associated with excess mortality in the absence of underlying heart disease, tilt testing was deemed not to be of economic value. The guideline goes on to compare tilt test </a:t>
            </a:r>
            <a:r>
              <a:rPr lang="en-GB" sz="1000" dirty="0" err="1" smtClean="0">
                <a:latin typeface="Arial" pitchFamily="34" charset="0"/>
                <a:cs typeface="Arial" pitchFamily="34" charset="0"/>
              </a:rPr>
              <a:t>vs</a:t>
            </a:r>
            <a:r>
              <a:rPr lang="en-GB" sz="1000" dirty="0" smtClean="0">
                <a:latin typeface="Arial" pitchFamily="34" charset="0"/>
                <a:cs typeface="Arial" pitchFamily="34" charset="0"/>
              </a:rPr>
              <a:t> IER (as a reference standard for diagnosis of </a:t>
            </a:r>
            <a:r>
              <a:rPr lang="en-GB" sz="1000" u="sng" dirty="0" smtClean="0">
                <a:latin typeface="Arial" pitchFamily="34" charset="0"/>
                <a:cs typeface="Arial" pitchFamily="34" charset="0"/>
              </a:rPr>
              <a:t>cardio-inhibitory</a:t>
            </a:r>
            <a:r>
              <a:rPr lang="en-GB" sz="1000" dirty="0" smtClean="0">
                <a:latin typeface="Arial" pitchFamily="34" charset="0"/>
                <a:cs typeface="Arial" pitchFamily="34" charset="0"/>
              </a:rPr>
              <a:t> NMS) and found that IER was more cost-effective, but it admits to “many assumptions” in its modelling (2 assumptions labelled here 1. that IER is a gold standard test and 2. that people in whom bradys/</a:t>
            </a:r>
            <a:r>
              <a:rPr lang="en-GB" sz="1000" dirty="0" err="1" smtClean="0">
                <a:latin typeface="Arial" pitchFamily="34" charset="0"/>
                <a:cs typeface="Arial" pitchFamily="34" charset="0"/>
              </a:rPr>
              <a:t>asystole</a:t>
            </a:r>
            <a:r>
              <a:rPr lang="en-GB" sz="1000" dirty="0" smtClean="0">
                <a:latin typeface="Arial" pitchFamily="34" charset="0"/>
                <a:cs typeface="Arial" pitchFamily="34" charset="0"/>
              </a:rPr>
              <a:t> is demonstrated would benefit from a pacemaker).</a:t>
            </a:r>
          </a:p>
          <a:p>
            <a:pPr>
              <a:defRPr/>
            </a:pPr>
            <a:r>
              <a:rPr lang="en-GB" sz="1000" dirty="0" smtClean="0">
                <a:latin typeface="Arial" pitchFamily="34" charset="0"/>
                <a:cs typeface="Arial" pitchFamily="34" charset="0"/>
              </a:rPr>
              <a:t>Now, remember I said how tilt testing is used for diagnostic purposes in VVS and not to tailor treatment? All young people who faint go </a:t>
            </a:r>
            <a:r>
              <a:rPr lang="en-GB" sz="1000" dirty="0" err="1" smtClean="0">
                <a:latin typeface="Arial" pitchFamily="34" charset="0"/>
                <a:cs typeface="Arial" pitchFamily="34" charset="0"/>
              </a:rPr>
              <a:t>bradycardic</a:t>
            </a:r>
            <a:r>
              <a:rPr lang="en-GB" sz="1000" dirty="0" smtClean="0">
                <a:latin typeface="Arial" pitchFamily="34" charset="0"/>
                <a:cs typeface="Arial" pitchFamily="34" charset="0"/>
              </a:rPr>
              <a:t>/</a:t>
            </a:r>
            <a:r>
              <a:rPr lang="en-GB" sz="1000" u="sng" dirty="0" smtClean="0">
                <a:latin typeface="Arial" pitchFamily="34" charset="0"/>
                <a:cs typeface="Arial" pitchFamily="34" charset="0"/>
              </a:rPr>
              <a:t>asystolic/</a:t>
            </a:r>
            <a:r>
              <a:rPr lang="en-GB" sz="1000" dirty="0" smtClean="0">
                <a:latin typeface="Arial" pitchFamily="34" charset="0"/>
                <a:cs typeface="Arial" pitchFamily="34" charset="0"/>
              </a:rPr>
              <a:t> -10% high degree heart block. For example, the ISSUE study showed that even when tilt testing showed a prominent </a:t>
            </a:r>
            <a:r>
              <a:rPr lang="en-GB" sz="1000" dirty="0" err="1" smtClean="0">
                <a:latin typeface="Arial" pitchFamily="34" charset="0"/>
                <a:cs typeface="Arial" pitchFamily="34" charset="0"/>
              </a:rPr>
              <a:t>vasodilation</a:t>
            </a:r>
            <a:r>
              <a:rPr lang="en-GB" sz="1000" dirty="0" smtClean="0">
                <a:latin typeface="Arial" pitchFamily="34" charset="0"/>
                <a:cs typeface="Arial" pitchFamily="34" charset="0"/>
              </a:rPr>
              <a:t> component to the faint, subsequent recording of faints using IER often revealed </a:t>
            </a:r>
            <a:r>
              <a:rPr lang="en-GB" sz="1000" dirty="0" err="1" smtClean="0">
                <a:latin typeface="Arial" pitchFamily="34" charset="0"/>
                <a:cs typeface="Arial" pitchFamily="34" charset="0"/>
              </a:rPr>
              <a:t>bradycardic</a:t>
            </a:r>
            <a:r>
              <a:rPr lang="en-GB" sz="1000" dirty="0" smtClean="0">
                <a:latin typeface="Arial" pitchFamily="34" charset="0"/>
                <a:cs typeface="Arial" pitchFamily="34" charset="0"/>
              </a:rPr>
              <a:t> events (it is called </a:t>
            </a:r>
            <a:r>
              <a:rPr lang="en-GB" sz="1000" u="sng" dirty="0" smtClean="0">
                <a:latin typeface="Arial" pitchFamily="34" charset="0"/>
                <a:cs typeface="Arial" pitchFamily="34" charset="0"/>
              </a:rPr>
              <a:t>vaso</a:t>
            </a:r>
            <a:r>
              <a:rPr lang="en-GB" sz="1000" dirty="0" smtClean="0">
                <a:latin typeface="Arial" pitchFamily="34" charset="0"/>
                <a:cs typeface="Arial" pitchFamily="34" charset="0"/>
              </a:rPr>
              <a:t>-</a:t>
            </a:r>
            <a:r>
              <a:rPr lang="en-GB" sz="1000" u="sng" dirty="0" smtClean="0">
                <a:latin typeface="Arial" pitchFamily="34" charset="0"/>
                <a:cs typeface="Arial" pitchFamily="34" charset="0"/>
              </a:rPr>
              <a:t>vagal</a:t>
            </a:r>
            <a:r>
              <a:rPr lang="en-GB" sz="1000" dirty="0" smtClean="0">
                <a:latin typeface="Arial" pitchFamily="34" charset="0"/>
                <a:cs typeface="Arial" pitchFamily="34" charset="0"/>
              </a:rPr>
              <a:t> syncope after all)! Are we going to put a pacemaker in young people who faint – No.</a:t>
            </a:r>
          </a:p>
          <a:p>
            <a:pPr>
              <a:defRPr/>
            </a:pPr>
            <a:r>
              <a:rPr lang="en-GB" sz="1000" dirty="0" smtClean="0">
                <a:latin typeface="Arial" pitchFamily="34" charset="0"/>
                <a:cs typeface="Arial" pitchFamily="34" charset="0"/>
              </a:rPr>
              <a:t>So now we have a problem: </a:t>
            </a:r>
          </a:p>
          <a:p>
            <a:pPr>
              <a:defRPr/>
            </a:pPr>
            <a:r>
              <a:rPr lang="en-GB" sz="1000" dirty="0" smtClean="0">
                <a:latin typeface="Arial" pitchFamily="34" charset="0"/>
                <a:cs typeface="Arial" pitchFamily="34" charset="0"/>
              </a:rPr>
              <a:t>Syncope is caused by either a BP problem, or a heart rate problem and it’s my job to find out which. (That’s what I tell patients). Many of my older patients with recurrent unexplained syncope have normal hearts and have a </a:t>
            </a:r>
            <a:r>
              <a:rPr lang="en-GB" sz="1000" u="sng" dirty="0" smtClean="0">
                <a:latin typeface="Arial" pitchFamily="34" charset="0"/>
                <a:cs typeface="Arial" pitchFamily="34" charset="0"/>
              </a:rPr>
              <a:t>blood pressure problem</a:t>
            </a:r>
            <a:r>
              <a:rPr lang="en-GB" sz="1000" dirty="0" smtClean="0">
                <a:latin typeface="Arial" pitchFamily="34" charset="0"/>
                <a:cs typeface="Arial" pitchFamily="34" charset="0"/>
              </a:rPr>
              <a:t>. These are not documented in randomised controlled trials. A tilt test is the best way to demonstrate this and help me, the patient, and the GP know how to treat it (and their ‘hypertension’). The focus is not on whether they go </a:t>
            </a:r>
            <a:r>
              <a:rPr lang="en-GB" sz="1000" dirty="0" err="1" smtClean="0">
                <a:latin typeface="Arial" pitchFamily="34" charset="0"/>
                <a:cs typeface="Arial" pitchFamily="34" charset="0"/>
              </a:rPr>
              <a:t>bradycardic</a:t>
            </a:r>
            <a:r>
              <a:rPr lang="en-GB" sz="1000" dirty="0" smtClean="0">
                <a:latin typeface="Arial" pitchFamily="34" charset="0"/>
                <a:cs typeface="Arial" pitchFamily="34" charset="0"/>
              </a:rPr>
              <a:t>, but in making a diagnosis. A tilt test costs £117. An IER costs £4000.</a:t>
            </a:r>
          </a:p>
          <a:p>
            <a:pPr>
              <a:defRPr/>
            </a:pPr>
            <a:r>
              <a:rPr lang="en-GB" sz="1000" dirty="0" smtClean="0">
                <a:latin typeface="Arial" pitchFamily="34" charset="0"/>
                <a:cs typeface="Arial" pitchFamily="34" charset="0"/>
              </a:rPr>
              <a:t>Tilt testing also has value in helping me to help patients understand what their problem is, especially young women with normal hearts who black out with little or no warning. It can provide additional information about hyperventilation, POTS, or pseudo-syncope/NEAD</a:t>
            </a:r>
            <a:r>
              <a:rPr lang="en-GB" sz="1000" baseline="0" dirty="0" smtClean="0">
                <a:latin typeface="Arial" pitchFamily="34" charset="0"/>
                <a:cs typeface="Arial" pitchFamily="34" charset="0"/>
              </a:rPr>
              <a:t> as well</a:t>
            </a:r>
            <a:r>
              <a:rPr lang="en-GB" sz="1000" dirty="0" smtClean="0">
                <a:latin typeface="Arial" pitchFamily="34" charset="0"/>
                <a:cs typeface="Arial" pitchFamily="34" charset="0"/>
              </a:rPr>
              <a:t>. An IER is no use in this situation, as it may only show bradys /</a:t>
            </a:r>
            <a:r>
              <a:rPr lang="en-GB" sz="1000" dirty="0" err="1" smtClean="0">
                <a:latin typeface="Arial" pitchFamily="34" charset="0"/>
                <a:cs typeface="Arial" pitchFamily="34" charset="0"/>
              </a:rPr>
              <a:t>asystole</a:t>
            </a:r>
            <a:r>
              <a:rPr lang="en-GB" sz="1000" dirty="0" smtClean="0">
                <a:latin typeface="Arial" pitchFamily="34" charset="0"/>
                <a:cs typeface="Arial" pitchFamily="34" charset="0"/>
              </a:rPr>
              <a:t> as part of </a:t>
            </a:r>
            <a:r>
              <a:rPr lang="en-GB" sz="1000" u="sng" dirty="0" smtClean="0">
                <a:latin typeface="Arial" pitchFamily="34" charset="0"/>
                <a:cs typeface="Arial" pitchFamily="34" charset="0"/>
              </a:rPr>
              <a:t>VVS,</a:t>
            </a:r>
            <a:r>
              <a:rPr lang="en-GB" sz="1000" u="none" dirty="0" smtClean="0">
                <a:latin typeface="Arial" pitchFamily="34" charset="0"/>
                <a:cs typeface="Arial" pitchFamily="34" charset="0"/>
              </a:rPr>
              <a:t> </a:t>
            </a:r>
            <a:r>
              <a:rPr lang="en-GB" sz="1000" dirty="0" smtClean="0">
                <a:latin typeface="Arial" pitchFamily="34" charset="0"/>
                <a:cs typeface="Arial" pitchFamily="34" charset="0"/>
              </a:rPr>
              <a:t>cause an unwelcome scar, and make it more difficult for me to explain that they do not have a heart problem!</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20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C493F3F-AEB1-4D32-8982-F0D616AB21E1}" type="slidenum">
              <a:rPr lang="it-IT" smtClean="0"/>
              <a:pPr/>
              <a:t>30</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dirty="0" smtClean="0">
                <a:latin typeface="Arial" pitchFamily="34" charset="0"/>
                <a:cs typeface="Arial" pitchFamily="34" charset="0"/>
              </a:rPr>
              <a:t>These are the indications for tilt testing according to the ESC guidelines.</a:t>
            </a:r>
          </a:p>
          <a:p>
            <a:r>
              <a:rPr lang="en-GB" sz="1100" dirty="0" smtClean="0">
                <a:latin typeface="Arial" pitchFamily="34" charset="0"/>
                <a:cs typeface="Arial" pitchFamily="34" charset="0"/>
              </a:rPr>
              <a:t>[allow people to read]</a:t>
            </a:r>
          </a:p>
          <a:p>
            <a:r>
              <a:rPr lang="en-GB" sz="1100" dirty="0" smtClean="0">
                <a:latin typeface="Arial" pitchFamily="34" charset="0"/>
                <a:cs typeface="Arial" pitchFamily="34" charset="0"/>
              </a:rPr>
              <a:t>POTS stands for postural orthostatic tachycardia syndrome and we have had three cases that I know of on our AMU in the last 3 months!</a:t>
            </a:r>
          </a:p>
          <a:p>
            <a:r>
              <a:rPr lang="en-GB" sz="1100" dirty="0" smtClean="0">
                <a:latin typeface="Arial" pitchFamily="34" charset="0"/>
                <a:cs typeface="Arial" pitchFamily="34" charset="0"/>
              </a:rPr>
              <a:t>PNES – the unfortunate acronym for psychogenic non-epileptic attacks (new term).</a:t>
            </a:r>
            <a:endParaRPr lang="en-GB"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C493F3F-AEB1-4D32-8982-F0D616AB21E1}" type="slidenum">
              <a:rPr lang="it-IT" smtClean="0"/>
              <a:pPr/>
              <a:t>31</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*CRP useful in older people only, who do not get a raised </a:t>
            </a:r>
            <a:r>
              <a:rPr lang="en-GB" dirty="0" err="1" smtClean="0"/>
              <a:t>wcc</a:t>
            </a:r>
            <a:r>
              <a:rPr lang="en-GB" dirty="0" smtClean="0"/>
              <a:t> or fever in sepsis necessarily – and who can present with “medical problems in disguise”.</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32</a:t>
            </a:fld>
            <a:endParaRPr lang="en-US"/>
          </a:p>
        </p:txBody>
      </p:sp>
    </p:spTree>
    <p:extLst>
      <p:ext uri="{BB962C8B-B14F-4D97-AF65-F5344CB8AC3E}">
        <p14:creationId xmlns:p14="http://schemas.microsoft.com/office/powerpoint/2010/main" val="782267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176E41-D89A-6747-BCE9-F84E107870EB}" type="slidenum">
              <a:rPr lang="it-IT"/>
              <a:pPr/>
              <a:t>33</a:t>
            </a:fld>
            <a:endParaRPr lang="it-IT"/>
          </a:p>
        </p:txBody>
      </p:sp>
      <p:sp>
        <p:nvSpPr>
          <p:cNvPr id="239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9619" name="Rectangle 3"/>
          <p:cNvSpPr>
            <a:spLocks noGrp="1" noChangeArrowheads="1"/>
          </p:cNvSpPr>
          <p:nvPr>
            <p:ph type="body" idx="1"/>
          </p:nvPr>
        </p:nvSpPr>
        <p:spPr/>
        <p:txBody>
          <a:bodyPr/>
          <a:lstStyle/>
          <a:p>
            <a:r>
              <a:rPr lang="en-US" dirty="0" smtClean="0"/>
              <a:t>See the QRG “quick reference guideline” posted on the website.</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952892D-4333-EF4E-BBD3-49CD0B3E1F59}" type="slidenum">
              <a:rPr lang="en-US" smtClean="0"/>
              <a:t>34</a:t>
            </a:fld>
            <a:endParaRPr lang="en-US"/>
          </a:p>
        </p:txBody>
      </p:sp>
    </p:spTree>
    <p:extLst>
      <p:ext uri="{BB962C8B-B14F-4D97-AF65-F5344CB8AC3E}">
        <p14:creationId xmlns:p14="http://schemas.microsoft.com/office/powerpoint/2010/main" val="21461739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952892D-4333-EF4E-BBD3-49CD0B3E1F59}" type="slidenum">
              <a:rPr lang="en-US" smtClean="0"/>
              <a:t>35</a:t>
            </a:fld>
            <a:endParaRPr lang="en-US"/>
          </a:p>
        </p:txBody>
      </p:sp>
    </p:spTree>
    <p:extLst>
      <p:ext uri="{BB962C8B-B14F-4D97-AF65-F5344CB8AC3E}">
        <p14:creationId xmlns:p14="http://schemas.microsoft.com/office/powerpoint/2010/main" val="31318533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952892D-4333-EF4E-BBD3-49CD0B3E1F59}" type="slidenum">
              <a:rPr lang="en-US" smtClean="0"/>
              <a:t>36</a:t>
            </a:fld>
            <a:endParaRPr lang="en-US"/>
          </a:p>
        </p:txBody>
      </p:sp>
    </p:spTree>
    <p:extLst>
      <p:ext uri="{BB962C8B-B14F-4D97-AF65-F5344CB8AC3E}">
        <p14:creationId xmlns:p14="http://schemas.microsoft.com/office/powerpoint/2010/main" val="22978145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F98324-00F7-4171-B270-E91D29891FEC}" type="slidenum">
              <a:rPr lang="en-GB"/>
              <a:pPr fontAlgn="base">
                <a:spcBef>
                  <a:spcPct val="0"/>
                </a:spcBef>
                <a:spcAft>
                  <a:spcPct val="0"/>
                </a:spcAft>
                <a:defRPr/>
              </a:pPr>
              <a:t>37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SITUATIONAL syncope.</a:t>
            </a:r>
          </a:p>
          <a:p>
            <a:r>
              <a:rPr lang="en-GB" dirty="0" smtClean="0"/>
              <a:t>A</a:t>
            </a:r>
            <a:r>
              <a:rPr lang="en-GB" baseline="0" dirty="0" smtClean="0"/>
              <a:t> form of neurally-mediated syncope, and CAN occur lying down (in this case while having a cannula inserted). </a:t>
            </a:r>
          </a:p>
          <a:p>
            <a:r>
              <a:rPr lang="en-GB" baseline="0" dirty="0" smtClean="0"/>
              <a:t>It’s not VVS – as the “3 P’s” are required to diagnose this: typical </a:t>
            </a:r>
            <a:r>
              <a:rPr lang="en-GB" b="1" baseline="0" dirty="0" smtClean="0"/>
              <a:t>P</a:t>
            </a:r>
            <a:r>
              <a:rPr lang="en-GB" baseline="0" dirty="0" smtClean="0"/>
              <a:t>osture, </a:t>
            </a:r>
            <a:r>
              <a:rPr lang="en-GB" b="1" baseline="0" dirty="0" smtClean="0"/>
              <a:t>P</a:t>
            </a:r>
            <a:r>
              <a:rPr lang="en-GB" baseline="0" dirty="0" smtClean="0"/>
              <a:t>rodrome and </a:t>
            </a:r>
            <a:r>
              <a:rPr lang="en-GB" b="1" baseline="0" dirty="0" smtClean="0"/>
              <a:t>P</a:t>
            </a:r>
            <a:r>
              <a:rPr lang="en-GB" baseline="0" dirty="0" smtClean="0"/>
              <a:t>recipitating factors (according to the DVLA).</a:t>
            </a:r>
          </a:p>
          <a:p>
            <a:r>
              <a:rPr lang="en-GB" baseline="0" dirty="0" smtClean="0"/>
              <a:t>Young people with VVS/situational syncope become asystolic (it’s just that they are rarely attached to a cardiac monitor) – hence the large number of crash calls for fainting </a:t>
            </a:r>
            <a:r>
              <a:rPr lang="en-GB" baseline="0" dirty="0" err="1" smtClean="0"/>
              <a:t>pts</a:t>
            </a:r>
            <a:r>
              <a:rPr lang="en-GB" baseline="0" dirty="0" smtClean="0"/>
              <a:t> in hospital (cannot feel a pulse due to </a:t>
            </a:r>
            <a:r>
              <a:rPr lang="en-GB" baseline="0" dirty="0" err="1" smtClean="0"/>
              <a:t>brady</a:t>
            </a:r>
            <a:r>
              <a:rPr lang="en-GB" baseline="0" dirty="0" smtClean="0"/>
              <a:t>/low BP) and around 10% get a high degree heart block transiently instead.</a:t>
            </a:r>
          </a:p>
          <a:p>
            <a:r>
              <a:rPr lang="en-GB" baseline="0" dirty="0" smtClean="0"/>
              <a:t>Driving advice?</a:t>
            </a:r>
          </a:p>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4</a:t>
            </a:fld>
            <a:endParaRPr lang="en-US"/>
          </a:p>
        </p:txBody>
      </p:sp>
    </p:spTree>
    <p:extLst>
      <p:ext uri="{BB962C8B-B14F-4D97-AF65-F5344CB8AC3E}">
        <p14:creationId xmlns:p14="http://schemas.microsoft.com/office/powerpoint/2010/main" val="1705163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First a</a:t>
            </a:r>
            <a:r>
              <a:rPr lang="en-GB" baseline="0" dirty="0" smtClean="0"/>
              <a:t> definition of what we are talking about today.</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5</a:t>
            </a:fld>
            <a:endParaRPr lang="en-US"/>
          </a:p>
        </p:txBody>
      </p:sp>
    </p:spTree>
    <p:extLst>
      <p:ext uri="{BB962C8B-B14F-4D97-AF65-F5344CB8AC3E}">
        <p14:creationId xmlns:p14="http://schemas.microsoft.com/office/powerpoint/2010/main" val="4180011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kern="1200" baseline="0" dirty="0" smtClean="0">
                <a:solidFill>
                  <a:schemeClr val="tx1"/>
                </a:solidFill>
                <a:latin typeface="Arial" pitchFamily="34" charset="0"/>
                <a:cs typeface="Arial" pitchFamily="34" charset="0"/>
              </a:rPr>
              <a:t>Syncope is common, accounting for 3% of ED attendances. These</a:t>
            </a:r>
            <a:r>
              <a:rPr lang="en-GB" sz="1100" kern="1200" dirty="0" smtClean="0">
                <a:solidFill>
                  <a:schemeClr val="tx1"/>
                </a:solidFill>
                <a:latin typeface="Arial" pitchFamily="34" charset="0"/>
                <a:cs typeface="Arial" pitchFamily="34" charset="0"/>
              </a:rPr>
              <a:t> are figures for England, with over 100,000 cases of syncope and collapse a year. The numbers are rising, and the majority (75%) of patients are admitted. Mean length of stay is decreasing but 3.9 days is still too long! </a:t>
            </a:r>
            <a:r>
              <a:rPr lang="en-GB" sz="1100" kern="1200" baseline="0" dirty="0" smtClean="0">
                <a:solidFill>
                  <a:schemeClr val="tx1"/>
                </a:solidFill>
                <a:latin typeface="Arial" pitchFamily="34" charset="0"/>
                <a:cs typeface="Arial" pitchFamily="34" charset="0"/>
              </a:rPr>
              <a:t>The average age of patients is around 68.</a:t>
            </a:r>
          </a:p>
        </p:txBody>
      </p:sp>
      <p:sp>
        <p:nvSpPr>
          <p:cNvPr id="4" name="Slide Number Placeholder 3"/>
          <p:cNvSpPr>
            <a:spLocks noGrp="1"/>
          </p:cNvSpPr>
          <p:nvPr>
            <p:ph type="sldNum" sz="quarter" idx="10"/>
          </p:nvPr>
        </p:nvSpPr>
        <p:spPr/>
        <p:txBody>
          <a:bodyPr/>
          <a:lstStyle/>
          <a:p>
            <a:fld id="{5C493F3F-AEB1-4D32-8982-F0D616AB21E1}"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dirty="0" smtClean="0">
                <a:latin typeface="Arial" pitchFamily="34" charset="0"/>
                <a:cs typeface="Arial" pitchFamily="34" charset="0"/>
              </a:rPr>
              <a:t>Collapse</a:t>
            </a:r>
            <a:r>
              <a:rPr lang="en-GB" sz="1100" baseline="0" dirty="0" smtClean="0">
                <a:latin typeface="Arial" pitchFamily="34" charset="0"/>
                <a:cs typeface="Arial" pitchFamily="34" charset="0"/>
              </a:rPr>
              <a:t> ?cause falls in to 3 main groups – due to acute illness, then the main differential is usually syncope </a:t>
            </a:r>
            <a:r>
              <a:rPr lang="en-GB" sz="1100" baseline="0" dirty="0" err="1" smtClean="0">
                <a:latin typeface="Arial" pitchFamily="34" charset="0"/>
                <a:cs typeface="Arial" pitchFamily="34" charset="0"/>
              </a:rPr>
              <a:t>vs</a:t>
            </a:r>
            <a:r>
              <a:rPr lang="en-GB" sz="1100" baseline="0" dirty="0" smtClean="0">
                <a:latin typeface="Arial" pitchFamily="34" charset="0"/>
                <a:cs typeface="Arial" pitchFamily="34" charset="0"/>
              </a:rPr>
              <a:t> seizure (although other things can cause, listed above!)</a:t>
            </a:r>
            <a:endParaRPr lang="en-GB"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C493F3F-AEB1-4D32-8982-F0D616AB21E1}"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dirty="0" smtClean="0">
                <a:latin typeface="Arial" pitchFamily="34" charset="0"/>
                <a:cs typeface="Arial" pitchFamily="34" charset="0"/>
              </a:rPr>
              <a:t>Syncope is a symptom – not a diagnosis. The underlying mechanism is always transient global cerebral hypoperfusion.</a:t>
            </a:r>
          </a:p>
          <a:p>
            <a:r>
              <a:rPr lang="en-GB" sz="1100" dirty="0" smtClean="0">
                <a:latin typeface="Arial" pitchFamily="34" charset="0"/>
                <a:cs typeface="Arial" pitchFamily="34" charset="0"/>
              </a:rPr>
              <a:t>What I find really helpful is to understand that there are </a:t>
            </a:r>
            <a:r>
              <a:rPr lang="en-GB" sz="1100" u="sng" dirty="0" smtClean="0">
                <a:latin typeface="Arial" pitchFamily="34" charset="0"/>
                <a:cs typeface="Arial" pitchFamily="34" charset="0"/>
              </a:rPr>
              <a:t>different types of syncope</a:t>
            </a:r>
            <a:r>
              <a:rPr lang="en-GB" sz="1100" dirty="0" smtClean="0">
                <a:latin typeface="Arial" pitchFamily="34" charset="0"/>
                <a:cs typeface="Arial" pitchFamily="34" charset="0"/>
              </a:rPr>
              <a:t> and to have a structure in your head that helps when evaluating a patient. </a:t>
            </a:r>
          </a:p>
          <a:p>
            <a:r>
              <a:rPr lang="en-GB" sz="1100" dirty="0" smtClean="0">
                <a:latin typeface="Arial" pitchFamily="34" charset="0"/>
                <a:cs typeface="Arial" pitchFamily="34" charset="0"/>
              </a:rPr>
              <a:t>So here’s a structure that you can fit things in to.</a:t>
            </a:r>
          </a:p>
          <a:p>
            <a:r>
              <a:rPr lang="en-GB" sz="1100" dirty="0" smtClean="0">
                <a:latin typeface="Arial" pitchFamily="34" charset="0"/>
                <a:cs typeface="Arial" pitchFamily="34" charset="0"/>
              </a:rPr>
              <a:t>On the AMU, syncope can be a presentation of an acute illness, eg sepsis, bleeding, ACS, PE etc. </a:t>
            </a:r>
          </a:p>
          <a:p>
            <a:r>
              <a:rPr lang="en-GB" sz="1100" dirty="0" smtClean="0">
                <a:latin typeface="Arial" pitchFamily="34" charset="0"/>
                <a:cs typeface="Arial" pitchFamily="34" charset="0"/>
              </a:rPr>
              <a:t>If there is no acute illness, the main differential of TLOC is syncope or seizure (although there are some other causes of non-syncopal collapse that should be considered). Either way, </a:t>
            </a:r>
            <a:r>
              <a:rPr lang="en-GB" sz="1100" u="sng" dirty="0" smtClean="0">
                <a:latin typeface="Arial" pitchFamily="34" charset="0"/>
                <a:cs typeface="Arial" pitchFamily="34" charset="0"/>
              </a:rPr>
              <a:t>you can only accurately differentiate syncope from a seizure with an eye-witness account. </a:t>
            </a:r>
            <a:r>
              <a:rPr lang="en-GB" sz="1100" dirty="0" smtClean="0">
                <a:latin typeface="Arial" pitchFamily="34" charset="0"/>
                <a:cs typeface="Arial" pitchFamily="34" charset="0"/>
              </a:rPr>
              <a:t>That is really important.</a:t>
            </a:r>
            <a:endParaRPr lang="en-GB" sz="1100" u="sng" dirty="0" smtClean="0">
              <a:latin typeface="Arial" pitchFamily="34" charset="0"/>
              <a:cs typeface="Arial" pitchFamily="34" charset="0"/>
            </a:endParaRPr>
          </a:p>
          <a:p>
            <a:r>
              <a:rPr lang="en-GB" sz="1100" dirty="0" smtClean="0">
                <a:latin typeface="Arial" pitchFamily="34" charset="0"/>
                <a:cs typeface="Arial" pitchFamily="34" charset="0"/>
              </a:rPr>
              <a:t>But let’s now focus on syncope (in the middle). There are 4 main sub-types. Our job is to figure out what</a:t>
            </a:r>
            <a:r>
              <a:rPr lang="en-GB" sz="1100" baseline="0" dirty="0" smtClean="0">
                <a:latin typeface="Arial" pitchFamily="34" charset="0"/>
                <a:cs typeface="Arial" pitchFamily="34" charset="0"/>
              </a:rPr>
              <a:t> kind of syncope the patient has – because this is THE key to management.</a:t>
            </a:r>
            <a:endParaRPr lang="en-GB"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C493F3F-AEB1-4D32-8982-F0D616AB21E1}"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do we do this? You all know … but this is the “official” initial evaluation in all the guidelines. How often do we do the L+S</a:t>
            </a:r>
            <a:r>
              <a:rPr lang="en-GB" baseline="0" dirty="0" smtClean="0"/>
              <a:t> BP as part our our evaluation (i.e. there and then?)</a:t>
            </a:r>
          </a:p>
          <a:p>
            <a:r>
              <a:rPr lang="en-GB" baseline="0" dirty="0" smtClean="0"/>
              <a:t>As we will see later, following an initial evaluation, up to 50% of </a:t>
            </a:r>
            <a:r>
              <a:rPr lang="en-GB" baseline="0" dirty="0" err="1" smtClean="0"/>
              <a:t>pts</a:t>
            </a:r>
            <a:r>
              <a:rPr lang="en-GB" baseline="0" dirty="0" smtClean="0"/>
              <a:t> will have a diagnosis, with no need for further tests – the rest MAY need investigations …</a:t>
            </a:r>
          </a:p>
          <a:p>
            <a:r>
              <a:rPr lang="en-GB" baseline="0" dirty="0" smtClean="0"/>
              <a:t>Armed with this knowledge, let’s look at some scenarios …</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9</a:t>
            </a:fld>
            <a:endParaRPr lang="en-US"/>
          </a:p>
        </p:txBody>
      </p:sp>
    </p:spTree>
    <p:extLst>
      <p:ext uri="{BB962C8B-B14F-4D97-AF65-F5344CB8AC3E}">
        <p14:creationId xmlns:p14="http://schemas.microsoft.com/office/powerpoint/2010/main" val="129497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4" name="Date Placeholder 3"/>
          <p:cNvSpPr>
            <a:spLocks noGrp="1"/>
          </p:cNvSpPr>
          <p:nvPr>
            <p:ph type="dt" sz="half" idx="10"/>
          </p:nvPr>
        </p:nvSpPr>
        <p:spPr/>
        <p:txBody>
          <a:bodyPr/>
          <a:lstStyle/>
          <a:p>
            <a:fld id="{B01A85B4-0C1A-2743-BC50-8F3CA4F4350C}" type="datetimeFigureOut">
              <a:rPr lang="en-US" smtClean="0"/>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83102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01A85B4-0C1A-2743-BC50-8F3CA4F4350C}" type="datetimeFigureOut">
              <a:rPr lang="en-US" smtClean="0"/>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207184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01A85B4-0C1A-2743-BC50-8F3CA4F4350C}" type="datetimeFigureOut">
              <a:rPr lang="en-US" smtClean="0"/>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1349218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81000"/>
            <a:ext cx="7848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it-IT"/>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it-IT"/>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7C3ED795-2167-41E2-93C1-C7E50BB87909}" type="slidenum">
              <a:rPr lang="it-IT"/>
              <a:pPr/>
              <a:t>‹#›</a:t>
            </a:fld>
            <a:endParaRPr lang="it-IT"/>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it-IT">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it-IT">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384512B8-B6E2-479D-9497-5D8DA2B017DB}"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it-IT">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it-IT">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EA448353-91DC-44A7-A2A0-1EE8D4EA642F}"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it-IT">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it-IT">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B3B6D6B3-D092-420D-8D85-950244E09923}"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it-IT">
              <a:solidFill>
                <a:srgbClr val="FFFF00"/>
              </a:solidFill>
            </a:endParaRPr>
          </a:p>
        </p:txBody>
      </p:sp>
      <p:sp>
        <p:nvSpPr>
          <p:cNvPr id="6" name="Footer Placeholder 5"/>
          <p:cNvSpPr>
            <a:spLocks noGrp="1"/>
          </p:cNvSpPr>
          <p:nvPr>
            <p:ph type="ftr" sz="quarter" idx="11"/>
          </p:nvPr>
        </p:nvSpPr>
        <p:spPr/>
        <p:txBody>
          <a:bodyPr/>
          <a:lstStyle>
            <a:lvl1pPr>
              <a:defRPr/>
            </a:lvl1pPr>
          </a:lstStyle>
          <a:p>
            <a:endParaRPr lang="it-IT">
              <a:solidFill>
                <a:srgbClr val="FFFF00"/>
              </a:solidFill>
            </a:endParaRPr>
          </a:p>
        </p:txBody>
      </p:sp>
      <p:sp>
        <p:nvSpPr>
          <p:cNvPr id="7" name="Slide Number Placeholder 6"/>
          <p:cNvSpPr>
            <a:spLocks noGrp="1"/>
          </p:cNvSpPr>
          <p:nvPr>
            <p:ph type="sldNum" sz="quarter" idx="12"/>
          </p:nvPr>
        </p:nvSpPr>
        <p:spPr/>
        <p:txBody>
          <a:bodyPr/>
          <a:lstStyle>
            <a:lvl1pPr>
              <a:defRPr/>
            </a:lvl1pPr>
          </a:lstStyle>
          <a:p>
            <a:fld id="{BE7F72E5-4BD5-4C42-8CAB-3216A67E57A1}"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it-IT">
              <a:solidFill>
                <a:srgbClr val="FFFF00"/>
              </a:solidFill>
            </a:endParaRPr>
          </a:p>
        </p:txBody>
      </p:sp>
      <p:sp>
        <p:nvSpPr>
          <p:cNvPr id="8" name="Footer Placeholder 7"/>
          <p:cNvSpPr>
            <a:spLocks noGrp="1"/>
          </p:cNvSpPr>
          <p:nvPr>
            <p:ph type="ftr" sz="quarter" idx="11"/>
          </p:nvPr>
        </p:nvSpPr>
        <p:spPr/>
        <p:txBody>
          <a:bodyPr/>
          <a:lstStyle>
            <a:lvl1pPr>
              <a:defRPr/>
            </a:lvl1pPr>
          </a:lstStyle>
          <a:p>
            <a:endParaRPr lang="it-IT">
              <a:solidFill>
                <a:srgbClr val="FFFF00"/>
              </a:solidFill>
            </a:endParaRPr>
          </a:p>
        </p:txBody>
      </p:sp>
      <p:sp>
        <p:nvSpPr>
          <p:cNvPr id="9" name="Slide Number Placeholder 8"/>
          <p:cNvSpPr>
            <a:spLocks noGrp="1"/>
          </p:cNvSpPr>
          <p:nvPr>
            <p:ph type="sldNum" sz="quarter" idx="12"/>
          </p:nvPr>
        </p:nvSpPr>
        <p:spPr/>
        <p:txBody>
          <a:bodyPr/>
          <a:lstStyle>
            <a:lvl1pPr>
              <a:defRPr/>
            </a:lvl1pPr>
          </a:lstStyle>
          <a:p>
            <a:fld id="{65ECC114-459A-4900-81ED-CE226191CF16}"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it-IT">
              <a:solidFill>
                <a:srgbClr val="FFFF00"/>
              </a:solidFill>
            </a:endParaRPr>
          </a:p>
        </p:txBody>
      </p:sp>
      <p:sp>
        <p:nvSpPr>
          <p:cNvPr id="4" name="Footer Placeholder 3"/>
          <p:cNvSpPr>
            <a:spLocks noGrp="1"/>
          </p:cNvSpPr>
          <p:nvPr>
            <p:ph type="ftr" sz="quarter" idx="11"/>
          </p:nvPr>
        </p:nvSpPr>
        <p:spPr/>
        <p:txBody>
          <a:bodyPr/>
          <a:lstStyle>
            <a:lvl1pPr>
              <a:defRPr/>
            </a:lvl1pPr>
          </a:lstStyle>
          <a:p>
            <a:endParaRPr lang="it-IT">
              <a:solidFill>
                <a:srgbClr val="FFFF00"/>
              </a:solidFill>
            </a:endParaRPr>
          </a:p>
        </p:txBody>
      </p:sp>
      <p:sp>
        <p:nvSpPr>
          <p:cNvPr id="5" name="Slide Number Placeholder 4"/>
          <p:cNvSpPr>
            <a:spLocks noGrp="1"/>
          </p:cNvSpPr>
          <p:nvPr>
            <p:ph type="sldNum" sz="quarter" idx="12"/>
          </p:nvPr>
        </p:nvSpPr>
        <p:spPr/>
        <p:txBody>
          <a:bodyPr/>
          <a:lstStyle>
            <a:lvl1pPr>
              <a:defRPr/>
            </a:lvl1pPr>
          </a:lstStyle>
          <a:p>
            <a:fld id="{BA8F5636-CE5C-4FEF-8E16-95768A3F1099}"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it-IT">
              <a:solidFill>
                <a:srgbClr val="FFFF00"/>
              </a:solidFill>
            </a:endParaRPr>
          </a:p>
        </p:txBody>
      </p:sp>
      <p:sp>
        <p:nvSpPr>
          <p:cNvPr id="3" name="Footer Placeholder 2"/>
          <p:cNvSpPr>
            <a:spLocks noGrp="1"/>
          </p:cNvSpPr>
          <p:nvPr>
            <p:ph type="ftr" sz="quarter" idx="11"/>
          </p:nvPr>
        </p:nvSpPr>
        <p:spPr/>
        <p:txBody>
          <a:bodyPr/>
          <a:lstStyle>
            <a:lvl1pPr>
              <a:defRPr/>
            </a:lvl1pPr>
          </a:lstStyle>
          <a:p>
            <a:endParaRPr lang="it-IT">
              <a:solidFill>
                <a:srgbClr val="FFFF00"/>
              </a:solidFill>
            </a:endParaRPr>
          </a:p>
        </p:txBody>
      </p:sp>
      <p:sp>
        <p:nvSpPr>
          <p:cNvPr id="4" name="Slide Number Placeholder 3"/>
          <p:cNvSpPr>
            <a:spLocks noGrp="1"/>
          </p:cNvSpPr>
          <p:nvPr>
            <p:ph type="sldNum" sz="quarter" idx="12"/>
          </p:nvPr>
        </p:nvSpPr>
        <p:spPr/>
        <p:txBody>
          <a:bodyPr/>
          <a:lstStyle>
            <a:lvl1pPr>
              <a:defRPr/>
            </a:lvl1pPr>
          </a:lstStyle>
          <a:p>
            <a:fld id="{6CB8D633-0BE1-44FC-AEA8-AF5D1BB48229}"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01A85B4-0C1A-2743-BC50-8F3CA4F4350C}" type="datetimeFigureOut">
              <a:rPr lang="en-US" smtClean="0"/>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899727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t-IT">
              <a:solidFill>
                <a:srgbClr val="FFFF00"/>
              </a:solidFill>
            </a:endParaRPr>
          </a:p>
        </p:txBody>
      </p:sp>
      <p:sp>
        <p:nvSpPr>
          <p:cNvPr id="6" name="Footer Placeholder 5"/>
          <p:cNvSpPr>
            <a:spLocks noGrp="1"/>
          </p:cNvSpPr>
          <p:nvPr>
            <p:ph type="ftr" sz="quarter" idx="11"/>
          </p:nvPr>
        </p:nvSpPr>
        <p:spPr/>
        <p:txBody>
          <a:bodyPr/>
          <a:lstStyle>
            <a:lvl1pPr>
              <a:defRPr/>
            </a:lvl1pPr>
          </a:lstStyle>
          <a:p>
            <a:endParaRPr lang="it-IT">
              <a:solidFill>
                <a:srgbClr val="FFFF00"/>
              </a:solidFill>
            </a:endParaRPr>
          </a:p>
        </p:txBody>
      </p:sp>
      <p:sp>
        <p:nvSpPr>
          <p:cNvPr id="7" name="Slide Number Placeholder 6"/>
          <p:cNvSpPr>
            <a:spLocks noGrp="1"/>
          </p:cNvSpPr>
          <p:nvPr>
            <p:ph type="sldNum" sz="quarter" idx="12"/>
          </p:nvPr>
        </p:nvSpPr>
        <p:spPr/>
        <p:txBody>
          <a:bodyPr/>
          <a:lstStyle>
            <a:lvl1pPr>
              <a:defRPr/>
            </a:lvl1pPr>
          </a:lstStyle>
          <a:p>
            <a:fld id="{B280C4EE-A539-44E2-A6D0-2841009B806A}"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t-IT">
              <a:solidFill>
                <a:srgbClr val="FFFF00"/>
              </a:solidFill>
            </a:endParaRPr>
          </a:p>
        </p:txBody>
      </p:sp>
      <p:sp>
        <p:nvSpPr>
          <p:cNvPr id="6" name="Footer Placeholder 5"/>
          <p:cNvSpPr>
            <a:spLocks noGrp="1"/>
          </p:cNvSpPr>
          <p:nvPr>
            <p:ph type="ftr" sz="quarter" idx="11"/>
          </p:nvPr>
        </p:nvSpPr>
        <p:spPr/>
        <p:txBody>
          <a:bodyPr/>
          <a:lstStyle>
            <a:lvl1pPr>
              <a:defRPr/>
            </a:lvl1pPr>
          </a:lstStyle>
          <a:p>
            <a:endParaRPr lang="it-IT">
              <a:solidFill>
                <a:srgbClr val="FFFF00"/>
              </a:solidFill>
            </a:endParaRPr>
          </a:p>
        </p:txBody>
      </p:sp>
      <p:sp>
        <p:nvSpPr>
          <p:cNvPr id="7" name="Slide Number Placeholder 6"/>
          <p:cNvSpPr>
            <a:spLocks noGrp="1"/>
          </p:cNvSpPr>
          <p:nvPr>
            <p:ph type="sldNum" sz="quarter" idx="12"/>
          </p:nvPr>
        </p:nvSpPr>
        <p:spPr/>
        <p:txBody>
          <a:bodyPr/>
          <a:lstStyle>
            <a:lvl1pPr>
              <a:defRPr/>
            </a:lvl1pPr>
          </a:lstStyle>
          <a:p>
            <a:fld id="{EA052E30-6075-4D87-9433-86B0B05430D3}"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it-IT">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it-IT">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5C60389E-86A9-4E75-992C-E92E30C84BA2}"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1000"/>
            <a:ext cx="1962150" cy="5715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381000"/>
            <a:ext cx="57340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it-IT">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it-IT">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8FEE627B-6D78-40FF-9E60-E6990B158F5A}"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762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447800"/>
            <a:ext cx="7772400" cy="4648200"/>
          </a:xfrm>
        </p:spPr>
        <p:txBody>
          <a:bodyPr/>
          <a:lstStyle/>
          <a:p>
            <a:endParaRPr lang="en-GB"/>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it-IT">
              <a:solidFill>
                <a:srgbClr val="FFFF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it-IT">
              <a:solidFill>
                <a:srgbClr val="FFFF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8B6E92BB-73A6-4C1E-8FBA-F6D404E4E04A}"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81000"/>
            <a:ext cx="7848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it-IT">
              <a:solidFill>
                <a:srgbClr val="FFFF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it-IT">
              <a:solidFill>
                <a:srgbClr val="FFFF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7C3ED795-2167-41E2-93C1-C7E50BB87909}"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it-IT">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it-IT">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384512B8-B6E2-479D-9497-5D8DA2B017DB}"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it-IT">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it-IT">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EA448353-91DC-44A7-A2A0-1EE8D4EA642F}"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it-IT">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it-IT">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B3B6D6B3-D092-420D-8D85-950244E09923}"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it-IT">
              <a:solidFill>
                <a:srgbClr val="FFFF00"/>
              </a:solidFill>
            </a:endParaRPr>
          </a:p>
        </p:txBody>
      </p:sp>
      <p:sp>
        <p:nvSpPr>
          <p:cNvPr id="6" name="Footer Placeholder 5"/>
          <p:cNvSpPr>
            <a:spLocks noGrp="1"/>
          </p:cNvSpPr>
          <p:nvPr>
            <p:ph type="ftr" sz="quarter" idx="11"/>
          </p:nvPr>
        </p:nvSpPr>
        <p:spPr/>
        <p:txBody>
          <a:bodyPr/>
          <a:lstStyle>
            <a:lvl1pPr>
              <a:defRPr/>
            </a:lvl1pPr>
          </a:lstStyle>
          <a:p>
            <a:endParaRPr lang="it-IT">
              <a:solidFill>
                <a:srgbClr val="FFFF00"/>
              </a:solidFill>
            </a:endParaRPr>
          </a:p>
        </p:txBody>
      </p:sp>
      <p:sp>
        <p:nvSpPr>
          <p:cNvPr id="7" name="Slide Number Placeholder 6"/>
          <p:cNvSpPr>
            <a:spLocks noGrp="1"/>
          </p:cNvSpPr>
          <p:nvPr>
            <p:ph type="sldNum" sz="quarter" idx="12"/>
          </p:nvPr>
        </p:nvSpPr>
        <p:spPr/>
        <p:txBody>
          <a:bodyPr/>
          <a:lstStyle>
            <a:lvl1pPr>
              <a:defRPr/>
            </a:lvl1pPr>
          </a:lstStyle>
          <a:p>
            <a:fld id="{BE7F72E5-4BD5-4C42-8CAB-3216A67E57A1}"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01A85B4-0C1A-2743-BC50-8F3CA4F4350C}" type="datetimeFigureOut">
              <a:rPr lang="en-US" smtClean="0"/>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16751078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it-IT">
              <a:solidFill>
                <a:srgbClr val="FFFF00"/>
              </a:solidFill>
            </a:endParaRPr>
          </a:p>
        </p:txBody>
      </p:sp>
      <p:sp>
        <p:nvSpPr>
          <p:cNvPr id="8" name="Footer Placeholder 7"/>
          <p:cNvSpPr>
            <a:spLocks noGrp="1"/>
          </p:cNvSpPr>
          <p:nvPr>
            <p:ph type="ftr" sz="quarter" idx="11"/>
          </p:nvPr>
        </p:nvSpPr>
        <p:spPr/>
        <p:txBody>
          <a:bodyPr/>
          <a:lstStyle>
            <a:lvl1pPr>
              <a:defRPr/>
            </a:lvl1pPr>
          </a:lstStyle>
          <a:p>
            <a:endParaRPr lang="it-IT">
              <a:solidFill>
                <a:srgbClr val="FFFF00"/>
              </a:solidFill>
            </a:endParaRPr>
          </a:p>
        </p:txBody>
      </p:sp>
      <p:sp>
        <p:nvSpPr>
          <p:cNvPr id="9" name="Slide Number Placeholder 8"/>
          <p:cNvSpPr>
            <a:spLocks noGrp="1"/>
          </p:cNvSpPr>
          <p:nvPr>
            <p:ph type="sldNum" sz="quarter" idx="12"/>
          </p:nvPr>
        </p:nvSpPr>
        <p:spPr/>
        <p:txBody>
          <a:bodyPr/>
          <a:lstStyle>
            <a:lvl1pPr>
              <a:defRPr/>
            </a:lvl1pPr>
          </a:lstStyle>
          <a:p>
            <a:fld id="{65ECC114-459A-4900-81ED-CE226191CF16}"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it-IT">
              <a:solidFill>
                <a:srgbClr val="FFFF00"/>
              </a:solidFill>
            </a:endParaRPr>
          </a:p>
        </p:txBody>
      </p:sp>
      <p:sp>
        <p:nvSpPr>
          <p:cNvPr id="4" name="Footer Placeholder 3"/>
          <p:cNvSpPr>
            <a:spLocks noGrp="1"/>
          </p:cNvSpPr>
          <p:nvPr>
            <p:ph type="ftr" sz="quarter" idx="11"/>
          </p:nvPr>
        </p:nvSpPr>
        <p:spPr/>
        <p:txBody>
          <a:bodyPr/>
          <a:lstStyle>
            <a:lvl1pPr>
              <a:defRPr/>
            </a:lvl1pPr>
          </a:lstStyle>
          <a:p>
            <a:endParaRPr lang="it-IT">
              <a:solidFill>
                <a:srgbClr val="FFFF00"/>
              </a:solidFill>
            </a:endParaRPr>
          </a:p>
        </p:txBody>
      </p:sp>
      <p:sp>
        <p:nvSpPr>
          <p:cNvPr id="5" name="Slide Number Placeholder 4"/>
          <p:cNvSpPr>
            <a:spLocks noGrp="1"/>
          </p:cNvSpPr>
          <p:nvPr>
            <p:ph type="sldNum" sz="quarter" idx="12"/>
          </p:nvPr>
        </p:nvSpPr>
        <p:spPr/>
        <p:txBody>
          <a:bodyPr/>
          <a:lstStyle>
            <a:lvl1pPr>
              <a:defRPr/>
            </a:lvl1pPr>
          </a:lstStyle>
          <a:p>
            <a:fld id="{BA8F5636-CE5C-4FEF-8E16-95768A3F1099}"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it-IT">
              <a:solidFill>
                <a:srgbClr val="FFFF00"/>
              </a:solidFill>
            </a:endParaRPr>
          </a:p>
        </p:txBody>
      </p:sp>
      <p:sp>
        <p:nvSpPr>
          <p:cNvPr id="3" name="Footer Placeholder 2"/>
          <p:cNvSpPr>
            <a:spLocks noGrp="1"/>
          </p:cNvSpPr>
          <p:nvPr>
            <p:ph type="ftr" sz="quarter" idx="11"/>
          </p:nvPr>
        </p:nvSpPr>
        <p:spPr/>
        <p:txBody>
          <a:bodyPr/>
          <a:lstStyle>
            <a:lvl1pPr>
              <a:defRPr/>
            </a:lvl1pPr>
          </a:lstStyle>
          <a:p>
            <a:endParaRPr lang="it-IT">
              <a:solidFill>
                <a:srgbClr val="FFFF00"/>
              </a:solidFill>
            </a:endParaRPr>
          </a:p>
        </p:txBody>
      </p:sp>
      <p:sp>
        <p:nvSpPr>
          <p:cNvPr id="4" name="Slide Number Placeholder 3"/>
          <p:cNvSpPr>
            <a:spLocks noGrp="1"/>
          </p:cNvSpPr>
          <p:nvPr>
            <p:ph type="sldNum" sz="quarter" idx="12"/>
          </p:nvPr>
        </p:nvSpPr>
        <p:spPr/>
        <p:txBody>
          <a:bodyPr/>
          <a:lstStyle>
            <a:lvl1pPr>
              <a:defRPr/>
            </a:lvl1pPr>
          </a:lstStyle>
          <a:p>
            <a:fld id="{6CB8D633-0BE1-44FC-AEA8-AF5D1BB48229}"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t-IT">
              <a:solidFill>
                <a:srgbClr val="FFFF00"/>
              </a:solidFill>
            </a:endParaRPr>
          </a:p>
        </p:txBody>
      </p:sp>
      <p:sp>
        <p:nvSpPr>
          <p:cNvPr id="6" name="Footer Placeholder 5"/>
          <p:cNvSpPr>
            <a:spLocks noGrp="1"/>
          </p:cNvSpPr>
          <p:nvPr>
            <p:ph type="ftr" sz="quarter" idx="11"/>
          </p:nvPr>
        </p:nvSpPr>
        <p:spPr/>
        <p:txBody>
          <a:bodyPr/>
          <a:lstStyle>
            <a:lvl1pPr>
              <a:defRPr/>
            </a:lvl1pPr>
          </a:lstStyle>
          <a:p>
            <a:endParaRPr lang="it-IT">
              <a:solidFill>
                <a:srgbClr val="FFFF00"/>
              </a:solidFill>
            </a:endParaRPr>
          </a:p>
        </p:txBody>
      </p:sp>
      <p:sp>
        <p:nvSpPr>
          <p:cNvPr id="7" name="Slide Number Placeholder 6"/>
          <p:cNvSpPr>
            <a:spLocks noGrp="1"/>
          </p:cNvSpPr>
          <p:nvPr>
            <p:ph type="sldNum" sz="quarter" idx="12"/>
          </p:nvPr>
        </p:nvSpPr>
        <p:spPr/>
        <p:txBody>
          <a:bodyPr/>
          <a:lstStyle>
            <a:lvl1pPr>
              <a:defRPr/>
            </a:lvl1pPr>
          </a:lstStyle>
          <a:p>
            <a:fld id="{B280C4EE-A539-44E2-A6D0-2841009B806A}"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t-IT">
              <a:solidFill>
                <a:srgbClr val="FFFF00"/>
              </a:solidFill>
            </a:endParaRPr>
          </a:p>
        </p:txBody>
      </p:sp>
      <p:sp>
        <p:nvSpPr>
          <p:cNvPr id="6" name="Footer Placeholder 5"/>
          <p:cNvSpPr>
            <a:spLocks noGrp="1"/>
          </p:cNvSpPr>
          <p:nvPr>
            <p:ph type="ftr" sz="quarter" idx="11"/>
          </p:nvPr>
        </p:nvSpPr>
        <p:spPr/>
        <p:txBody>
          <a:bodyPr/>
          <a:lstStyle>
            <a:lvl1pPr>
              <a:defRPr/>
            </a:lvl1pPr>
          </a:lstStyle>
          <a:p>
            <a:endParaRPr lang="it-IT">
              <a:solidFill>
                <a:srgbClr val="FFFF00"/>
              </a:solidFill>
            </a:endParaRPr>
          </a:p>
        </p:txBody>
      </p:sp>
      <p:sp>
        <p:nvSpPr>
          <p:cNvPr id="7" name="Slide Number Placeholder 6"/>
          <p:cNvSpPr>
            <a:spLocks noGrp="1"/>
          </p:cNvSpPr>
          <p:nvPr>
            <p:ph type="sldNum" sz="quarter" idx="12"/>
          </p:nvPr>
        </p:nvSpPr>
        <p:spPr/>
        <p:txBody>
          <a:bodyPr/>
          <a:lstStyle>
            <a:lvl1pPr>
              <a:defRPr/>
            </a:lvl1pPr>
          </a:lstStyle>
          <a:p>
            <a:fld id="{EA052E30-6075-4D87-9433-86B0B05430D3}"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it-IT">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it-IT">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5C60389E-86A9-4E75-992C-E92E30C84BA2}"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1000"/>
            <a:ext cx="1962150" cy="5715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381000"/>
            <a:ext cx="57340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it-IT">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it-IT">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8FEE627B-6D78-40FF-9E60-E6990B158F5A}"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762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447800"/>
            <a:ext cx="7772400" cy="4648200"/>
          </a:xfrm>
        </p:spPr>
        <p:txBody>
          <a:bodyPr/>
          <a:lstStyle/>
          <a:p>
            <a:endParaRPr lang="en-GB"/>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it-IT">
              <a:solidFill>
                <a:srgbClr val="FFFF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it-IT">
              <a:solidFill>
                <a:srgbClr val="FFFF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8B6E92BB-73A6-4C1E-8FBA-F6D404E4E04A}"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81000"/>
            <a:ext cx="7848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it-IT">
              <a:solidFill>
                <a:srgbClr val="FFFF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it-IT">
              <a:solidFill>
                <a:srgbClr val="FFFF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7C3ED795-2167-41E2-93C1-C7E50BB87909}"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it-IT">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it-IT">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384512B8-B6E2-479D-9497-5D8DA2B017DB}"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01A85B4-0C1A-2743-BC50-8F3CA4F4350C}" type="datetimeFigureOut">
              <a:rPr lang="en-US" smtClean="0"/>
              <a:t>6/21/19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6311033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it-IT">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it-IT">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EA448353-91DC-44A7-A2A0-1EE8D4EA642F}"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it-IT">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it-IT">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B3B6D6B3-D092-420D-8D85-950244E09923}"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it-IT">
              <a:solidFill>
                <a:srgbClr val="FFFF00"/>
              </a:solidFill>
            </a:endParaRPr>
          </a:p>
        </p:txBody>
      </p:sp>
      <p:sp>
        <p:nvSpPr>
          <p:cNvPr id="6" name="Footer Placeholder 5"/>
          <p:cNvSpPr>
            <a:spLocks noGrp="1"/>
          </p:cNvSpPr>
          <p:nvPr>
            <p:ph type="ftr" sz="quarter" idx="11"/>
          </p:nvPr>
        </p:nvSpPr>
        <p:spPr/>
        <p:txBody>
          <a:bodyPr/>
          <a:lstStyle>
            <a:lvl1pPr>
              <a:defRPr/>
            </a:lvl1pPr>
          </a:lstStyle>
          <a:p>
            <a:endParaRPr lang="it-IT">
              <a:solidFill>
                <a:srgbClr val="FFFF00"/>
              </a:solidFill>
            </a:endParaRPr>
          </a:p>
        </p:txBody>
      </p:sp>
      <p:sp>
        <p:nvSpPr>
          <p:cNvPr id="7" name="Slide Number Placeholder 6"/>
          <p:cNvSpPr>
            <a:spLocks noGrp="1"/>
          </p:cNvSpPr>
          <p:nvPr>
            <p:ph type="sldNum" sz="quarter" idx="12"/>
          </p:nvPr>
        </p:nvSpPr>
        <p:spPr/>
        <p:txBody>
          <a:bodyPr/>
          <a:lstStyle>
            <a:lvl1pPr>
              <a:defRPr/>
            </a:lvl1pPr>
          </a:lstStyle>
          <a:p>
            <a:fld id="{BE7F72E5-4BD5-4C42-8CAB-3216A67E57A1}"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it-IT">
              <a:solidFill>
                <a:srgbClr val="FFFF00"/>
              </a:solidFill>
            </a:endParaRPr>
          </a:p>
        </p:txBody>
      </p:sp>
      <p:sp>
        <p:nvSpPr>
          <p:cNvPr id="8" name="Footer Placeholder 7"/>
          <p:cNvSpPr>
            <a:spLocks noGrp="1"/>
          </p:cNvSpPr>
          <p:nvPr>
            <p:ph type="ftr" sz="quarter" idx="11"/>
          </p:nvPr>
        </p:nvSpPr>
        <p:spPr/>
        <p:txBody>
          <a:bodyPr/>
          <a:lstStyle>
            <a:lvl1pPr>
              <a:defRPr/>
            </a:lvl1pPr>
          </a:lstStyle>
          <a:p>
            <a:endParaRPr lang="it-IT">
              <a:solidFill>
                <a:srgbClr val="FFFF00"/>
              </a:solidFill>
            </a:endParaRPr>
          </a:p>
        </p:txBody>
      </p:sp>
      <p:sp>
        <p:nvSpPr>
          <p:cNvPr id="9" name="Slide Number Placeholder 8"/>
          <p:cNvSpPr>
            <a:spLocks noGrp="1"/>
          </p:cNvSpPr>
          <p:nvPr>
            <p:ph type="sldNum" sz="quarter" idx="12"/>
          </p:nvPr>
        </p:nvSpPr>
        <p:spPr/>
        <p:txBody>
          <a:bodyPr/>
          <a:lstStyle>
            <a:lvl1pPr>
              <a:defRPr/>
            </a:lvl1pPr>
          </a:lstStyle>
          <a:p>
            <a:fld id="{65ECC114-459A-4900-81ED-CE226191CF16}"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it-IT">
              <a:solidFill>
                <a:srgbClr val="FFFF00"/>
              </a:solidFill>
            </a:endParaRPr>
          </a:p>
        </p:txBody>
      </p:sp>
      <p:sp>
        <p:nvSpPr>
          <p:cNvPr id="4" name="Footer Placeholder 3"/>
          <p:cNvSpPr>
            <a:spLocks noGrp="1"/>
          </p:cNvSpPr>
          <p:nvPr>
            <p:ph type="ftr" sz="quarter" idx="11"/>
          </p:nvPr>
        </p:nvSpPr>
        <p:spPr/>
        <p:txBody>
          <a:bodyPr/>
          <a:lstStyle>
            <a:lvl1pPr>
              <a:defRPr/>
            </a:lvl1pPr>
          </a:lstStyle>
          <a:p>
            <a:endParaRPr lang="it-IT">
              <a:solidFill>
                <a:srgbClr val="FFFF00"/>
              </a:solidFill>
            </a:endParaRPr>
          </a:p>
        </p:txBody>
      </p:sp>
      <p:sp>
        <p:nvSpPr>
          <p:cNvPr id="5" name="Slide Number Placeholder 4"/>
          <p:cNvSpPr>
            <a:spLocks noGrp="1"/>
          </p:cNvSpPr>
          <p:nvPr>
            <p:ph type="sldNum" sz="quarter" idx="12"/>
          </p:nvPr>
        </p:nvSpPr>
        <p:spPr/>
        <p:txBody>
          <a:bodyPr/>
          <a:lstStyle>
            <a:lvl1pPr>
              <a:defRPr/>
            </a:lvl1pPr>
          </a:lstStyle>
          <a:p>
            <a:fld id="{BA8F5636-CE5C-4FEF-8E16-95768A3F1099}"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it-IT">
              <a:solidFill>
                <a:srgbClr val="FFFF00"/>
              </a:solidFill>
            </a:endParaRPr>
          </a:p>
        </p:txBody>
      </p:sp>
      <p:sp>
        <p:nvSpPr>
          <p:cNvPr id="3" name="Footer Placeholder 2"/>
          <p:cNvSpPr>
            <a:spLocks noGrp="1"/>
          </p:cNvSpPr>
          <p:nvPr>
            <p:ph type="ftr" sz="quarter" idx="11"/>
          </p:nvPr>
        </p:nvSpPr>
        <p:spPr/>
        <p:txBody>
          <a:bodyPr/>
          <a:lstStyle>
            <a:lvl1pPr>
              <a:defRPr/>
            </a:lvl1pPr>
          </a:lstStyle>
          <a:p>
            <a:endParaRPr lang="it-IT">
              <a:solidFill>
                <a:srgbClr val="FFFF00"/>
              </a:solidFill>
            </a:endParaRPr>
          </a:p>
        </p:txBody>
      </p:sp>
      <p:sp>
        <p:nvSpPr>
          <p:cNvPr id="4" name="Slide Number Placeholder 3"/>
          <p:cNvSpPr>
            <a:spLocks noGrp="1"/>
          </p:cNvSpPr>
          <p:nvPr>
            <p:ph type="sldNum" sz="quarter" idx="12"/>
          </p:nvPr>
        </p:nvSpPr>
        <p:spPr/>
        <p:txBody>
          <a:bodyPr/>
          <a:lstStyle>
            <a:lvl1pPr>
              <a:defRPr/>
            </a:lvl1pPr>
          </a:lstStyle>
          <a:p>
            <a:fld id="{6CB8D633-0BE1-44FC-AEA8-AF5D1BB48229}"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t-IT">
              <a:solidFill>
                <a:srgbClr val="FFFF00"/>
              </a:solidFill>
            </a:endParaRPr>
          </a:p>
        </p:txBody>
      </p:sp>
      <p:sp>
        <p:nvSpPr>
          <p:cNvPr id="6" name="Footer Placeholder 5"/>
          <p:cNvSpPr>
            <a:spLocks noGrp="1"/>
          </p:cNvSpPr>
          <p:nvPr>
            <p:ph type="ftr" sz="quarter" idx="11"/>
          </p:nvPr>
        </p:nvSpPr>
        <p:spPr/>
        <p:txBody>
          <a:bodyPr/>
          <a:lstStyle>
            <a:lvl1pPr>
              <a:defRPr/>
            </a:lvl1pPr>
          </a:lstStyle>
          <a:p>
            <a:endParaRPr lang="it-IT">
              <a:solidFill>
                <a:srgbClr val="FFFF00"/>
              </a:solidFill>
            </a:endParaRPr>
          </a:p>
        </p:txBody>
      </p:sp>
      <p:sp>
        <p:nvSpPr>
          <p:cNvPr id="7" name="Slide Number Placeholder 6"/>
          <p:cNvSpPr>
            <a:spLocks noGrp="1"/>
          </p:cNvSpPr>
          <p:nvPr>
            <p:ph type="sldNum" sz="quarter" idx="12"/>
          </p:nvPr>
        </p:nvSpPr>
        <p:spPr/>
        <p:txBody>
          <a:bodyPr/>
          <a:lstStyle>
            <a:lvl1pPr>
              <a:defRPr/>
            </a:lvl1pPr>
          </a:lstStyle>
          <a:p>
            <a:fld id="{B280C4EE-A539-44E2-A6D0-2841009B806A}"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t-IT">
              <a:solidFill>
                <a:srgbClr val="FFFF00"/>
              </a:solidFill>
            </a:endParaRPr>
          </a:p>
        </p:txBody>
      </p:sp>
      <p:sp>
        <p:nvSpPr>
          <p:cNvPr id="6" name="Footer Placeholder 5"/>
          <p:cNvSpPr>
            <a:spLocks noGrp="1"/>
          </p:cNvSpPr>
          <p:nvPr>
            <p:ph type="ftr" sz="quarter" idx="11"/>
          </p:nvPr>
        </p:nvSpPr>
        <p:spPr/>
        <p:txBody>
          <a:bodyPr/>
          <a:lstStyle>
            <a:lvl1pPr>
              <a:defRPr/>
            </a:lvl1pPr>
          </a:lstStyle>
          <a:p>
            <a:endParaRPr lang="it-IT">
              <a:solidFill>
                <a:srgbClr val="FFFF00"/>
              </a:solidFill>
            </a:endParaRPr>
          </a:p>
        </p:txBody>
      </p:sp>
      <p:sp>
        <p:nvSpPr>
          <p:cNvPr id="7" name="Slide Number Placeholder 6"/>
          <p:cNvSpPr>
            <a:spLocks noGrp="1"/>
          </p:cNvSpPr>
          <p:nvPr>
            <p:ph type="sldNum" sz="quarter" idx="12"/>
          </p:nvPr>
        </p:nvSpPr>
        <p:spPr/>
        <p:txBody>
          <a:bodyPr/>
          <a:lstStyle>
            <a:lvl1pPr>
              <a:defRPr/>
            </a:lvl1pPr>
          </a:lstStyle>
          <a:p>
            <a:fld id="{EA052E30-6075-4D87-9433-86B0B05430D3}"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it-IT">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it-IT">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5C60389E-86A9-4E75-992C-E92E30C84BA2}"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1000"/>
            <a:ext cx="1962150" cy="5715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381000"/>
            <a:ext cx="57340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it-IT">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it-IT">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8FEE627B-6D78-40FF-9E60-E6990B158F5A}"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01A85B4-0C1A-2743-BC50-8F3CA4F4350C}" type="datetimeFigureOut">
              <a:rPr lang="en-US" smtClean="0"/>
              <a:t>6/21/19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1927545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762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447800"/>
            <a:ext cx="7772400" cy="4648200"/>
          </a:xfrm>
        </p:spPr>
        <p:txBody>
          <a:bodyPr/>
          <a:lstStyle/>
          <a:p>
            <a:endParaRPr lang="en-GB"/>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it-IT">
              <a:solidFill>
                <a:srgbClr val="FFFF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it-IT">
              <a:solidFill>
                <a:srgbClr val="FFFF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8B6E92BB-73A6-4C1E-8FBA-F6D404E4E04A}"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81000"/>
            <a:ext cx="7848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it-IT">
              <a:solidFill>
                <a:srgbClr val="FFFF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it-IT">
              <a:solidFill>
                <a:srgbClr val="FFFF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7C3ED795-2167-41E2-93C1-C7E50BB87909}"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01A85B4-0C1A-2743-BC50-8F3CA4F4350C}" type="datetimeFigureOut">
              <a:rPr lang="en-US" smtClean="0"/>
              <a:t>6/21/19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25351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A85B4-0C1A-2743-BC50-8F3CA4F4350C}" type="datetimeFigureOut">
              <a:rPr lang="en-US" smtClean="0"/>
              <a:t>6/21/19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17380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01A85B4-0C1A-2743-BC50-8F3CA4F4350C}" type="datetimeFigureOut">
              <a:rPr lang="en-US" smtClean="0"/>
              <a:t>6/21/19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960052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01A85B4-0C1A-2743-BC50-8F3CA4F4350C}" type="datetimeFigureOut">
              <a:rPr lang="en-US" smtClean="0"/>
              <a:t>6/21/19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34850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slideLayout" Target="../slideLayouts/slideLayout38.xml"/><Relationship Id="rId14"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9.xml"/><Relationship Id="rId12" Type="http://schemas.openxmlformats.org/officeDocument/2006/relationships/slideLayout" Target="../slideLayouts/slideLayout50.xml"/><Relationship Id="rId13" Type="http://schemas.openxmlformats.org/officeDocument/2006/relationships/slideLayout" Target="../slideLayouts/slideLayout51.xml"/><Relationship Id="rId14" Type="http://schemas.openxmlformats.org/officeDocument/2006/relationships/theme" Target="../theme/theme4.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slideLayout" Target="../slideLayouts/slideLayout47.xml"/><Relationship Id="rId10"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A85B4-0C1A-2743-BC50-8F3CA4F4350C}" type="datetimeFigureOut">
              <a:rPr lang="en-US" smtClean="0"/>
              <a:t>6/21/19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3CBC1-757F-024C-8C68-B10163D0C5AC}" type="slidenum">
              <a:rPr lang="en-US" smtClean="0"/>
              <a:t>‹#›</a:t>
            </a:fld>
            <a:endParaRPr lang="en-US"/>
          </a:p>
        </p:txBody>
      </p:sp>
      <p:sp>
        <p:nvSpPr>
          <p:cNvPr id="10" name="Rectangle 9"/>
          <p:cNvSpPr/>
          <p:nvPr userDrawn="1"/>
        </p:nvSpPr>
        <p:spPr>
          <a:xfrm>
            <a:off x="457200" y="6356350"/>
            <a:ext cx="8229600" cy="365125"/>
          </a:xfrm>
          <a:prstGeom prst="rect">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049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b="1"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33CC"/>
            </a:gs>
            <a:gs pos="100000">
              <a:srgbClr val="3333CC">
                <a:gamma/>
                <a:shade val="46275"/>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381000"/>
            <a:ext cx="7772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t>
            </a:r>
          </a:p>
        </p:txBody>
      </p:sp>
      <p:sp>
        <p:nvSpPr>
          <p:cNvPr id="1027" name="Rectangle 3"/>
          <p:cNvSpPr>
            <a:spLocks noGrp="1" noChangeArrowheads="1"/>
          </p:cNvSpPr>
          <p:nvPr>
            <p:ph type="body" idx="1"/>
          </p:nvPr>
        </p:nvSpPr>
        <p:spPr bwMode="auto">
          <a:xfrm>
            <a:off x="685800" y="1447800"/>
            <a:ext cx="77724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defTabSz="914400" fontAlgn="base">
              <a:spcBef>
                <a:spcPct val="0"/>
              </a:spcBef>
              <a:spcAft>
                <a:spcPct val="0"/>
              </a:spcAft>
            </a:pPr>
            <a:endParaRPr lang="it-IT">
              <a:solidFill>
                <a:srgbClr val="FFFF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defTabSz="914400" fontAlgn="base">
              <a:spcBef>
                <a:spcPct val="0"/>
              </a:spcBef>
              <a:spcAft>
                <a:spcPct val="0"/>
              </a:spcAft>
            </a:pPr>
            <a:endParaRPr lang="it-IT">
              <a:solidFill>
                <a:srgbClr val="FFFF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6CB293EB-BCCF-42E5-80D2-AB09D43276BD}" type="slidenum">
              <a:rPr lang="it-IT">
                <a:solidFill>
                  <a:srgbClr val="FFFF00"/>
                </a:solidFill>
                <a:latin typeface="Times New Roman" pitchFamily="18" charset="0"/>
              </a:rPr>
              <a:pPr defTabSz="914400" fontAlgn="base">
                <a:spcBef>
                  <a:spcPct val="0"/>
                </a:spcBef>
                <a:spcAft>
                  <a:spcPct val="0"/>
                </a:spcAft>
              </a:pPr>
              <a:t>‹#›</a:t>
            </a:fld>
            <a:endParaRPr lang="it-IT">
              <a:solidFill>
                <a:srgbClr val="FFFF00"/>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txStyles>
    <p:titleStyle>
      <a:lvl1pPr algn="ctr" rtl="0" fontAlgn="base">
        <a:spcBef>
          <a:spcPct val="0"/>
        </a:spcBef>
        <a:spcAft>
          <a:spcPct val="0"/>
        </a:spcAft>
        <a:defRPr sz="3600" b="1">
          <a:solidFill>
            <a:schemeClr val="tx2"/>
          </a:solidFill>
          <a:latin typeface="+mj-lt"/>
          <a:ea typeface="+mj-ea"/>
          <a:cs typeface="+mj-cs"/>
        </a:defRPr>
      </a:lvl1pPr>
      <a:lvl2pPr algn="ctr" rtl="0" fontAlgn="base">
        <a:spcBef>
          <a:spcPct val="0"/>
        </a:spcBef>
        <a:spcAft>
          <a:spcPct val="0"/>
        </a:spcAft>
        <a:defRPr sz="3600" b="1">
          <a:solidFill>
            <a:schemeClr val="tx2"/>
          </a:solidFill>
          <a:latin typeface="Arial" charset="0"/>
        </a:defRPr>
      </a:lvl2pPr>
      <a:lvl3pPr algn="ctr" rtl="0" fontAlgn="base">
        <a:spcBef>
          <a:spcPct val="0"/>
        </a:spcBef>
        <a:spcAft>
          <a:spcPct val="0"/>
        </a:spcAft>
        <a:defRPr sz="3600" b="1">
          <a:solidFill>
            <a:schemeClr val="tx2"/>
          </a:solidFill>
          <a:latin typeface="Arial" charset="0"/>
        </a:defRPr>
      </a:lvl3pPr>
      <a:lvl4pPr algn="ctr" rtl="0" fontAlgn="base">
        <a:spcBef>
          <a:spcPct val="0"/>
        </a:spcBef>
        <a:spcAft>
          <a:spcPct val="0"/>
        </a:spcAft>
        <a:defRPr sz="3600" b="1">
          <a:solidFill>
            <a:schemeClr val="tx2"/>
          </a:solidFill>
          <a:latin typeface="Arial" charset="0"/>
        </a:defRPr>
      </a:lvl4pPr>
      <a:lvl5pPr algn="ctr" rtl="0" fontAlgn="base">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2800">
          <a:solidFill>
            <a:srgbClr val="FFFFFF"/>
          </a:solidFill>
          <a:latin typeface="+mn-lt"/>
          <a:ea typeface="+mn-ea"/>
          <a:cs typeface="+mn-cs"/>
        </a:defRPr>
      </a:lvl1pPr>
      <a:lvl2pPr marL="742950" indent="-285750" algn="l" rtl="0" fontAlgn="base">
        <a:spcBef>
          <a:spcPct val="20000"/>
        </a:spcBef>
        <a:spcAft>
          <a:spcPct val="0"/>
        </a:spcAft>
        <a:buChar char="–"/>
        <a:defRPr sz="2400">
          <a:solidFill>
            <a:srgbClr val="FFFFFF"/>
          </a:solidFill>
          <a:latin typeface="+mn-lt"/>
        </a:defRPr>
      </a:lvl2pPr>
      <a:lvl3pPr marL="1143000" indent="-228600" algn="l" rtl="0" fontAlgn="base">
        <a:spcBef>
          <a:spcPct val="20000"/>
        </a:spcBef>
        <a:spcAft>
          <a:spcPct val="0"/>
        </a:spcAft>
        <a:buChar char="•"/>
        <a:defRPr sz="2400">
          <a:solidFill>
            <a:srgbClr val="FFFFFF"/>
          </a:solidFill>
          <a:latin typeface="+mn-lt"/>
        </a:defRPr>
      </a:lvl3pPr>
      <a:lvl4pPr marL="1600200" indent="-228600" algn="l" rtl="0" fontAlgn="base">
        <a:spcBef>
          <a:spcPct val="20000"/>
        </a:spcBef>
        <a:spcAft>
          <a:spcPct val="0"/>
        </a:spcAft>
        <a:buChar char="–"/>
        <a:defRPr sz="2000">
          <a:solidFill>
            <a:srgbClr val="FFFFFF"/>
          </a:solidFill>
          <a:latin typeface="+mn-lt"/>
        </a:defRPr>
      </a:lvl4pPr>
      <a:lvl5pPr marL="2057400" indent="-228600" algn="l" rtl="0" fontAlgn="base">
        <a:spcBef>
          <a:spcPct val="20000"/>
        </a:spcBef>
        <a:spcAft>
          <a:spcPct val="0"/>
        </a:spcAft>
        <a:buChar char="»"/>
        <a:defRPr sz="2000">
          <a:solidFill>
            <a:srgbClr val="FFFFFF"/>
          </a:solidFill>
          <a:latin typeface="+mn-lt"/>
        </a:defRPr>
      </a:lvl5pPr>
      <a:lvl6pPr marL="2514600" indent="-228600" algn="l" rtl="0" fontAlgn="base">
        <a:spcBef>
          <a:spcPct val="20000"/>
        </a:spcBef>
        <a:spcAft>
          <a:spcPct val="0"/>
        </a:spcAft>
        <a:buChar char="»"/>
        <a:defRPr sz="2000">
          <a:solidFill>
            <a:srgbClr val="FFFFFF"/>
          </a:solidFill>
          <a:latin typeface="+mn-lt"/>
        </a:defRPr>
      </a:lvl6pPr>
      <a:lvl7pPr marL="2971800" indent="-228600" algn="l" rtl="0" fontAlgn="base">
        <a:spcBef>
          <a:spcPct val="20000"/>
        </a:spcBef>
        <a:spcAft>
          <a:spcPct val="0"/>
        </a:spcAft>
        <a:buChar char="»"/>
        <a:defRPr sz="2000">
          <a:solidFill>
            <a:srgbClr val="FFFFFF"/>
          </a:solidFill>
          <a:latin typeface="+mn-lt"/>
        </a:defRPr>
      </a:lvl7pPr>
      <a:lvl8pPr marL="3429000" indent="-228600" algn="l" rtl="0" fontAlgn="base">
        <a:spcBef>
          <a:spcPct val="20000"/>
        </a:spcBef>
        <a:spcAft>
          <a:spcPct val="0"/>
        </a:spcAft>
        <a:buChar char="»"/>
        <a:defRPr sz="2000">
          <a:solidFill>
            <a:srgbClr val="FFFFFF"/>
          </a:solidFill>
          <a:latin typeface="+mn-lt"/>
        </a:defRPr>
      </a:lvl8pPr>
      <a:lvl9pPr marL="3886200" indent="-228600" algn="l" rtl="0" fontAlgn="base">
        <a:spcBef>
          <a:spcPct val="20000"/>
        </a:spcBef>
        <a:spcAft>
          <a:spcPct val="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33CC"/>
            </a:gs>
            <a:gs pos="100000">
              <a:srgbClr val="3333CC">
                <a:gamma/>
                <a:shade val="46275"/>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381000"/>
            <a:ext cx="7772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t>
            </a:r>
          </a:p>
        </p:txBody>
      </p:sp>
      <p:sp>
        <p:nvSpPr>
          <p:cNvPr id="1027" name="Rectangle 3"/>
          <p:cNvSpPr>
            <a:spLocks noGrp="1" noChangeArrowheads="1"/>
          </p:cNvSpPr>
          <p:nvPr>
            <p:ph type="body" idx="1"/>
          </p:nvPr>
        </p:nvSpPr>
        <p:spPr bwMode="auto">
          <a:xfrm>
            <a:off x="685800" y="1447800"/>
            <a:ext cx="77724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defTabSz="914400" fontAlgn="base">
              <a:spcBef>
                <a:spcPct val="0"/>
              </a:spcBef>
              <a:spcAft>
                <a:spcPct val="0"/>
              </a:spcAft>
            </a:pPr>
            <a:endParaRPr lang="it-IT">
              <a:solidFill>
                <a:srgbClr val="FFFF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defTabSz="914400" fontAlgn="base">
              <a:spcBef>
                <a:spcPct val="0"/>
              </a:spcBef>
              <a:spcAft>
                <a:spcPct val="0"/>
              </a:spcAft>
            </a:pPr>
            <a:endParaRPr lang="it-IT">
              <a:solidFill>
                <a:srgbClr val="FFFF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6CB293EB-BCCF-42E5-80D2-AB09D43276BD}" type="slidenum">
              <a:rPr lang="it-IT">
                <a:solidFill>
                  <a:srgbClr val="FFFF00"/>
                </a:solidFill>
                <a:latin typeface="Times New Roman" pitchFamily="18" charset="0"/>
              </a:rPr>
              <a:pPr defTabSz="914400" fontAlgn="base">
                <a:spcBef>
                  <a:spcPct val="0"/>
                </a:spcBef>
                <a:spcAft>
                  <a:spcPct val="0"/>
                </a:spcAft>
              </a:pPr>
              <a:t>‹#›</a:t>
            </a:fld>
            <a:endParaRPr lang="it-IT">
              <a:solidFill>
                <a:srgbClr val="FFFF00"/>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ransition/>
  <p:txStyles>
    <p:titleStyle>
      <a:lvl1pPr algn="ctr" rtl="0" fontAlgn="base">
        <a:spcBef>
          <a:spcPct val="0"/>
        </a:spcBef>
        <a:spcAft>
          <a:spcPct val="0"/>
        </a:spcAft>
        <a:defRPr sz="3600" b="1">
          <a:solidFill>
            <a:schemeClr val="tx2"/>
          </a:solidFill>
          <a:latin typeface="+mj-lt"/>
          <a:ea typeface="+mj-ea"/>
          <a:cs typeface="+mj-cs"/>
        </a:defRPr>
      </a:lvl1pPr>
      <a:lvl2pPr algn="ctr" rtl="0" fontAlgn="base">
        <a:spcBef>
          <a:spcPct val="0"/>
        </a:spcBef>
        <a:spcAft>
          <a:spcPct val="0"/>
        </a:spcAft>
        <a:defRPr sz="3600" b="1">
          <a:solidFill>
            <a:schemeClr val="tx2"/>
          </a:solidFill>
          <a:latin typeface="Arial" charset="0"/>
        </a:defRPr>
      </a:lvl2pPr>
      <a:lvl3pPr algn="ctr" rtl="0" fontAlgn="base">
        <a:spcBef>
          <a:spcPct val="0"/>
        </a:spcBef>
        <a:spcAft>
          <a:spcPct val="0"/>
        </a:spcAft>
        <a:defRPr sz="3600" b="1">
          <a:solidFill>
            <a:schemeClr val="tx2"/>
          </a:solidFill>
          <a:latin typeface="Arial" charset="0"/>
        </a:defRPr>
      </a:lvl3pPr>
      <a:lvl4pPr algn="ctr" rtl="0" fontAlgn="base">
        <a:spcBef>
          <a:spcPct val="0"/>
        </a:spcBef>
        <a:spcAft>
          <a:spcPct val="0"/>
        </a:spcAft>
        <a:defRPr sz="3600" b="1">
          <a:solidFill>
            <a:schemeClr val="tx2"/>
          </a:solidFill>
          <a:latin typeface="Arial" charset="0"/>
        </a:defRPr>
      </a:lvl4pPr>
      <a:lvl5pPr algn="ctr" rtl="0" fontAlgn="base">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2800">
          <a:solidFill>
            <a:srgbClr val="FFFFFF"/>
          </a:solidFill>
          <a:latin typeface="+mn-lt"/>
          <a:ea typeface="+mn-ea"/>
          <a:cs typeface="+mn-cs"/>
        </a:defRPr>
      </a:lvl1pPr>
      <a:lvl2pPr marL="742950" indent="-285750" algn="l" rtl="0" fontAlgn="base">
        <a:spcBef>
          <a:spcPct val="20000"/>
        </a:spcBef>
        <a:spcAft>
          <a:spcPct val="0"/>
        </a:spcAft>
        <a:buChar char="–"/>
        <a:defRPr sz="2400">
          <a:solidFill>
            <a:srgbClr val="FFFFFF"/>
          </a:solidFill>
          <a:latin typeface="+mn-lt"/>
        </a:defRPr>
      </a:lvl2pPr>
      <a:lvl3pPr marL="1143000" indent="-228600" algn="l" rtl="0" fontAlgn="base">
        <a:spcBef>
          <a:spcPct val="20000"/>
        </a:spcBef>
        <a:spcAft>
          <a:spcPct val="0"/>
        </a:spcAft>
        <a:buChar char="•"/>
        <a:defRPr sz="2400">
          <a:solidFill>
            <a:srgbClr val="FFFFFF"/>
          </a:solidFill>
          <a:latin typeface="+mn-lt"/>
        </a:defRPr>
      </a:lvl3pPr>
      <a:lvl4pPr marL="1600200" indent="-228600" algn="l" rtl="0" fontAlgn="base">
        <a:spcBef>
          <a:spcPct val="20000"/>
        </a:spcBef>
        <a:spcAft>
          <a:spcPct val="0"/>
        </a:spcAft>
        <a:buChar char="–"/>
        <a:defRPr sz="2000">
          <a:solidFill>
            <a:srgbClr val="FFFFFF"/>
          </a:solidFill>
          <a:latin typeface="+mn-lt"/>
        </a:defRPr>
      </a:lvl4pPr>
      <a:lvl5pPr marL="2057400" indent="-228600" algn="l" rtl="0" fontAlgn="base">
        <a:spcBef>
          <a:spcPct val="20000"/>
        </a:spcBef>
        <a:spcAft>
          <a:spcPct val="0"/>
        </a:spcAft>
        <a:buChar char="»"/>
        <a:defRPr sz="2000">
          <a:solidFill>
            <a:srgbClr val="FFFFFF"/>
          </a:solidFill>
          <a:latin typeface="+mn-lt"/>
        </a:defRPr>
      </a:lvl5pPr>
      <a:lvl6pPr marL="2514600" indent="-228600" algn="l" rtl="0" fontAlgn="base">
        <a:spcBef>
          <a:spcPct val="20000"/>
        </a:spcBef>
        <a:spcAft>
          <a:spcPct val="0"/>
        </a:spcAft>
        <a:buChar char="»"/>
        <a:defRPr sz="2000">
          <a:solidFill>
            <a:srgbClr val="FFFFFF"/>
          </a:solidFill>
          <a:latin typeface="+mn-lt"/>
        </a:defRPr>
      </a:lvl6pPr>
      <a:lvl7pPr marL="2971800" indent="-228600" algn="l" rtl="0" fontAlgn="base">
        <a:spcBef>
          <a:spcPct val="20000"/>
        </a:spcBef>
        <a:spcAft>
          <a:spcPct val="0"/>
        </a:spcAft>
        <a:buChar char="»"/>
        <a:defRPr sz="2000">
          <a:solidFill>
            <a:srgbClr val="FFFFFF"/>
          </a:solidFill>
          <a:latin typeface="+mn-lt"/>
        </a:defRPr>
      </a:lvl7pPr>
      <a:lvl8pPr marL="3429000" indent="-228600" algn="l" rtl="0" fontAlgn="base">
        <a:spcBef>
          <a:spcPct val="20000"/>
        </a:spcBef>
        <a:spcAft>
          <a:spcPct val="0"/>
        </a:spcAft>
        <a:buChar char="»"/>
        <a:defRPr sz="2000">
          <a:solidFill>
            <a:srgbClr val="FFFFFF"/>
          </a:solidFill>
          <a:latin typeface="+mn-lt"/>
        </a:defRPr>
      </a:lvl8pPr>
      <a:lvl9pPr marL="3886200" indent="-228600" algn="l" rtl="0" fontAlgn="base">
        <a:spcBef>
          <a:spcPct val="20000"/>
        </a:spcBef>
        <a:spcAft>
          <a:spcPct val="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33CC"/>
            </a:gs>
            <a:gs pos="100000">
              <a:srgbClr val="3333CC">
                <a:gamma/>
                <a:shade val="46275"/>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381000"/>
            <a:ext cx="7772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t>
            </a:r>
          </a:p>
        </p:txBody>
      </p:sp>
      <p:sp>
        <p:nvSpPr>
          <p:cNvPr id="1027" name="Rectangle 3"/>
          <p:cNvSpPr>
            <a:spLocks noGrp="1" noChangeArrowheads="1"/>
          </p:cNvSpPr>
          <p:nvPr>
            <p:ph type="body" idx="1"/>
          </p:nvPr>
        </p:nvSpPr>
        <p:spPr bwMode="auto">
          <a:xfrm>
            <a:off x="685800" y="1447800"/>
            <a:ext cx="77724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defTabSz="914400" fontAlgn="base">
              <a:spcBef>
                <a:spcPct val="0"/>
              </a:spcBef>
              <a:spcAft>
                <a:spcPct val="0"/>
              </a:spcAft>
            </a:pPr>
            <a:endParaRPr lang="it-IT">
              <a:solidFill>
                <a:srgbClr val="FFFF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defTabSz="914400" fontAlgn="base">
              <a:spcBef>
                <a:spcPct val="0"/>
              </a:spcBef>
              <a:spcAft>
                <a:spcPct val="0"/>
              </a:spcAft>
            </a:pPr>
            <a:endParaRPr lang="it-IT">
              <a:solidFill>
                <a:srgbClr val="FFFF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6CB293EB-BCCF-42E5-80D2-AB09D43276BD}" type="slidenum">
              <a:rPr lang="it-IT">
                <a:solidFill>
                  <a:srgbClr val="FFFF00"/>
                </a:solidFill>
                <a:latin typeface="Times New Roman" pitchFamily="18" charset="0"/>
              </a:rPr>
              <a:pPr defTabSz="914400" fontAlgn="base">
                <a:spcBef>
                  <a:spcPct val="0"/>
                </a:spcBef>
                <a:spcAft>
                  <a:spcPct val="0"/>
                </a:spcAft>
              </a:pPr>
              <a:t>‹#›</a:t>
            </a:fld>
            <a:endParaRPr lang="it-IT">
              <a:solidFill>
                <a:srgbClr val="FFFF00"/>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ransition/>
  <p:txStyles>
    <p:titleStyle>
      <a:lvl1pPr algn="ctr" rtl="0" fontAlgn="base">
        <a:spcBef>
          <a:spcPct val="0"/>
        </a:spcBef>
        <a:spcAft>
          <a:spcPct val="0"/>
        </a:spcAft>
        <a:defRPr sz="3600" b="1">
          <a:solidFill>
            <a:schemeClr val="tx2"/>
          </a:solidFill>
          <a:latin typeface="+mj-lt"/>
          <a:ea typeface="+mj-ea"/>
          <a:cs typeface="+mj-cs"/>
        </a:defRPr>
      </a:lvl1pPr>
      <a:lvl2pPr algn="ctr" rtl="0" fontAlgn="base">
        <a:spcBef>
          <a:spcPct val="0"/>
        </a:spcBef>
        <a:spcAft>
          <a:spcPct val="0"/>
        </a:spcAft>
        <a:defRPr sz="3600" b="1">
          <a:solidFill>
            <a:schemeClr val="tx2"/>
          </a:solidFill>
          <a:latin typeface="Arial" charset="0"/>
        </a:defRPr>
      </a:lvl2pPr>
      <a:lvl3pPr algn="ctr" rtl="0" fontAlgn="base">
        <a:spcBef>
          <a:spcPct val="0"/>
        </a:spcBef>
        <a:spcAft>
          <a:spcPct val="0"/>
        </a:spcAft>
        <a:defRPr sz="3600" b="1">
          <a:solidFill>
            <a:schemeClr val="tx2"/>
          </a:solidFill>
          <a:latin typeface="Arial" charset="0"/>
        </a:defRPr>
      </a:lvl3pPr>
      <a:lvl4pPr algn="ctr" rtl="0" fontAlgn="base">
        <a:spcBef>
          <a:spcPct val="0"/>
        </a:spcBef>
        <a:spcAft>
          <a:spcPct val="0"/>
        </a:spcAft>
        <a:defRPr sz="3600" b="1">
          <a:solidFill>
            <a:schemeClr val="tx2"/>
          </a:solidFill>
          <a:latin typeface="Arial" charset="0"/>
        </a:defRPr>
      </a:lvl4pPr>
      <a:lvl5pPr algn="ctr" rtl="0" fontAlgn="base">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2800">
          <a:solidFill>
            <a:srgbClr val="FFFFFF"/>
          </a:solidFill>
          <a:latin typeface="+mn-lt"/>
          <a:ea typeface="+mn-ea"/>
          <a:cs typeface="+mn-cs"/>
        </a:defRPr>
      </a:lvl1pPr>
      <a:lvl2pPr marL="742950" indent="-285750" algn="l" rtl="0" fontAlgn="base">
        <a:spcBef>
          <a:spcPct val="20000"/>
        </a:spcBef>
        <a:spcAft>
          <a:spcPct val="0"/>
        </a:spcAft>
        <a:buChar char="–"/>
        <a:defRPr sz="2400">
          <a:solidFill>
            <a:srgbClr val="FFFFFF"/>
          </a:solidFill>
          <a:latin typeface="+mn-lt"/>
        </a:defRPr>
      </a:lvl2pPr>
      <a:lvl3pPr marL="1143000" indent="-228600" algn="l" rtl="0" fontAlgn="base">
        <a:spcBef>
          <a:spcPct val="20000"/>
        </a:spcBef>
        <a:spcAft>
          <a:spcPct val="0"/>
        </a:spcAft>
        <a:buChar char="•"/>
        <a:defRPr sz="2400">
          <a:solidFill>
            <a:srgbClr val="FFFFFF"/>
          </a:solidFill>
          <a:latin typeface="+mn-lt"/>
        </a:defRPr>
      </a:lvl3pPr>
      <a:lvl4pPr marL="1600200" indent="-228600" algn="l" rtl="0" fontAlgn="base">
        <a:spcBef>
          <a:spcPct val="20000"/>
        </a:spcBef>
        <a:spcAft>
          <a:spcPct val="0"/>
        </a:spcAft>
        <a:buChar char="–"/>
        <a:defRPr sz="2000">
          <a:solidFill>
            <a:srgbClr val="FFFFFF"/>
          </a:solidFill>
          <a:latin typeface="+mn-lt"/>
        </a:defRPr>
      </a:lvl4pPr>
      <a:lvl5pPr marL="2057400" indent="-228600" algn="l" rtl="0" fontAlgn="base">
        <a:spcBef>
          <a:spcPct val="20000"/>
        </a:spcBef>
        <a:spcAft>
          <a:spcPct val="0"/>
        </a:spcAft>
        <a:buChar char="»"/>
        <a:defRPr sz="2000">
          <a:solidFill>
            <a:srgbClr val="FFFFFF"/>
          </a:solidFill>
          <a:latin typeface="+mn-lt"/>
        </a:defRPr>
      </a:lvl5pPr>
      <a:lvl6pPr marL="2514600" indent="-228600" algn="l" rtl="0" fontAlgn="base">
        <a:spcBef>
          <a:spcPct val="20000"/>
        </a:spcBef>
        <a:spcAft>
          <a:spcPct val="0"/>
        </a:spcAft>
        <a:buChar char="»"/>
        <a:defRPr sz="2000">
          <a:solidFill>
            <a:srgbClr val="FFFFFF"/>
          </a:solidFill>
          <a:latin typeface="+mn-lt"/>
        </a:defRPr>
      </a:lvl6pPr>
      <a:lvl7pPr marL="2971800" indent="-228600" algn="l" rtl="0" fontAlgn="base">
        <a:spcBef>
          <a:spcPct val="20000"/>
        </a:spcBef>
        <a:spcAft>
          <a:spcPct val="0"/>
        </a:spcAft>
        <a:buChar char="»"/>
        <a:defRPr sz="2000">
          <a:solidFill>
            <a:srgbClr val="FFFFFF"/>
          </a:solidFill>
          <a:latin typeface="+mn-lt"/>
        </a:defRPr>
      </a:lvl7pPr>
      <a:lvl8pPr marL="3429000" indent="-228600" algn="l" rtl="0" fontAlgn="base">
        <a:spcBef>
          <a:spcPct val="20000"/>
        </a:spcBef>
        <a:spcAft>
          <a:spcPct val="0"/>
        </a:spcAft>
        <a:buChar char="»"/>
        <a:defRPr sz="2000">
          <a:solidFill>
            <a:srgbClr val="FFFFFF"/>
          </a:solidFill>
          <a:latin typeface="+mn-lt"/>
        </a:defRPr>
      </a:lvl8pPr>
      <a:lvl9pPr marL="3886200" indent="-228600" algn="l" rtl="0" fontAlgn="base">
        <a:spcBef>
          <a:spcPct val="20000"/>
        </a:spcBef>
        <a:spcAft>
          <a:spcPct val="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19.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5.xml"/><Relationship Id="rId3" Type="http://schemas.openxmlformats.org/officeDocument/2006/relationships/slide" Target="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6.xml"/><Relationship Id="rId3" Type="http://schemas.openxmlformats.org/officeDocument/2006/relationships/slide" Target="slid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37.xml"/><Relationship Id="rId5" Type="http://schemas.openxmlformats.org/officeDocument/2006/relationships/oleObject" Target="../embeddings/oleObject1.bin"/><Relationship Id="rId6" Type="http://schemas.openxmlformats.org/officeDocument/2006/relationships/image" Target="../media/image10.wmf"/><Relationship Id="rId1" Type="http://schemas.openxmlformats.org/officeDocument/2006/relationships/vmlDrawing" Target="../drawings/vmlDrawing1.vml"/><Relationship Id="rId2"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yncop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8650" y="1906265"/>
            <a:ext cx="3895982" cy="2468741"/>
          </a:xfrm>
          <a:prstGeom prst="rect">
            <a:avLst/>
          </a:prstGeom>
        </p:spPr>
      </p:pic>
      <p:sp>
        <p:nvSpPr>
          <p:cNvPr id="5" name="Title 4"/>
          <p:cNvSpPr>
            <a:spLocks noGrp="1"/>
          </p:cNvSpPr>
          <p:nvPr>
            <p:ph type="ctrTitle"/>
          </p:nvPr>
        </p:nvSpPr>
        <p:spPr>
          <a:xfrm>
            <a:off x="685800" y="688462"/>
            <a:ext cx="7772400" cy="1552985"/>
          </a:xfrm>
        </p:spPr>
        <p:txBody>
          <a:bodyPr>
            <a:normAutofit/>
          </a:bodyPr>
          <a:lstStyle/>
          <a:p>
            <a:r>
              <a:rPr lang="en-US" sz="7200" b="1" dirty="0" smtClean="0"/>
              <a:t>Collapse</a:t>
            </a:r>
            <a:endParaRPr lang="en-US" sz="7200" b="1" dirty="0"/>
          </a:p>
        </p:txBody>
      </p:sp>
      <p:sp>
        <p:nvSpPr>
          <p:cNvPr id="3" name="TextBox 2"/>
          <p:cNvSpPr txBox="1"/>
          <p:nvPr/>
        </p:nvSpPr>
        <p:spPr>
          <a:xfrm>
            <a:off x="1711055" y="4427929"/>
            <a:ext cx="6085710" cy="707886"/>
          </a:xfrm>
          <a:prstGeom prst="rect">
            <a:avLst/>
          </a:prstGeom>
          <a:noFill/>
        </p:spPr>
        <p:txBody>
          <a:bodyPr wrap="square" rtlCol="0">
            <a:spAutoFit/>
          </a:bodyPr>
          <a:lstStyle/>
          <a:p>
            <a:pPr algn="ctr"/>
            <a:r>
              <a:rPr lang="en-GB" sz="2000" dirty="0" smtClean="0"/>
              <a:t>Dr Nicola Cooper</a:t>
            </a:r>
          </a:p>
          <a:p>
            <a:pPr algn="ctr"/>
            <a:r>
              <a:rPr lang="en-GB" sz="2000" dirty="0" smtClean="0"/>
              <a:t>Consultant Physician &amp; Hon Clinical Associate Professor</a:t>
            </a:r>
            <a:endParaRPr lang="en-GB" sz="2000" dirty="0"/>
          </a:p>
        </p:txBody>
      </p:sp>
      <p:pic>
        <p:nvPicPr>
          <p:cNvPr id="4" name="Picture 3" descr="dthft-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1008" y="5458126"/>
            <a:ext cx="3243460" cy="499812"/>
          </a:xfrm>
          <a:prstGeom prst="rect">
            <a:avLst/>
          </a:prstGeom>
          <a:ln>
            <a:solidFill>
              <a:schemeClr val="accent1"/>
            </a:solidFill>
          </a:ln>
        </p:spPr>
      </p:pic>
    </p:spTree>
    <p:extLst>
      <p:ext uri="{BB962C8B-B14F-4D97-AF65-F5344CB8AC3E}">
        <p14:creationId xmlns:p14="http://schemas.microsoft.com/office/powerpoint/2010/main" val="1127174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2" name="Picture 1026"/>
          <p:cNvPicPr>
            <a:picLocks noChangeAspect="1" noChangeArrowheads="1"/>
          </p:cNvPicPr>
          <p:nvPr/>
        </p:nvPicPr>
        <p:blipFill>
          <a:blip r:embed="rId3" cstate="print"/>
          <a:srcRect/>
          <a:stretch>
            <a:fillRect/>
          </a:stretch>
        </p:blipFill>
        <p:spPr bwMode="auto">
          <a:xfrm>
            <a:off x="538163" y="479405"/>
            <a:ext cx="8067675" cy="558165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685800" y="381000"/>
            <a:ext cx="7772400" cy="685800"/>
          </a:xfrm>
        </p:spPr>
        <p:txBody>
          <a:bodyPr>
            <a:normAutofit fontScale="90000"/>
          </a:bodyPr>
          <a:lstStyle/>
          <a:p>
            <a:r>
              <a:rPr lang="en-GB"/>
              <a:t>Common pitfalls</a:t>
            </a:r>
          </a:p>
        </p:txBody>
      </p:sp>
      <p:sp>
        <p:nvSpPr>
          <p:cNvPr id="337923" name="Rectangle 3"/>
          <p:cNvSpPr>
            <a:spLocks noGrp="1" noChangeArrowheads="1"/>
          </p:cNvSpPr>
          <p:nvPr>
            <p:ph type="body" idx="1"/>
          </p:nvPr>
        </p:nvSpPr>
        <p:spPr>
          <a:xfrm>
            <a:off x="685800" y="1447800"/>
            <a:ext cx="7848600" cy="4724400"/>
          </a:xfrm>
        </p:spPr>
        <p:txBody>
          <a:bodyPr/>
          <a:lstStyle/>
          <a:p>
            <a:r>
              <a:rPr lang="en-GB"/>
              <a:t>‘…and all four limbs jerked’</a:t>
            </a:r>
          </a:p>
          <a:p>
            <a:r>
              <a:rPr lang="en-GB"/>
              <a:t>‘…and was incontinent of urine’</a:t>
            </a:r>
          </a:p>
          <a:p>
            <a:r>
              <a:rPr lang="en-GB"/>
              <a:t>‘…was talking nonsense’</a:t>
            </a:r>
          </a:p>
          <a:p>
            <a:r>
              <a:rPr lang="en-GB"/>
              <a:t>‘…and felt really tired afterwards’</a:t>
            </a:r>
          </a:p>
          <a:p>
            <a:r>
              <a:rPr lang="en-GB"/>
              <a:t>‘…had palpitations before collapsing’</a:t>
            </a:r>
          </a:p>
          <a:p>
            <a:r>
              <a:rPr lang="en-GB"/>
              <a:t>‘…he injured himself badly’</a:t>
            </a:r>
          </a:p>
          <a:p>
            <a:r>
              <a:rPr lang="en-GB"/>
              <a:t>‘…he went rigid as we dragged him out of the restaurant’</a:t>
            </a:r>
          </a:p>
        </p:txBody>
      </p:sp>
      <p:sp>
        <p:nvSpPr>
          <p:cNvPr id="337924" name="Oval 4"/>
          <p:cNvSpPr>
            <a:spLocks noChangeArrowheads="1"/>
          </p:cNvSpPr>
          <p:nvPr/>
        </p:nvSpPr>
        <p:spPr bwMode="auto">
          <a:xfrm>
            <a:off x="1371600" y="1295400"/>
            <a:ext cx="4343400" cy="762000"/>
          </a:xfrm>
          <a:prstGeom prst="ellipse">
            <a:avLst/>
          </a:prstGeom>
          <a:noFill/>
          <a:ln w="28575">
            <a:solidFill>
              <a:srgbClr val="FF33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2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37923">
                                            <p:txEl>
                                              <p:pRg st="0" end="0"/>
                                            </p:txEl>
                                          </p:spTgt>
                                        </p:tgtEl>
                                        <p:attrNameLst>
                                          <p:attrName>ppt_c</p:attrName>
                                        </p:attrNameLst>
                                      </p:cBhvr>
                                      <p:to>
                                        <a:srgbClr val="72EEEA"/>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2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37923">
                                            <p:txEl>
                                              <p:pRg st="1" end="1"/>
                                            </p:txEl>
                                          </p:spTgt>
                                        </p:tgtEl>
                                        <p:attrNameLst>
                                          <p:attrName>ppt_c</p:attrName>
                                        </p:attrNameLst>
                                      </p:cBhvr>
                                      <p:to>
                                        <a:srgbClr val="72EEEA"/>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792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37923">
                                            <p:txEl>
                                              <p:pRg st="2" end="2"/>
                                            </p:txEl>
                                          </p:spTgt>
                                        </p:tgtEl>
                                        <p:attrNameLst>
                                          <p:attrName>ppt_c</p:attrName>
                                        </p:attrNameLst>
                                      </p:cBhvr>
                                      <p:to>
                                        <a:srgbClr val="72EEEA"/>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3792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37923">
                                            <p:txEl>
                                              <p:pRg st="3" end="3"/>
                                            </p:txEl>
                                          </p:spTgt>
                                        </p:tgtEl>
                                        <p:attrNameLst>
                                          <p:attrName>ppt_c</p:attrName>
                                        </p:attrNameLst>
                                      </p:cBhvr>
                                      <p:to>
                                        <a:srgbClr val="72EEEA"/>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3792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37923">
                                            <p:txEl>
                                              <p:pRg st="4" end="4"/>
                                            </p:txEl>
                                          </p:spTgt>
                                        </p:tgtEl>
                                        <p:attrNameLst>
                                          <p:attrName>ppt_c</p:attrName>
                                        </p:attrNameLst>
                                      </p:cBhvr>
                                      <p:to>
                                        <a:srgbClr val="72EEEA"/>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3792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37923">
                                            <p:txEl>
                                              <p:pRg st="5" end="5"/>
                                            </p:txEl>
                                          </p:spTgt>
                                        </p:tgtEl>
                                        <p:attrNameLst>
                                          <p:attrName>ppt_c</p:attrName>
                                        </p:attrNameLst>
                                      </p:cBhvr>
                                      <p:to>
                                        <a:srgbClr val="72EEEA"/>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3792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7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3" grpId="0" build="p" autoUpdateAnimBg="0"/>
      <p:bldP spid="33792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1026"/>
          <p:cNvSpPr>
            <a:spLocks noGrp="1" noChangeArrowheads="1"/>
          </p:cNvSpPr>
          <p:nvPr>
            <p:ph type="title"/>
          </p:nvPr>
        </p:nvSpPr>
        <p:spPr>
          <a:xfrm>
            <a:off x="762000" y="381000"/>
            <a:ext cx="7772400" cy="457200"/>
          </a:xfrm>
        </p:spPr>
        <p:txBody>
          <a:bodyPr>
            <a:normAutofit fontScale="90000"/>
          </a:bodyPr>
          <a:lstStyle/>
          <a:p>
            <a:r>
              <a:rPr lang="en-GB"/>
              <a:t>Syncope vs seizure</a:t>
            </a:r>
          </a:p>
        </p:txBody>
      </p:sp>
      <p:sp>
        <p:nvSpPr>
          <p:cNvPr id="315395" name="Rectangle 1027"/>
          <p:cNvSpPr>
            <a:spLocks noGrp="1" noChangeArrowheads="1"/>
          </p:cNvSpPr>
          <p:nvPr>
            <p:ph type="body" sz="half" idx="1"/>
          </p:nvPr>
        </p:nvSpPr>
        <p:spPr>
          <a:xfrm>
            <a:off x="4876800" y="1295400"/>
            <a:ext cx="3810000" cy="4724400"/>
          </a:xfrm>
        </p:spPr>
        <p:txBody>
          <a:bodyPr/>
          <a:lstStyle/>
          <a:p>
            <a:pPr>
              <a:buFontTx/>
              <a:buNone/>
            </a:pPr>
            <a:r>
              <a:rPr lang="en-GB" sz="2400" u="sng" dirty="0"/>
              <a:t>SEIZURE MORE LIKELY</a:t>
            </a:r>
            <a:endParaRPr lang="en-GB" sz="2400" dirty="0"/>
          </a:p>
          <a:p>
            <a:r>
              <a:rPr lang="en-GB" sz="2400" dirty="0"/>
              <a:t>Aura / blue face</a:t>
            </a:r>
          </a:p>
          <a:p>
            <a:r>
              <a:rPr lang="en-GB" sz="2400" dirty="0"/>
              <a:t>Prolonged tonic-clonic movements, coincide with LOC</a:t>
            </a:r>
          </a:p>
          <a:p>
            <a:r>
              <a:rPr lang="en-GB" sz="2400" dirty="0"/>
              <a:t>Automatisms, tongue biting</a:t>
            </a:r>
          </a:p>
          <a:p>
            <a:r>
              <a:rPr lang="en-GB" sz="2400" dirty="0"/>
              <a:t>Prolonged confusion, headache or drowsy*</a:t>
            </a:r>
          </a:p>
          <a:p>
            <a:r>
              <a:rPr lang="en-GB" sz="2400" dirty="0" smtClean="0"/>
              <a:t>In bed at </a:t>
            </a:r>
            <a:r>
              <a:rPr lang="en-GB" sz="2400" dirty="0"/>
              <a:t>night</a:t>
            </a:r>
          </a:p>
          <a:p>
            <a:r>
              <a:rPr lang="en-GB" sz="2400" dirty="0"/>
              <a:t>Faecal incontinence</a:t>
            </a:r>
          </a:p>
        </p:txBody>
      </p:sp>
      <p:sp>
        <p:nvSpPr>
          <p:cNvPr id="315396" name="Rectangle 1028"/>
          <p:cNvSpPr>
            <a:spLocks noGrp="1" noChangeArrowheads="1"/>
          </p:cNvSpPr>
          <p:nvPr>
            <p:ph type="body" sz="half" idx="2"/>
          </p:nvPr>
        </p:nvSpPr>
        <p:spPr>
          <a:xfrm>
            <a:off x="685800" y="1295400"/>
            <a:ext cx="3886200" cy="4953000"/>
          </a:xfrm>
        </p:spPr>
        <p:txBody>
          <a:bodyPr/>
          <a:lstStyle/>
          <a:p>
            <a:pPr>
              <a:buFontTx/>
              <a:buNone/>
            </a:pPr>
            <a:r>
              <a:rPr lang="en-GB" sz="2400" u="sng"/>
              <a:t>SYNCOPE MORE LIKELY</a:t>
            </a:r>
          </a:p>
          <a:p>
            <a:r>
              <a:rPr lang="en-GB" sz="2400"/>
              <a:t>Posture</a:t>
            </a:r>
          </a:p>
          <a:p>
            <a:r>
              <a:rPr lang="en-GB" sz="2400"/>
              <a:t>Pale, nausea/ vomiting, sweaty, palpitations</a:t>
            </a:r>
          </a:p>
          <a:p>
            <a:r>
              <a:rPr lang="en-GB" sz="2400"/>
              <a:t>Short duration jerky movements, start after LOC</a:t>
            </a:r>
          </a:p>
          <a:p>
            <a:r>
              <a:rPr lang="en-GB" sz="2400"/>
              <a:t>Quick recovery</a:t>
            </a:r>
          </a:p>
          <a:p>
            <a:r>
              <a:rPr lang="en-GB" sz="2400"/>
              <a:t>Fatigue for several hours afterwards common</a:t>
            </a:r>
          </a:p>
          <a:p>
            <a:r>
              <a:rPr lang="en-GB" sz="2400"/>
              <a:t>Incontinence of urine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5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4</a:t>
            </a:r>
            <a:endParaRPr lang="en-GB" dirty="0"/>
          </a:p>
        </p:txBody>
      </p:sp>
      <p:sp>
        <p:nvSpPr>
          <p:cNvPr id="3" name="Content Placeholder 2"/>
          <p:cNvSpPr>
            <a:spLocks noGrp="1"/>
          </p:cNvSpPr>
          <p:nvPr>
            <p:ph idx="1"/>
          </p:nvPr>
        </p:nvSpPr>
        <p:spPr>
          <a:xfrm>
            <a:off x="457200" y="1465416"/>
            <a:ext cx="8229600" cy="4525963"/>
          </a:xfrm>
        </p:spPr>
        <p:txBody>
          <a:bodyPr>
            <a:normAutofit fontScale="85000" lnSpcReduction="10000"/>
          </a:bodyPr>
          <a:lstStyle/>
          <a:p>
            <a:pPr marL="0" indent="0">
              <a:buNone/>
            </a:pPr>
            <a:r>
              <a:rPr lang="en-GB" dirty="0" smtClean="0"/>
              <a:t>A 65-year-old man was admitted following a collapse. He described half a dozen previous collapses with no warning. All were while in the standing position, but one was while driving – this was while he was reversing in to a parking space. One had occurred while crossing the road. </a:t>
            </a:r>
            <a:endParaRPr lang="en-GB" dirty="0"/>
          </a:p>
          <a:p>
            <a:pPr marL="0" indent="0">
              <a:buNone/>
            </a:pPr>
            <a:r>
              <a:rPr lang="en-GB" dirty="0" smtClean="0"/>
              <a:t>He had a past medical history of type 2 diabetes on metformin. He was normally active and independent.</a:t>
            </a:r>
          </a:p>
          <a:p>
            <a:pPr marL="0" indent="0">
              <a:buNone/>
            </a:pPr>
            <a:r>
              <a:rPr lang="en-GB" dirty="0" smtClean="0"/>
              <a:t>Examination of the cardiovascular system and lying and standing BP was normal. Bloods and a 12-lead ECG were normal.</a:t>
            </a:r>
            <a:endParaRPr lang="en-GB" dirty="0"/>
          </a:p>
        </p:txBody>
      </p:sp>
    </p:spTree>
    <p:extLst>
      <p:ext uri="{BB962C8B-B14F-4D97-AF65-F5344CB8AC3E}">
        <p14:creationId xmlns:p14="http://schemas.microsoft.com/office/powerpoint/2010/main" val="2586473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5</a:t>
            </a:r>
            <a:endParaRPr lang="en-GB" dirty="0"/>
          </a:p>
        </p:txBody>
      </p:sp>
      <p:sp>
        <p:nvSpPr>
          <p:cNvPr id="3" name="Content Placeholder 2"/>
          <p:cNvSpPr>
            <a:spLocks noGrp="1"/>
          </p:cNvSpPr>
          <p:nvPr>
            <p:ph idx="1"/>
          </p:nvPr>
        </p:nvSpPr>
        <p:spPr>
          <a:xfrm>
            <a:off x="580678" y="1406342"/>
            <a:ext cx="8229600" cy="4708525"/>
          </a:xfrm>
        </p:spPr>
        <p:txBody>
          <a:bodyPr>
            <a:normAutofit fontScale="92500" lnSpcReduction="20000"/>
          </a:bodyPr>
          <a:lstStyle/>
          <a:p>
            <a:pPr marL="0" indent="0">
              <a:buNone/>
            </a:pPr>
            <a:r>
              <a:rPr lang="en-GB" dirty="0" smtClean="0"/>
              <a:t>An 85-year-old woman was found lying on the floor in her nursing home. She had a scalp laceration and an ambulance was called. Her past medical history included paroxysmal atrial fibrillation, hypertension and dementia. She was taking warfarin and bisoprolol 2.5mg od.</a:t>
            </a:r>
          </a:p>
          <a:p>
            <a:pPr marL="0" indent="0">
              <a:buNone/>
            </a:pPr>
            <a:r>
              <a:rPr lang="en-GB" dirty="0" smtClean="0"/>
              <a:t>On examination she had normal vital signs and was back to her usual self. Blood results were normal apart from an INR of 2.5. A 12-lead ECG showed sinus rhythm and a CT scan of the head was normal apart from atrophy in keeping with the patient’s age and severe small vessel disease.</a:t>
            </a:r>
            <a:endParaRPr lang="en-GB" dirty="0"/>
          </a:p>
        </p:txBody>
      </p:sp>
    </p:spTree>
    <p:extLst>
      <p:ext uri="{BB962C8B-B14F-4D97-AF65-F5344CB8AC3E}">
        <p14:creationId xmlns:p14="http://schemas.microsoft.com/office/powerpoint/2010/main" val="2463172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253571" y="274638"/>
            <a:ext cx="8601578" cy="1143000"/>
          </a:xfrm>
        </p:spPr>
        <p:txBody>
          <a:bodyPr>
            <a:noAutofit/>
          </a:bodyPr>
          <a:lstStyle/>
          <a:p>
            <a:r>
              <a:rPr lang="en-GB" sz="3600" dirty="0" smtClean="0"/>
              <a:t>Syncope in general: pitfalls </a:t>
            </a:r>
            <a:r>
              <a:rPr lang="en-GB" sz="3600" dirty="0"/>
              <a:t>in older people</a:t>
            </a:r>
          </a:p>
        </p:txBody>
      </p:sp>
      <p:sp>
        <p:nvSpPr>
          <p:cNvPr id="365571" name="Rectangle 3"/>
          <p:cNvSpPr>
            <a:spLocks noGrp="1" noChangeArrowheads="1"/>
          </p:cNvSpPr>
          <p:nvPr>
            <p:ph type="body" idx="1"/>
          </p:nvPr>
        </p:nvSpPr>
        <p:spPr/>
        <p:txBody>
          <a:bodyPr/>
          <a:lstStyle/>
          <a:p>
            <a:r>
              <a:rPr lang="en-GB" dirty="0"/>
              <a:t>‘…and slumped to one side (sitting)’</a:t>
            </a:r>
          </a:p>
          <a:p>
            <a:r>
              <a:rPr lang="en-GB" dirty="0"/>
              <a:t>‘…I don’t know, I must have tripped’</a:t>
            </a:r>
          </a:p>
          <a:p>
            <a:r>
              <a:rPr lang="en-GB" dirty="0"/>
              <a:t>‘…collapsed without warning’</a:t>
            </a:r>
          </a:p>
          <a:p>
            <a:r>
              <a:rPr lang="en-GB" dirty="0"/>
              <a:t>‘…I don’t go dizzy, I just feel queer</a:t>
            </a:r>
            <a:r>
              <a:rPr lang="en-GB" dirty="0" smtClean="0"/>
              <a:t>’</a:t>
            </a:r>
          </a:p>
          <a:p>
            <a:r>
              <a:rPr lang="en-GB" dirty="0" err="1" smtClean="0"/>
              <a:t>Unwitnessed</a:t>
            </a:r>
            <a:endParaRPr lang="en-GB" dirty="0"/>
          </a:p>
          <a:p>
            <a:r>
              <a:rPr lang="en-GB" dirty="0"/>
              <a:t>Lying and standing BPs are normal</a:t>
            </a:r>
          </a:p>
          <a:p>
            <a:r>
              <a:rPr lang="en-GB" dirty="0"/>
              <a:t>More than one diagnosis</a:t>
            </a:r>
          </a:p>
          <a:p>
            <a:endParaRPr lang="en-GB" dirty="0"/>
          </a:p>
          <a:p>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557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65571">
                                            <p:txEl>
                                              <p:pRg st="0" end="0"/>
                                            </p:txEl>
                                          </p:spTgt>
                                        </p:tgtEl>
                                        <p:attrNameLst>
                                          <p:attrName>ppt_c</p:attrName>
                                        </p:attrNameLst>
                                      </p:cBhvr>
                                      <p:to>
                                        <a:srgbClr val="72EEEA"/>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557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65571">
                                            <p:txEl>
                                              <p:pRg st="1" end="1"/>
                                            </p:txEl>
                                          </p:spTgt>
                                        </p:tgtEl>
                                        <p:attrNameLst>
                                          <p:attrName>ppt_c</p:attrName>
                                        </p:attrNameLst>
                                      </p:cBhvr>
                                      <p:to>
                                        <a:srgbClr val="72EEEA"/>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557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65571">
                                            <p:txEl>
                                              <p:pRg st="2" end="2"/>
                                            </p:txEl>
                                          </p:spTgt>
                                        </p:tgtEl>
                                        <p:attrNameLst>
                                          <p:attrName>ppt_c</p:attrName>
                                        </p:attrNameLst>
                                      </p:cBhvr>
                                      <p:to>
                                        <a:srgbClr val="72EEEA"/>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557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65571">
                                            <p:txEl>
                                              <p:pRg st="3" end="3"/>
                                            </p:txEl>
                                          </p:spTgt>
                                        </p:tgtEl>
                                        <p:attrNameLst>
                                          <p:attrName>ppt_c</p:attrName>
                                        </p:attrNameLst>
                                      </p:cBhvr>
                                      <p:to>
                                        <a:srgbClr val="72EEEA"/>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557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65571">
                                            <p:txEl>
                                              <p:pRg st="4" end="4"/>
                                            </p:txEl>
                                          </p:spTgt>
                                        </p:tgtEl>
                                        <p:attrNameLst>
                                          <p:attrName>ppt_c</p:attrName>
                                        </p:attrNameLst>
                                      </p:cBhvr>
                                      <p:to>
                                        <a:srgbClr val="72EEEA"/>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557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65571">
                                            <p:txEl>
                                              <p:pRg st="5" end="5"/>
                                            </p:txEl>
                                          </p:spTgt>
                                        </p:tgtEl>
                                        <p:attrNameLst>
                                          <p:attrName>ppt_c</p:attrName>
                                        </p:attrNameLst>
                                      </p:cBhvr>
                                      <p:to>
                                        <a:srgbClr val="72EEEA"/>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55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6</a:t>
            </a:r>
            <a:endParaRPr lang="en-GB" dirty="0"/>
          </a:p>
        </p:txBody>
      </p:sp>
      <p:sp>
        <p:nvSpPr>
          <p:cNvPr id="3" name="Content Placeholder 2"/>
          <p:cNvSpPr>
            <a:spLocks noGrp="1"/>
          </p:cNvSpPr>
          <p:nvPr>
            <p:ph idx="1"/>
          </p:nvPr>
        </p:nvSpPr>
        <p:spPr>
          <a:xfrm>
            <a:off x="615957" y="1252525"/>
            <a:ext cx="8229600" cy="4992446"/>
          </a:xfrm>
        </p:spPr>
        <p:txBody>
          <a:bodyPr>
            <a:normAutofit fontScale="92500" lnSpcReduction="20000"/>
          </a:bodyPr>
          <a:lstStyle/>
          <a:p>
            <a:pPr marL="0" indent="0">
              <a:buNone/>
            </a:pPr>
            <a:r>
              <a:rPr lang="en-GB" dirty="0" smtClean="0"/>
              <a:t>An 80</a:t>
            </a:r>
            <a:r>
              <a:rPr lang="en-GB" dirty="0"/>
              <a:t>-year-old woman was admitted following a collapse. </a:t>
            </a:r>
            <a:r>
              <a:rPr lang="en-GB" dirty="0" smtClean="0"/>
              <a:t>Her </a:t>
            </a:r>
            <a:r>
              <a:rPr lang="en-GB" dirty="0"/>
              <a:t>husband described how they were out shopping when she started to feel ‘drained’ and went to sit down, but before she could do so, she collapsed to the floor. She recovered and was back to normal </a:t>
            </a:r>
            <a:r>
              <a:rPr lang="en-GB" dirty="0" smtClean="0"/>
              <a:t>after </a:t>
            </a:r>
            <a:r>
              <a:rPr lang="en-GB" dirty="0"/>
              <a:t>a few minutes. Previous collapses had been in similar circumstances – once while in the supermarket, and another while queuing at the Post Office. </a:t>
            </a:r>
          </a:p>
          <a:p>
            <a:pPr marL="0" indent="0">
              <a:buNone/>
            </a:pPr>
            <a:r>
              <a:rPr lang="en-GB" dirty="0" smtClean="0"/>
              <a:t>Her </a:t>
            </a:r>
            <a:r>
              <a:rPr lang="en-GB" dirty="0"/>
              <a:t>past medical history included type 2 diabetes, hypertension and </a:t>
            </a:r>
            <a:r>
              <a:rPr lang="en-GB" dirty="0" smtClean="0"/>
              <a:t>asthma. There </a:t>
            </a:r>
            <a:r>
              <a:rPr lang="en-GB" dirty="0"/>
              <a:t>was nothing abnormal to find on </a:t>
            </a:r>
            <a:r>
              <a:rPr lang="en-GB" dirty="0" smtClean="0"/>
              <a:t>examination, postural BP, bloods or 12-lead ECG.</a:t>
            </a:r>
            <a:endParaRPr lang="en-GB" dirty="0"/>
          </a:p>
        </p:txBody>
      </p:sp>
    </p:spTree>
    <p:extLst>
      <p:ext uri="{BB962C8B-B14F-4D97-AF65-F5344CB8AC3E}">
        <p14:creationId xmlns:p14="http://schemas.microsoft.com/office/powerpoint/2010/main" val="1255981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lstStyle/>
          <a:p>
            <a:r>
              <a:rPr lang="en-GB" sz="2800"/>
              <a:t>BP responses in different types of syncope</a:t>
            </a:r>
          </a:p>
        </p:txBody>
      </p:sp>
      <p:sp>
        <p:nvSpPr>
          <p:cNvPr id="366596" name="Line 4"/>
          <p:cNvSpPr>
            <a:spLocks noChangeShapeType="1"/>
          </p:cNvSpPr>
          <p:nvPr/>
        </p:nvSpPr>
        <p:spPr bwMode="auto">
          <a:xfrm>
            <a:off x="990600" y="1752600"/>
            <a:ext cx="0" cy="3886200"/>
          </a:xfrm>
          <a:prstGeom prst="line">
            <a:avLst/>
          </a:prstGeom>
          <a:noFill/>
          <a:ln w="28575">
            <a:solidFill>
              <a:srgbClr val="FFFFFF"/>
            </a:solidFill>
            <a:round/>
            <a:headEnd type="arrow" w="med" len="med"/>
            <a:tailEnd/>
          </a:ln>
          <a:effectLst/>
        </p:spPr>
        <p:txBody>
          <a:bodyPr wrap="none" anchor="ctr"/>
          <a:lstStyle/>
          <a:p>
            <a:pPr algn="ctr" defTabSz="914400" fontAlgn="base">
              <a:spcBef>
                <a:spcPct val="0"/>
              </a:spcBef>
              <a:spcAft>
                <a:spcPct val="0"/>
              </a:spcAft>
            </a:pPr>
            <a:endParaRPr lang="en-GB" sz="2800">
              <a:solidFill>
                <a:srgbClr val="FFFF00"/>
              </a:solidFill>
              <a:latin typeface="Times New Roman" pitchFamily="18" charset="0"/>
            </a:endParaRPr>
          </a:p>
        </p:txBody>
      </p:sp>
      <p:sp>
        <p:nvSpPr>
          <p:cNvPr id="366597" name="Line 5"/>
          <p:cNvSpPr>
            <a:spLocks noChangeShapeType="1"/>
          </p:cNvSpPr>
          <p:nvPr/>
        </p:nvSpPr>
        <p:spPr bwMode="auto">
          <a:xfrm>
            <a:off x="990600" y="5638800"/>
            <a:ext cx="7086600" cy="0"/>
          </a:xfrm>
          <a:prstGeom prst="line">
            <a:avLst/>
          </a:prstGeom>
          <a:noFill/>
          <a:ln w="28575">
            <a:solidFill>
              <a:srgbClr val="FFFFFF"/>
            </a:solidFill>
            <a:round/>
            <a:headEnd/>
            <a:tailEnd type="arrow" w="med" len="med"/>
          </a:ln>
          <a:effectLst/>
        </p:spPr>
        <p:txBody>
          <a:bodyPr wrap="none" anchor="ctr"/>
          <a:lstStyle/>
          <a:p>
            <a:pPr algn="ctr" defTabSz="914400" fontAlgn="base">
              <a:spcBef>
                <a:spcPct val="0"/>
              </a:spcBef>
              <a:spcAft>
                <a:spcPct val="0"/>
              </a:spcAft>
            </a:pPr>
            <a:endParaRPr lang="en-GB" sz="2800">
              <a:solidFill>
                <a:srgbClr val="FFFF00"/>
              </a:solidFill>
              <a:latin typeface="Times New Roman" pitchFamily="18" charset="0"/>
            </a:endParaRPr>
          </a:p>
        </p:txBody>
      </p:sp>
      <p:sp>
        <p:nvSpPr>
          <p:cNvPr id="366599" name="Line 7"/>
          <p:cNvSpPr>
            <a:spLocks noChangeShapeType="1"/>
          </p:cNvSpPr>
          <p:nvPr/>
        </p:nvSpPr>
        <p:spPr bwMode="auto">
          <a:xfrm>
            <a:off x="1219200" y="2514600"/>
            <a:ext cx="2590800" cy="0"/>
          </a:xfrm>
          <a:prstGeom prst="line">
            <a:avLst/>
          </a:prstGeom>
          <a:noFill/>
          <a:ln w="28575">
            <a:solidFill>
              <a:srgbClr val="72EEEA"/>
            </a:solidFill>
            <a:round/>
            <a:headEnd/>
            <a:tailEnd/>
          </a:ln>
          <a:effectLst/>
        </p:spPr>
        <p:txBody>
          <a:bodyPr wrap="none" anchor="ctr"/>
          <a:lstStyle/>
          <a:p>
            <a:pPr algn="ctr" defTabSz="914400" fontAlgn="base">
              <a:spcBef>
                <a:spcPct val="0"/>
              </a:spcBef>
              <a:spcAft>
                <a:spcPct val="0"/>
              </a:spcAft>
            </a:pPr>
            <a:endParaRPr lang="en-GB" sz="2800">
              <a:solidFill>
                <a:srgbClr val="FFFF00"/>
              </a:solidFill>
              <a:latin typeface="Times New Roman" pitchFamily="18" charset="0"/>
            </a:endParaRPr>
          </a:p>
        </p:txBody>
      </p:sp>
      <p:sp>
        <p:nvSpPr>
          <p:cNvPr id="366602" name="Freeform 10"/>
          <p:cNvSpPr>
            <a:spLocks/>
          </p:cNvSpPr>
          <p:nvPr/>
        </p:nvSpPr>
        <p:spPr bwMode="auto">
          <a:xfrm>
            <a:off x="3810000" y="2514600"/>
            <a:ext cx="2590800" cy="1701800"/>
          </a:xfrm>
          <a:custGeom>
            <a:avLst/>
            <a:gdLst/>
            <a:ahLst/>
            <a:cxnLst>
              <a:cxn ang="0">
                <a:pos x="0" y="0"/>
              </a:cxn>
              <a:cxn ang="0">
                <a:pos x="288" y="960"/>
              </a:cxn>
              <a:cxn ang="0">
                <a:pos x="576" y="672"/>
              </a:cxn>
              <a:cxn ang="0">
                <a:pos x="1104" y="288"/>
              </a:cxn>
              <a:cxn ang="0">
                <a:pos x="1632" y="48"/>
              </a:cxn>
            </a:cxnLst>
            <a:rect l="0" t="0" r="r" b="b"/>
            <a:pathLst>
              <a:path w="1632" h="1072">
                <a:moveTo>
                  <a:pt x="0" y="0"/>
                </a:moveTo>
                <a:cubicBezTo>
                  <a:pt x="96" y="424"/>
                  <a:pt x="192" y="848"/>
                  <a:pt x="288" y="960"/>
                </a:cubicBezTo>
                <a:cubicBezTo>
                  <a:pt x="384" y="1072"/>
                  <a:pt x="440" y="784"/>
                  <a:pt x="576" y="672"/>
                </a:cubicBezTo>
                <a:cubicBezTo>
                  <a:pt x="712" y="560"/>
                  <a:pt x="928" y="392"/>
                  <a:pt x="1104" y="288"/>
                </a:cubicBezTo>
                <a:cubicBezTo>
                  <a:pt x="1280" y="184"/>
                  <a:pt x="1456" y="116"/>
                  <a:pt x="1632" y="48"/>
                </a:cubicBezTo>
              </a:path>
            </a:pathLst>
          </a:custGeom>
          <a:noFill/>
          <a:ln w="28575" cap="flat" cmpd="sng">
            <a:solidFill>
              <a:srgbClr val="72EEEA"/>
            </a:solidFill>
            <a:prstDash val="solid"/>
            <a:round/>
            <a:headEnd/>
            <a:tailEnd/>
          </a:ln>
          <a:effectLst/>
        </p:spPr>
        <p:txBody>
          <a:bodyPr wrap="none" anchor="ctr"/>
          <a:lstStyle/>
          <a:p>
            <a:pPr algn="ctr" defTabSz="914400" fontAlgn="base">
              <a:spcBef>
                <a:spcPct val="0"/>
              </a:spcBef>
              <a:spcAft>
                <a:spcPct val="0"/>
              </a:spcAft>
            </a:pPr>
            <a:endParaRPr lang="en-GB" sz="2800">
              <a:solidFill>
                <a:srgbClr val="FFFF00"/>
              </a:solidFill>
              <a:latin typeface="Times New Roman" pitchFamily="18" charset="0"/>
            </a:endParaRPr>
          </a:p>
        </p:txBody>
      </p:sp>
      <p:sp>
        <p:nvSpPr>
          <p:cNvPr id="366603" name="Line 11"/>
          <p:cNvSpPr>
            <a:spLocks noChangeShapeType="1"/>
          </p:cNvSpPr>
          <p:nvPr/>
        </p:nvSpPr>
        <p:spPr bwMode="auto">
          <a:xfrm>
            <a:off x="6400800" y="2590800"/>
            <a:ext cx="1219200" cy="0"/>
          </a:xfrm>
          <a:prstGeom prst="line">
            <a:avLst/>
          </a:prstGeom>
          <a:noFill/>
          <a:ln w="28575">
            <a:solidFill>
              <a:srgbClr val="72EEEA"/>
            </a:solidFill>
            <a:round/>
            <a:headEnd/>
            <a:tailEnd/>
          </a:ln>
          <a:effectLst/>
        </p:spPr>
        <p:txBody>
          <a:bodyPr wrap="none" anchor="ctr"/>
          <a:lstStyle/>
          <a:p>
            <a:pPr algn="ctr" defTabSz="914400" fontAlgn="base">
              <a:spcBef>
                <a:spcPct val="0"/>
              </a:spcBef>
              <a:spcAft>
                <a:spcPct val="0"/>
              </a:spcAft>
            </a:pPr>
            <a:endParaRPr lang="en-GB" sz="2800">
              <a:solidFill>
                <a:srgbClr val="FFFF00"/>
              </a:solidFill>
              <a:latin typeface="Times New Roman" pitchFamily="18" charset="0"/>
            </a:endParaRPr>
          </a:p>
        </p:txBody>
      </p:sp>
      <p:sp>
        <p:nvSpPr>
          <p:cNvPr id="366604" name="Text Box 12"/>
          <p:cNvSpPr txBox="1">
            <a:spLocks noChangeArrowheads="1"/>
          </p:cNvSpPr>
          <p:nvPr/>
        </p:nvSpPr>
        <p:spPr bwMode="auto">
          <a:xfrm>
            <a:off x="7391400" y="2362200"/>
            <a:ext cx="1219200" cy="457200"/>
          </a:xfrm>
          <a:prstGeom prst="rect">
            <a:avLst/>
          </a:prstGeom>
          <a:noFill/>
          <a:ln w="6350" algn="ctr">
            <a:noFill/>
            <a:miter lim="800000"/>
            <a:headEnd/>
            <a:tailEnd/>
          </a:ln>
          <a:effectLst/>
        </p:spPr>
        <p:txBody>
          <a:bodyPr>
            <a:spAutoFit/>
          </a:bodyPr>
          <a:lstStyle/>
          <a:p>
            <a:pPr algn="ctr" defTabSz="914400" fontAlgn="base">
              <a:spcBef>
                <a:spcPct val="50000"/>
              </a:spcBef>
              <a:spcAft>
                <a:spcPct val="0"/>
              </a:spcAft>
            </a:pPr>
            <a:r>
              <a:rPr lang="en-GB" sz="2400" dirty="0" smtClean="0">
                <a:solidFill>
                  <a:srgbClr val="72EEEA"/>
                </a:solidFill>
                <a:latin typeface="Arial" charset="0"/>
              </a:rPr>
              <a:t>VVS</a:t>
            </a:r>
            <a:endParaRPr lang="en-GB" sz="2400" dirty="0">
              <a:solidFill>
                <a:srgbClr val="72EEEA"/>
              </a:solidFill>
              <a:latin typeface="Arial" charset="0"/>
            </a:endParaRPr>
          </a:p>
        </p:txBody>
      </p:sp>
      <p:sp>
        <p:nvSpPr>
          <p:cNvPr id="366608" name="Text Box 16"/>
          <p:cNvSpPr txBox="1">
            <a:spLocks noChangeArrowheads="1"/>
          </p:cNvSpPr>
          <p:nvPr/>
        </p:nvSpPr>
        <p:spPr bwMode="auto">
          <a:xfrm>
            <a:off x="381000" y="2514600"/>
            <a:ext cx="609600" cy="396875"/>
          </a:xfrm>
          <a:prstGeom prst="rect">
            <a:avLst/>
          </a:prstGeom>
          <a:noFill/>
          <a:ln w="6350" algn="ctr">
            <a:noFill/>
            <a:miter lim="800000"/>
            <a:headEnd/>
            <a:tailEnd/>
          </a:ln>
          <a:effectLst/>
        </p:spPr>
        <p:txBody>
          <a:bodyPr>
            <a:spAutoFit/>
          </a:bodyPr>
          <a:lstStyle/>
          <a:p>
            <a:pPr algn="ctr" defTabSz="914400" fontAlgn="base">
              <a:spcBef>
                <a:spcPct val="50000"/>
              </a:spcBef>
              <a:spcAft>
                <a:spcPct val="0"/>
              </a:spcAft>
            </a:pPr>
            <a:r>
              <a:rPr lang="en-GB" sz="2000" dirty="0">
                <a:solidFill>
                  <a:srgbClr val="FFFFFF"/>
                </a:solidFill>
                <a:latin typeface="Arial" charset="0"/>
              </a:rPr>
              <a:t>120</a:t>
            </a:r>
          </a:p>
        </p:txBody>
      </p:sp>
      <p:sp>
        <p:nvSpPr>
          <p:cNvPr id="366609" name="Text Box 17"/>
          <p:cNvSpPr txBox="1">
            <a:spLocks noChangeArrowheads="1"/>
          </p:cNvSpPr>
          <p:nvPr/>
        </p:nvSpPr>
        <p:spPr bwMode="auto">
          <a:xfrm>
            <a:off x="457200" y="3962400"/>
            <a:ext cx="609600" cy="396875"/>
          </a:xfrm>
          <a:prstGeom prst="rect">
            <a:avLst/>
          </a:prstGeom>
          <a:noFill/>
          <a:ln w="6350" algn="ctr">
            <a:noFill/>
            <a:miter lim="800000"/>
            <a:headEnd/>
            <a:tailEnd/>
          </a:ln>
          <a:effectLst/>
        </p:spPr>
        <p:txBody>
          <a:bodyPr>
            <a:spAutoFit/>
          </a:bodyPr>
          <a:lstStyle/>
          <a:p>
            <a:pPr algn="ctr" defTabSz="914400" fontAlgn="base">
              <a:spcBef>
                <a:spcPct val="50000"/>
              </a:spcBef>
              <a:spcAft>
                <a:spcPct val="0"/>
              </a:spcAft>
            </a:pPr>
            <a:r>
              <a:rPr lang="en-GB" sz="2000" dirty="0">
                <a:solidFill>
                  <a:srgbClr val="FFFFFF"/>
                </a:solidFill>
                <a:latin typeface="Arial" charset="0"/>
              </a:rPr>
              <a:t>60</a:t>
            </a:r>
          </a:p>
        </p:txBody>
      </p:sp>
      <p:sp>
        <p:nvSpPr>
          <p:cNvPr id="366610" name="Line 18"/>
          <p:cNvSpPr>
            <a:spLocks noChangeShapeType="1"/>
          </p:cNvSpPr>
          <p:nvPr/>
        </p:nvSpPr>
        <p:spPr bwMode="auto">
          <a:xfrm>
            <a:off x="2057400" y="1905000"/>
            <a:ext cx="0" cy="457200"/>
          </a:xfrm>
          <a:prstGeom prst="line">
            <a:avLst/>
          </a:prstGeom>
          <a:noFill/>
          <a:ln w="57150">
            <a:solidFill>
              <a:srgbClr val="FFFFFF"/>
            </a:solidFill>
            <a:round/>
            <a:headEnd/>
            <a:tailEnd type="triangle" w="med" len="med"/>
          </a:ln>
          <a:effectLst/>
        </p:spPr>
        <p:txBody>
          <a:bodyPr wrap="none" anchor="ctr"/>
          <a:lstStyle/>
          <a:p>
            <a:pPr algn="ctr" defTabSz="914400" fontAlgn="base">
              <a:spcBef>
                <a:spcPct val="0"/>
              </a:spcBef>
              <a:spcAft>
                <a:spcPct val="0"/>
              </a:spcAft>
            </a:pPr>
            <a:endParaRPr lang="en-GB" sz="2800">
              <a:solidFill>
                <a:srgbClr val="FFFF00"/>
              </a:solidFill>
              <a:latin typeface="Times New Roman" pitchFamily="18" charset="0"/>
            </a:endParaRPr>
          </a:p>
        </p:txBody>
      </p:sp>
      <p:sp>
        <p:nvSpPr>
          <p:cNvPr id="366612" name="Line 20"/>
          <p:cNvSpPr>
            <a:spLocks noChangeShapeType="1"/>
          </p:cNvSpPr>
          <p:nvPr/>
        </p:nvSpPr>
        <p:spPr bwMode="auto">
          <a:xfrm>
            <a:off x="1219200" y="2743200"/>
            <a:ext cx="838200" cy="0"/>
          </a:xfrm>
          <a:prstGeom prst="line">
            <a:avLst/>
          </a:prstGeom>
          <a:noFill/>
          <a:ln w="28575">
            <a:solidFill>
              <a:schemeClr val="folHlink"/>
            </a:solidFill>
            <a:round/>
            <a:headEnd/>
            <a:tailEnd/>
          </a:ln>
          <a:effectLst/>
        </p:spPr>
        <p:txBody>
          <a:bodyPr wrap="none" anchor="ctr"/>
          <a:lstStyle/>
          <a:p>
            <a:pPr algn="ctr" defTabSz="914400" fontAlgn="base">
              <a:spcBef>
                <a:spcPct val="0"/>
              </a:spcBef>
              <a:spcAft>
                <a:spcPct val="0"/>
              </a:spcAft>
            </a:pPr>
            <a:endParaRPr lang="en-GB" sz="2800">
              <a:solidFill>
                <a:srgbClr val="FFFF00"/>
              </a:solidFill>
              <a:latin typeface="Times New Roman" pitchFamily="18" charset="0"/>
            </a:endParaRPr>
          </a:p>
        </p:txBody>
      </p:sp>
      <p:sp>
        <p:nvSpPr>
          <p:cNvPr id="366614" name="Text Box 22"/>
          <p:cNvSpPr txBox="1">
            <a:spLocks noChangeArrowheads="1"/>
          </p:cNvSpPr>
          <p:nvPr/>
        </p:nvSpPr>
        <p:spPr bwMode="auto">
          <a:xfrm>
            <a:off x="5791200" y="5791200"/>
            <a:ext cx="2133600" cy="457200"/>
          </a:xfrm>
          <a:prstGeom prst="rect">
            <a:avLst/>
          </a:prstGeom>
          <a:noFill/>
          <a:ln w="6350" algn="ctr">
            <a:noFill/>
            <a:miter lim="800000"/>
            <a:headEnd/>
            <a:tailEnd/>
          </a:ln>
          <a:effectLst/>
        </p:spPr>
        <p:txBody>
          <a:bodyPr>
            <a:spAutoFit/>
          </a:bodyPr>
          <a:lstStyle/>
          <a:p>
            <a:pPr algn="ctr" defTabSz="914400" fontAlgn="base">
              <a:spcBef>
                <a:spcPct val="50000"/>
              </a:spcBef>
              <a:spcAft>
                <a:spcPct val="0"/>
              </a:spcAft>
            </a:pPr>
            <a:r>
              <a:rPr lang="en-GB" sz="2400">
                <a:solidFill>
                  <a:srgbClr val="FFFFFF"/>
                </a:solidFill>
                <a:latin typeface="Arial" charset="0"/>
              </a:rPr>
              <a:t>Time (mins)</a:t>
            </a:r>
          </a:p>
        </p:txBody>
      </p:sp>
      <p:sp>
        <p:nvSpPr>
          <p:cNvPr id="366616" name="Text Box 24"/>
          <p:cNvSpPr txBox="1">
            <a:spLocks noChangeArrowheads="1"/>
          </p:cNvSpPr>
          <p:nvPr/>
        </p:nvSpPr>
        <p:spPr bwMode="auto">
          <a:xfrm>
            <a:off x="228600" y="1219200"/>
            <a:ext cx="2133600" cy="457200"/>
          </a:xfrm>
          <a:prstGeom prst="rect">
            <a:avLst/>
          </a:prstGeom>
          <a:noFill/>
          <a:ln w="6350" algn="ctr">
            <a:noFill/>
            <a:miter lim="800000"/>
            <a:headEnd/>
            <a:tailEnd/>
          </a:ln>
          <a:effectLst/>
        </p:spPr>
        <p:txBody>
          <a:bodyPr>
            <a:spAutoFit/>
          </a:bodyPr>
          <a:lstStyle/>
          <a:p>
            <a:pPr algn="ctr" defTabSz="914400" fontAlgn="base">
              <a:spcBef>
                <a:spcPct val="50000"/>
              </a:spcBef>
              <a:spcAft>
                <a:spcPct val="0"/>
              </a:spcAft>
            </a:pPr>
            <a:r>
              <a:rPr lang="en-GB" sz="2400">
                <a:solidFill>
                  <a:srgbClr val="FFFFFF"/>
                </a:solidFill>
                <a:latin typeface="Arial" charset="0"/>
              </a:rPr>
              <a:t>BP </a:t>
            </a:r>
            <a:r>
              <a:rPr lang="en-GB" sz="2000">
                <a:solidFill>
                  <a:srgbClr val="FFFFFF"/>
                </a:solidFill>
                <a:latin typeface="Arial" charset="0"/>
              </a:rPr>
              <a:t>(mmHg)</a:t>
            </a:r>
          </a:p>
        </p:txBody>
      </p:sp>
      <p:sp>
        <p:nvSpPr>
          <p:cNvPr id="366619" name="Freeform 27"/>
          <p:cNvSpPr>
            <a:spLocks/>
          </p:cNvSpPr>
          <p:nvPr/>
        </p:nvSpPr>
        <p:spPr bwMode="auto">
          <a:xfrm>
            <a:off x="2057400" y="2743200"/>
            <a:ext cx="3276600" cy="1092200"/>
          </a:xfrm>
          <a:custGeom>
            <a:avLst/>
            <a:gdLst/>
            <a:ahLst/>
            <a:cxnLst>
              <a:cxn ang="0">
                <a:pos x="0" y="0"/>
              </a:cxn>
              <a:cxn ang="0">
                <a:pos x="144" y="288"/>
              </a:cxn>
              <a:cxn ang="0">
                <a:pos x="480" y="576"/>
              </a:cxn>
              <a:cxn ang="0">
                <a:pos x="1248" y="672"/>
              </a:cxn>
              <a:cxn ang="0">
                <a:pos x="2064" y="672"/>
              </a:cxn>
            </a:cxnLst>
            <a:rect l="0" t="0" r="r" b="b"/>
            <a:pathLst>
              <a:path w="2064" h="688">
                <a:moveTo>
                  <a:pt x="0" y="0"/>
                </a:moveTo>
                <a:cubicBezTo>
                  <a:pt x="32" y="96"/>
                  <a:pt x="64" y="192"/>
                  <a:pt x="144" y="288"/>
                </a:cubicBezTo>
                <a:cubicBezTo>
                  <a:pt x="224" y="384"/>
                  <a:pt x="296" y="512"/>
                  <a:pt x="480" y="576"/>
                </a:cubicBezTo>
                <a:cubicBezTo>
                  <a:pt x="664" y="640"/>
                  <a:pt x="984" y="656"/>
                  <a:pt x="1248" y="672"/>
                </a:cubicBezTo>
                <a:cubicBezTo>
                  <a:pt x="1512" y="688"/>
                  <a:pt x="1788" y="680"/>
                  <a:pt x="2064" y="672"/>
                </a:cubicBezTo>
              </a:path>
            </a:pathLst>
          </a:custGeom>
          <a:noFill/>
          <a:ln w="28575" cap="flat" cmpd="sng">
            <a:solidFill>
              <a:schemeClr val="folHlink"/>
            </a:solidFill>
            <a:prstDash val="solid"/>
            <a:round/>
            <a:headEnd/>
            <a:tailEnd/>
          </a:ln>
          <a:effectLst/>
        </p:spPr>
        <p:txBody>
          <a:bodyPr wrap="none" anchor="ctr"/>
          <a:lstStyle/>
          <a:p>
            <a:pPr algn="ctr" defTabSz="914400" fontAlgn="base">
              <a:spcBef>
                <a:spcPct val="0"/>
              </a:spcBef>
              <a:spcAft>
                <a:spcPct val="0"/>
              </a:spcAft>
            </a:pPr>
            <a:endParaRPr lang="en-GB" sz="2800">
              <a:solidFill>
                <a:srgbClr val="FFFF00"/>
              </a:solidFill>
              <a:latin typeface="Times New Roman" pitchFamily="18" charset="0"/>
            </a:endParaRPr>
          </a:p>
        </p:txBody>
      </p:sp>
      <p:sp>
        <p:nvSpPr>
          <p:cNvPr id="366620" name="Text Box 28"/>
          <p:cNvSpPr txBox="1">
            <a:spLocks noChangeArrowheads="1"/>
          </p:cNvSpPr>
          <p:nvPr/>
        </p:nvSpPr>
        <p:spPr bwMode="auto">
          <a:xfrm>
            <a:off x="5181600" y="3581400"/>
            <a:ext cx="914400" cy="457200"/>
          </a:xfrm>
          <a:prstGeom prst="rect">
            <a:avLst/>
          </a:prstGeom>
          <a:noFill/>
          <a:ln w="6350" algn="ctr">
            <a:noFill/>
            <a:miter lim="800000"/>
            <a:headEnd/>
            <a:tailEnd/>
          </a:ln>
          <a:effectLst/>
        </p:spPr>
        <p:txBody>
          <a:bodyPr>
            <a:spAutoFit/>
          </a:bodyPr>
          <a:lstStyle/>
          <a:p>
            <a:pPr algn="ctr" defTabSz="914400" fontAlgn="base">
              <a:spcBef>
                <a:spcPct val="50000"/>
              </a:spcBef>
              <a:spcAft>
                <a:spcPct val="0"/>
              </a:spcAft>
            </a:pPr>
            <a:r>
              <a:rPr lang="en-GB" sz="2400">
                <a:solidFill>
                  <a:srgbClr val="B2B2B2"/>
                </a:solidFill>
                <a:latin typeface="Arial" charset="0"/>
              </a:rPr>
              <a:t>OH</a:t>
            </a:r>
          </a:p>
        </p:txBody>
      </p:sp>
      <p:sp>
        <p:nvSpPr>
          <p:cNvPr id="366621" name="Line 29"/>
          <p:cNvSpPr>
            <a:spLocks noChangeShapeType="1"/>
          </p:cNvSpPr>
          <p:nvPr/>
        </p:nvSpPr>
        <p:spPr bwMode="auto">
          <a:xfrm>
            <a:off x="1219200" y="2971800"/>
            <a:ext cx="838200" cy="0"/>
          </a:xfrm>
          <a:prstGeom prst="line">
            <a:avLst/>
          </a:prstGeom>
          <a:noFill/>
          <a:ln w="28575">
            <a:solidFill>
              <a:srgbClr val="FF3300"/>
            </a:solidFill>
            <a:round/>
            <a:headEnd/>
            <a:tailEnd/>
          </a:ln>
          <a:effectLst/>
        </p:spPr>
        <p:txBody>
          <a:bodyPr wrap="none" anchor="ctr"/>
          <a:lstStyle/>
          <a:p>
            <a:pPr algn="ctr" defTabSz="914400" fontAlgn="base">
              <a:spcBef>
                <a:spcPct val="0"/>
              </a:spcBef>
              <a:spcAft>
                <a:spcPct val="0"/>
              </a:spcAft>
            </a:pPr>
            <a:endParaRPr lang="en-GB" sz="2800">
              <a:solidFill>
                <a:srgbClr val="FFFF00"/>
              </a:solidFill>
              <a:latin typeface="Times New Roman" pitchFamily="18" charset="0"/>
            </a:endParaRPr>
          </a:p>
        </p:txBody>
      </p:sp>
      <p:sp>
        <p:nvSpPr>
          <p:cNvPr id="366622" name="Freeform 30"/>
          <p:cNvSpPr>
            <a:spLocks/>
          </p:cNvSpPr>
          <p:nvPr/>
        </p:nvSpPr>
        <p:spPr bwMode="auto">
          <a:xfrm>
            <a:off x="2057400" y="2971800"/>
            <a:ext cx="304800" cy="622300"/>
          </a:xfrm>
          <a:custGeom>
            <a:avLst/>
            <a:gdLst/>
            <a:ahLst/>
            <a:cxnLst>
              <a:cxn ang="0">
                <a:pos x="0" y="0"/>
              </a:cxn>
              <a:cxn ang="0">
                <a:pos x="96" y="384"/>
              </a:cxn>
              <a:cxn ang="0">
                <a:pos x="192" y="48"/>
              </a:cxn>
            </a:cxnLst>
            <a:rect l="0" t="0" r="r" b="b"/>
            <a:pathLst>
              <a:path w="192" h="392">
                <a:moveTo>
                  <a:pt x="0" y="0"/>
                </a:moveTo>
                <a:cubicBezTo>
                  <a:pt x="32" y="188"/>
                  <a:pt x="64" y="376"/>
                  <a:pt x="96" y="384"/>
                </a:cubicBezTo>
                <a:cubicBezTo>
                  <a:pt x="128" y="392"/>
                  <a:pt x="160" y="220"/>
                  <a:pt x="192" y="48"/>
                </a:cubicBezTo>
              </a:path>
            </a:pathLst>
          </a:custGeom>
          <a:noFill/>
          <a:ln w="28575" cap="flat" cmpd="sng">
            <a:solidFill>
              <a:srgbClr val="FF3300"/>
            </a:solidFill>
            <a:prstDash val="solid"/>
            <a:round/>
            <a:headEnd/>
            <a:tailEnd/>
          </a:ln>
          <a:effectLst/>
        </p:spPr>
        <p:txBody>
          <a:bodyPr wrap="none" anchor="ctr"/>
          <a:lstStyle/>
          <a:p>
            <a:pPr algn="ctr" defTabSz="914400" fontAlgn="base">
              <a:spcBef>
                <a:spcPct val="0"/>
              </a:spcBef>
              <a:spcAft>
                <a:spcPct val="0"/>
              </a:spcAft>
            </a:pPr>
            <a:endParaRPr lang="en-GB" sz="2800">
              <a:solidFill>
                <a:srgbClr val="FFFF00"/>
              </a:solidFill>
              <a:latin typeface="Times New Roman" pitchFamily="18" charset="0"/>
            </a:endParaRPr>
          </a:p>
        </p:txBody>
      </p:sp>
      <p:sp>
        <p:nvSpPr>
          <p:cNvPr id="366623" name="Line 31"/>
          <p:cNvSpPr>
            <a:spLocks noChangeShapeType="1"/>
          </p:cNvSpPr>
          <p:nvPr/>
        </p:nvSpPr>
        <p:spPr bwMode="auto">
          <a:xfrm>
            <a:off x="2362200" y="3048000"/>
            <a:ext cx="685800" cy="0"/>
          </a:xfrm>
          <a:prstGeom prst="line">
            <a:avLst/>
          </a:prstGeom>
          <a:noFill/>
          <a:ln w="28575">
            <a:solidFill>
              <a:srgbClr val="FF3300"/>
            </a:solidFill>
            <a:round/>
            <a:headEnd/>
            <a:tailEnd/>
          </a:ln>
          <a:effectLst/>
        </p:spPr>
        <p:txBody>
          <a:bodyPr wrap="none" anchor="ctr"/>
          <a:lstStyle/>
          <a:p>
            <a:pPr algn="ctr" defTabSz="914400" fontAlgn="base">
              <a:spcBef>
                <a:spcPct val="0"/>
              </a:spcBef>
              <a:spcAft>
                <a:spcPct val="0"/>
              </a:spcAft>
            </a:pPr>
            <a:endParaRPr lang="en-GB" sz="2800">
              <a:solidFill>
                <a:srgbClr val="FFFF00"/>
              </a:solidFill>
              <a:latin typeface="Times New Roman" pitchFamily="18" charset="0"/>
            </a:endParaRPr>
          </a:p>
        </p:txBody>
      </p:sp>
      <p:sp>
        <p:nvSpPr>
          <p:cNvPr id="366624" name="Line 32"/>
          <p:cNvSpPr>
            <a:spLocks noChangeShapeType="1"/>
          </p:cNvSpPr>
          <p:nvPr/>
        </p:nvSpPr>
        <p:spPr bwMode="auto">
          <a:xfrm>
            <a:off x="3048000" y="3048000"/>
            <a:ext cx="4800600" cy="914400"/>
          </a:xfrm>
          <a:prstGeom prst="line">
            <a:avLst/>
          </a:prstGeom>
          <a:noFill/>
          <a:ln w="28575">
            <a:solidFill>
              <a:srgbClr val="FF3300"/>
            </a:solidFill>
            <a:round/>
            <a:headEnd/>
            <a:tailEnd/>
          </a:ln>
          <a:effectLst/>
        </p:spPr>
        <p:txBody>
          <a:bodyPr wrap="none" anchor="ctr"/>
          <a:lstStyle/>
          <a:p>
            <a:pPr algn="ctr" defTabSz="914400" fontAlgn="base">
              <a:spcBef>
                <a:spcPct val="0"/>
              </a:spcBef>
              <a:spcAft>
                <a:spcPct val="0"/>
              </a:spcAft>
            </a:pPr>
            <a:endParaRPr lang="en-GB" sz="2800">
              <a:solidFill>
                <a:srgbClr val="FFFF00"/>
              </a:solidFill>
              <a:latin typeface="Times New Roman" pitchFamily="18" charset="0"/>
            </a:endParaRPr>
          </a:p>
        </p:txBody>
      </p:sp>
      <p:sp>
        <p:nvSpPr>
          <p:cNvPr id="366625" name="Text Box 33"/>
          <p:cNvSpPr txBox="1">
            <a:spLocks noChangeArrowheads="1"/>
          </p:cNvSpPr>
          <p:nvPr/>
        </p:nvSpPr>
        <p:spPr bwMode="auto">
          <a:xfrm>
            <a:off x="6858000" y="3962400"/>
            <a:ext cx="1905000" cy="1006475"/>
          </a:xfrm>
          <a:prstGeom prst="rect">
            <a:avLst/>
          </a:prstGeom>
          <a:noFill/>
          <a:ln w="6350" algn="ctr">
            <a:noFill/>
            <a:miter lim="800000"/>
            <a:headEnd/>
            <a:tailEnd/>
          </a:ln>
          <a:effectLst/>
        </p:spPr>
        <p:txBody>
          <a:bodyPr>
            <a:spAutoFit/>
          </a:bodyPr>
          <a:lstStyle/>
          <a:p>
            <a:pPr algn="ctr" defTabSz="914400" fontAlgn="base">
              <a:spcBef>
                <a:spcPct val="50000"/>
              </a:spcBef>
              <a:spcAft>
                <a:spcPct val="0"/>
              </a:spcAft>
            </a:pPr>
            <a:r>
              <a:rPr lang="en-GB" sz="2000">
                <a:solidFill>
                  <a:srgbClr val="FF3300"/>
                </a:solidFill>
                <a:latin typeface="Arial" charset="0"/>
              </a:rPr>
              <a:t>Elderly dysautonomic pattern</a:t>
            </a:r>
          </a:p>
        </p:txBody>
      </p:sp>
      <p:sp>
        <p:nvSpPr>
          <p:cNvPr id="366626" name="Line 34"/>
          <p:cNvSpPr>
            <a:spLocks noChangeShapeType="1"/>
          </p:cNvSpPr>
          <p:nvPr/>
        </p:nvSpPr>
        <p:spPr bwMode="auto">
          <a:xfrm>
            <a:off x="2819400" y="2057400"/>
            <a:ext cx="0" cy="3810000"/>
          </a:xfrm>
          <a:prstGeom prst="line">
            <a:avLst/>
          </a:prstGeom>
          <a:noFill/>
          <a:ln w="28575">
            <a:solidFill>
              <a:srgbClr val="FFFFFF"/>
            </a:solidFill>
            <a:prstDash val="lgDash"/>
            <a:round/>
            <a:headEnd/>
            <a:tailEnd/>
          </a:ln>
          <a:effectLst/>
        </p:spPr>
        <p:txBody>
          <a:bodyPr wrap="none" anchor="ctr"/>
          <a:lstStyle/>
          <a:p>
            <a:pPr algn="ctr" defTabSz="914400" fontAlgn="base">
              <a:spcBef>
                <a:spcPct val="0"/>
              </a:spcBef>
              <a:spcAft>
                <a:spcPct val="0"/>
              </a:spcAft>
            </a:pPr>
            <a:endParaRPr lang="en-GB" sz="2800">
              <a:solidFill>
                <a:srgbClr val="FFFF00"/>
              </a:solidFill>
              <a:latin typeface="Times New Roman" pitchFamily="18" charset="0"/>
            </a:endParaRPr>
          </a:p>
        </p:txBody>
      </p:sp>
      <p:sp>
        <p:nvSpPr>
          <p:cNvPr id="366627" name="Text Box 35"/>
          <p:cNvSpPr txBox="1">
            <a:spLocks noChangeArrowheads="1"/>
          </p:cNvSpPr>
          <p:nvPr/>
        </p:nvSpPr>
        <p:spPr bwMode="auto">
          <a:xfrm>
            <a:off x="1447800" y="5867400"/>
            <a:ext cx="3124200" cy="396875"/>
          </a:xfrm>
          <a:prstGeom prst="rect">
            <a:avLst/>
          </a:prstGeom>
          <a:noFill/>
          <a:ln w="6350" algn="ctr">
            <a:noFill/>
            <a:miter lim="800000"/>
            <a:headEnd/>
            <a:tailEnd/>
          </a:ln>
          <a:effectLst/>
        </p:spPr>
        <p:txBody>
          <a:bodyPr>
            <a:spAutoFit/>
          </a:bodyPr>
          <a:lstStyle/>
          <a:p>
            <a:pPr algn="ctr" defTabSz="914400" fontAlgn="base">
              <a:spcBef>
                <a:spcPct val="50000"/>
              </a:spcBef>
              <a:spcAft>
                <a:spcPct val="0"/>
              </a:spcAft>
            </a:pPr>
            <a:r>
              <a:rPr lang="en-GB" sz="2000">
                <a:solidFill>
                  <a:srgbClr val="FFFFFF"/>
                </a:solidFill>
                <a:latin typeface="Arial" charset="0"/>
              </a:rPr>
              <a:t>BP after standing</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7</a:t>
            </a:r>
            <a:endParaRPr lang="en-GB" dirty="0"/>
          </a:p>
        </p:txBody>
      </p:sp>
      <p:sp>
        <p:nvSpPr>
          <p:cNvPr id="3" name="Content Placeholder 2"/>
          <p:cNvSpPr>
            <a:spLocks noGrp="1"/>
          </p:cNvSpPr>
          <p:nvPr>
            <p:ph idx="1"/>
          </p:nvPr>
        </p:nvSpPr>
        <p:spPr>
          <a:xfrm>
            <a:off x="457200" y="1459266"/>
            <a:ext cx="8229600" cy="4525963"/>
          </a:xfrm>
        </p:spPr>
        <p:txBody>
          <a:bodyPr>
            <a:normAutofit fontScale="92500" lnSpcReduction="20000"/>
          </a:bodyPr>
          <a:lstStyle/>
          <a:p>
            <a:pPr marL="0" indent="0">
              <a:buNone/>
            </a:pPr>
            <a:r>
              <a:rPr lang="en-GB" dirty="0"/>
              <a:t>A 65-year old man was admitted following a collapse. This had never happened before. Eye-witnesses described him waiting at the bus stop, then looking pale and sweaty and feeling unwell briefly before falling to the ground. </a:t>
            </a:r>
            <a:r>
              <a:rPr lang="en-GB" dirty="0" smtClean="0"/>
              <a:t>He made </a:t>
            </a:r>
            <a:r>
              <a:rPr lang="en-GB" dirty="0"/>
              <a:t>a quick </a:t>
            </a:r>
            <a:r>
              <a:rPr lang="en-GB" dirty="0" smtClean="0"/>
              <a:t>recovery.</a:t>
            </a:r>
          </a:p>
          <a:p>
            <a:pPr marL="0" indent="0">
              <a:buNone/>
            </a:pPr>
            <a:r>
              <a:rPr lang="en-GB" dirty="0" smtClean="0"/>
              <a:t>His past medical history included a previous MI. He was normally fit and well and did not experience angina. Cardiovascular exam, lying and standing BP, and blood results were normal. A 12-lead ECG showed sinus rhythm and anterior Q waves.</a:t>
            </a:r>
            <a:endParaRPr lang="en-GB" dirty="0"/>
          </a:p>
        </p:txBody>
      </p:sp>
    </p:spTree>
    <p:extLst>
      <p:ext uri="{BB962C8B-B14F-4D97-AF65-F5344CB8AC3E}">
        <p14:creationId xmlns:p14="http://schemas.microsoft.com/office/powerpoint/2010/main" val="4285687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1676400"/>
            <a:ext cx="9144000" cy="3095301"/>
          </a:xfrm>
          <a:prstGeom prst="rect">
            <a:avLst/>
          </a:prstGeom>
          <a:noFill/>
          <a:ln w="9525">
            <a:noFill/>
            <a:miter lim="800000"/>
            <a:headEnd/>
            <a:tailEnd/>
          </a:ln>
        </p:spPr>
      </p:pic>
      <p:sp>
        <p:nvSpPr>
          <p:cNvPr id="3" name="TextBox 2"/>
          <p:cNvSpPr txBox="1"/>
          <p:nvPr/>
        </p:nvSpPr>
        <p:spPr>
          <a:xfrm>
            <a:off x="457200" y="4800600"/>
            <a:ext cx="1295400" cy="461665"/>
          </a:xfrm>
          <a:prstGeom prst="rect">
            <a:avLst/>
          </a:prstGeom>
          <a:noFill/>
        </p:spPr>
        <p:txBody>
          <a:bodyPr wrap="square" rtlCol="0">
            <a:spAutoFit/>
          </a:bodyPr>
          <a:lstStyle/>
          <a:p>
            <a:r>
              <a:rPr lang="en-GB" sz="2400" dirty="0" smtClean="0">
                <a:solidFill>
                  <a:srgbClr val="FFFFFF"/>
                </a:solidFill>
                <a:latin typeface="+mn-lt"/>
              </a:rPr>
              <a:t>50%</a:t>
            </a:r>
            <a:endParaRPr lang="en-GB" sz="2400" dirty="0">
              <a:solidFill>
                <a:srgbClr val="FFFFFF"/>
              </a:solidFill>
              <a:latin typeface="+mn-lt"/>
            </a:endParaRPr>
          </a:p>
        </p:txBody>
      </p:sp>
      <p:sp>
        <p:nvSpPr>
          <p:cNvPr id="4" name="TextBox 3"/>
          <p:cNvSpPr txBox="1"/>
          <p:nvPr/>
        </p:nvSpPr>
        <p:spPr>
          <a:xfrm>
            <a:off x="2362200" y="4800600"/>
            <a:ext cx="2057400" cy="769441"/>
          </a:xfrm>
          <a:prstGeom prst="rect">
            <a:avLst/>
          </a:prstGeom>
          <a:noFill/>
        </p:spPr>
        <p:txBody>
          <a:bodyPr wrap="square" rtlCol="0">
            <a:spAutoFit/>
          </a:bodyPr>
          <a:lstStyle/>
          <a:p>
            <a:r>
              <a:rPr lang="en-GB" sz="2400" dirty="0" smtClean="0">
                <a:solidFill>
                  <a:srgbClr val="FFFFFF"/>
                </a:solidFill>
                <a:latin typeface="+mn-lt"/>
              </a:rPr>
              <a:t>2%</a:t>
            </a:r>
          </a:p>
          <a:p>
            <a:r>
              <a:rPr lang="en-GB" sz="2000" dirty="0" smtClean="0">
                <a:solidFill>
                  <a:srgbClr val="FFFFFF"/>
                </a:solidFill>
                <a:latin typeface="+mn-lt"/>
              </a:rPr>
              <a:t>30% in elderly</a:t>
            </a:r>
            <a:endParaRPr lang="en-GB" sz="2000" dirty="0">
              <a:solidFill>
                <a:srgbClr val="FFFFFF"/>
              </a:solidFill>
              <a:latin typeface="+mn-lt"/>
            </a:endParaRPr>
          </a:p>
        </p:txBody>
      </p:sp>
      <p:sp>
        <p:nvSpPr>
          <p:cNvPr id="5" name="TextBox 4"/>
          <p:cNvSpPr txBox="1"/>
          <p:nvPr/>
        </p:nvSpPr>
        <p:spPr>
          <a:xfrm>
            <a:off x="5105400" y="4800600"/>
            <a:ext cx="1295400" cy="461665"/>
          </a:xfrm>
          <a:prstGeom prst="rect">
            <a:avLst/>
          </a:prstGeom>
          <a:noFill/>
        </p:spPr>
        <p:txBody>
          <a:bodyPr wrap="square" rtlCol="0">
            <a:spAutoFit/>
          </a:bodyPr>
          <a:lstStyle/>
          <a:p>
            <a:r>
              <a:rPr lang="en-GB" sz="2400" dirty="0">
                <a:solidFill>
                  <a:srgbClr val="FFFFFF"/>
                </a:solidFill>
                <a:latin typeface="+mn-lt"/>
              </a:rPr>
              <a:t>2</a:t>
            </a:r>
            <a:r>
              <a:rPr lang="en-GB" sz="2400" dirty="0" smtClean="0">
                <a:solidFill>
                  <a:srgbClr val="FFFFFF"/>
                </a:solidFill>
                <a:latin typeface="+mn-lt"/>
              </a:rPr>
              <a:t>0%</a:t>
            </a:r>
            <a:endParaRPr lang="en-GB" sz="2400" dirty="0">
              <a:solidFill>
                <a:srgbClr val="FFFFFF"/>
              </a:solidFill>
              <a:latin typeface="+mn-lt"/>
            </a:endParaRPr>
          </a:p>
        </p:txBody>
      </p:sp>
      <p:sp>
        <p:nvSpPr>
          <p:cNvPr id="6" name="TextBox 5"/>
          <p:cNvSpPr txBox="1"/>
          <p:nvPr/>
        </p:nvSpPr>
        <p:spPr>
          <a:xfrm>
            <a:off x="7315200" y="4800600"/>
            <a:ext cx="1295400" cy="461665"/>
          </a:xfrm>
          <a:prstGeom prst="rect">
            <a:avLst/>
          </a:prstGeom>
          <a:noFill/>
        </p:spPr>
        <p:txBody>
          <a:bodyPr wrap="square" rtlCol="0">
            <a:spAutoFit/>
          </a:bodyPr>
          <a:lstStyle/>
          <a:p>
            <a:r>
              <a:rPr lang="en-GB" sz="2400" dirty="0">
                <a:solidFill>
                  <a:srgbClr val="FFFFFF"/>
                </a:solidFill>
                <a:latin typeface="+mn-lt"/>
              </a:rPr>
              <a:t>3</a:t>
            </a:r>
            <a:r>
              <a:rPr lang="en-GB" sz="2400" dirty="0" smtClean="0">
                <a:solidFill>
                  <a:srgbClr val="FFFFFF"/>
                </a:solidFill>
                <a:latin typeface="+mn-lt"/>
              </a:rPr>
              <a:t>%</a:t>
            </a:r>
            <a:endParaRPr lang="en-GB" sz="2400" dirty="0">
              <a:solidFill>
                <a:srgbClr val="FFFFFF"/>
              </a:solidFill>
              <a:latin typeface="+mn-lt"/>
            </a:endParaRPr>
          </a:p>
        </p:txBody>
      </p:sp>
      <p:sp>
        <p:nvSpPr>
          <p:cNvPr id="7" name="Title 6"/>
          <p:cNvSpPr>
            <a:spLocks noGrp="1"/>
          </p:cNvSpPr>
          <p:nvPr>
            <p:ph type="title"/>
          </p:nvPr>
        </p:nvSpPr>
        <p:spPr/>
        <p:txBody>
          <a:bodyPr/>
          <a:lstStyle/>
          <a:p>
            <a:r>
              <a:rPr lang="en-GB" sz="2800" dirty="0" smtClean="0"/>
              <a:t>Causes of TLOC in patients referred to syncope clinics</a:t>
            </a:r>
            <a:endParaRPr lang="en-GB"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1</a:t>
            </a:r>
            <a:endParaRPr lang="en-GB" dirty="0"/>
          </a:p>
        </p:txBody>
      </p:sp>
      <p:sp>
        <p:nvSpPr>
          <p:cNvPr id="3" name="Content Placeholder 2"/>
          <p:cNvSpPr>
            <a:spLocks noGrp="1"/>
          </p:cNvSpPr>
          <p:nvPr>
            <p:ph idx="1"/>
          </p:nvPr>
        </p:nvSpPr>
        <p:spPr>
          <a:xfrm>
            <a:off x="615957" y="1417638"/>
            <a:ext cx="8229600" cy="4521087"/>
          </a:xfrm>
        </p:spPr>
        <p:txBody>
          <a:bodyPr>
            <a:normAutofit fontScale="92500" lnSpcReduction="20000"/>
          </a:bodyPr>
          <a:lstStyle/>
          <a:p>
            <a:pPr marL="0" indent="0">
              <a:buNone/>
            </a:pPr>
            <a:r>
              <a:rPr lang="en-GB" dirty="0" smtClean="0"/>
              <a:t>A 60-year-old man was admitted to AMU following a blackout. He said he was walking along the street when he experienced brief dizziness then found himself on the floor. This has never happened before. There were no available eye-witnesses.</a:t>
            </a:r>
          </a:p>
          <a:p>
            <a:pPr marL="0" indent="0">
              <a:buNone/>
            </a:pPr>
            <a:r>
              <a:rPr lang="en-GB" dirty="0" smtClean="0"/>
              <a:t>His past medical history included type 2 diabetes and hypertension for which he was taking metformin, ramipril</a:t>
            </a:r>
            <a:r>
              <a:rPr lang="en-GB" dirty="0"/>
              <a:t> </a:t>
            </a:r>
            <a:r>
              <a:rPr lang="en-GB" dirty="0" smtClean="0"/>
              <a:t>and bendroflumethiazide.</a:t>
            </a:r>
          </a:p>
          <a:p>
            <a:pPr marL="0" indent="0">
              <a:buNone/>
            </a:pPr>
            <a:r>
              <a:rPr lang="en-GB" dirty="0" smtClean="0"/>
              <a:t>On examination there was no abnormality to find.</a:t>
            </a:r>
          </a:p>
          <a:p>
            <a:pPr marL="0" indent="0">
              <a:buNone/>
            </a:pPr>
            <a:r>
              <a:rPr lang="en-GB" dirty="0" smtClean="0"/>
              <a:t>Bloods, lying and standing BP and 12-lead ECG were normal.</a:t>
            </a:r>
            <a:endParaRPr lang="en-GB" dirty="0"/>
          </a:p>
        </p:txBody>
      </p:sp>
    </p:spTree>
    <p:extLst>
      <p:ext uri="{BB962C8B-B14F-4D97-AF65-F5344CB8AC3E}">
        <p14:creationId xmlns:p14="http://schemas.microsoft.com/office/powerpoint/2010/main" val="4082089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1026"/>
          <p:cNvSpPr>
            <a:spLocks noChangeArrowheads="1"/>
          </p:cNvSpPr>
          <p:nvPr/>
        </p:nvSpPr>
        <p:spPr bwMode="auto">
          <a:xfrm>
            <a:off x="6697663" y="969963"/>
            <a:ext cx="1819275" cy="363537"/>
          </a:xfrm>
          <a:prstGeom prst="rect">
            <a:avLst/>
          </a:prstGeom>
          <a:noFill/>
          <a:ln w="6350">
            <a:noFill/>
            <a:miter lim="800000"/>
            <a:headEnd/>
            <a:tailEnd/>
          </a:ln>
          <a:effectLst/>
        </p:spPr>
        <p:txBody>
          <a:bodyPr wrap="none" lIns="90488" tIns="44450" rIns="90488" bIns="44450">
            <a:spAutoFit/>
          </a:bodyPr>
          <a:lstStyle/>
          <a:p>
            <a:pPr defTabSz="914400" eaLnBrk="0" fontAlgn="base" hangingPunct="0">
              <a:spcBef>
                <a:spcPct val="0"/>
              </a:spcBef>
              <a:spcAft>
                <a:spcPct val="0"/>
              </a:spcAft>
            </a:pPr>
            <a:r>
              <a:rPr lang="it-IT" i="1">
                <a:solidFill>
                  <a:srgbClr val="81FFFF"/>
                </a:solidFill>
                <a:latin typeface="Arial" charset="0"/>
              </a:rPr>
              <a:t>Initial evaluation</a:t>
            </a:r>
            <a:endParaRPr lang="it-IT" b="1" i="1">
              <a:solidFill>
                <a:srgbClr val="81FFFF"/>
              </a:solidFill>
              <a:latin typeface="Arial" charset="0"/>
            </a:endParaRPr>
          </a:p>
        </p:txBody>
      </p:sp>
      <p:sp>
        <p:nvSpPr>
          <p:cNvPr id="305155" name="Rectangle 1027"/>
          <p:cNvSpPr>
            <a:spLocks noChangeArrowheads="1"/>
          </p:cNvSpPr>
          <p:nvPr/>
        </p:nvSpPr>
        <p:spPr bwMode="auto">
          <a:xfrm>
            <a:off x="304800" y="893763"/>
            <a:ext cx="6400800" cy="457200"/>
          </a:xfrm>
          <a:prstGeom prst="rect">
            <a:avLst/>
          </a:prstGeom>
          <a:noFill/>
          <a:ln w="6350">
            <a:solidFill>
              <a:srgbClr val="B2B2B2"/>
            </a:solidFill>
            <a:miter lim="800000"/>
            <a:headEnd/>
            <a:tailEnd/>
          </a:ln>
          <a:effectLst/>
        </p:spPr>
        <p:txBody>
          <a:bodyPr wrap="none" anchor="ct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156" name="Rectangle 1028"/>
          <p:cNvSpPr>
            <a:spLocks noChangeArrowheads="1"/>
          </p:cNvSpPr>
          <p:nvPr/>
        </p:nvSpPr>
        <p:spPr bwMode="auto">
          <a:xfrm>
            <a:off x="304800" y="969963"/>
            <a:ext cx="6553200" cy="363537"/>
          </a:xfrm>
          <a:prstGeom prst="rect">
            <a:avLst/>
          </a:prstGeom>
          <a:noFill/>
          <a:ln w="6350">
            <a:noFill/>
            <a:miter lim="800000"/>
            <a:headEnd/>
            <a:tailEnd/>
          </a:ln>
          <a:effectLst/>
        </p:spPr>
        <p:txBody>
          <a:bodyPr lIns="90488" tIns="44450" rIns="90488" bIns="44450">
            <a:spAutoFit/>
          </a:bodyPr>
          <a:lstStyle/>
          <a:p>
            <a:pPr algn="ctr" defTabSz="914400" eaLnBrk="0" fontAlgn="base" hangingPunct="0">
              <a:spcBef>
                <a:spcPct val="0"/>
              </a:spcBef>
              <a:spcAft>
                <a:spcPct val="0"/>
              </a:spcAft>
            </a:pPr>
            <a:r>
              <a:rPr lang="it-IT">
                <a:solidFill>
                  <a:srgbClr val="FFFFFF"/>
                </a:solidFill>
                <a:latin typeface="Arial" charset="0"/>
              </a:rPr>
              <a:t>History, physical examination, ECG, lying &amp; standing BP</a:t>
            </a:r>
          </a:p>
        </p:txBody>
      </p:sp>
      <p:sp>
        <p:nvSpPr>
          <p:cNvPr id="305157" name="Line 1029"/>
          <p:cNvSpPr>
            <a:spLocks noChangeShapeType="1"/>
          </p:cNvSpPr>
          <p:nvPr/>
        </p:nvSpPr>
        <p:spPr bwMode="auto">
          <a:xfrm>
            <a:off x="3513138" y="1427163"/>
            <a:ext cx="0" cy="150812"/>
          </a:xfrm>
          <a:prstGeom prst="line">
            <a:avLst/>
          </a:prstGeom>
          <a:noFill/>
          <a:ln w="6350">
            <a:solidFill>
              <a:srgbClr val="B2B2B2"/>
            </a:solidFill>
            <a:prstDash val="sysDot"/>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158" name="Rectangle 1030"/>
          <p:cNvSpPr>
            <a:spLocks noChangeArrowheads="1"/>
          </p:cNvSpPr>
          <p:nvPr/>
        </p:nvSpPr>
        <p:spPr bwMode="auto">
          <a:xfrm>
            <a:off x="261938" y="1836738"/>
            <a:ext cx="2405062" cy="657225"/>
          </a:xfrm>
          <a:prstGeom prst="rect">
            <a:avLst/>
          </a:prstGeom>
          <a:noFill/>
          <a:ln w="6350">
            <a:solidFill>
              <a:srgbClr val="B2B2B2"/>
            </a:solidFill>
            <a:miter lim="800000"/>
            <a:headEnd/>
            <a:tailEnd/>
          </a:ln>
          <a:effectLst/>
        </p:spPr>
        <p:txBody>
          <a:bodyPr wrap="none" anchor="ct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159" name="Rectangle 1031"/>
          <p:cNvSpPr>
            <a:spLocks noChangeArrowheads="1"/>
          </p:cNvSpPr>
          <p:nvPr/>
        </p:nvSpPr>
        <p:spPr bwMode="auto">
          <a:xfrm>
            <a:off x="4597400" y="1884363"/>
            <a:ext cx="2641600" cy="457200"/>
          </a:xfrm>
          <a:prstGeom prst="rect">
            <a:avLst/>
          </a:prstGeom>
          <a:noFill/>
          <a:ln w="6350">
            <a:solidFill>
              <a:srgbClr val="B2B2B2"/>
            </a:solidFill>
            <a:miter lim="800000"/>
            <a:headEnd/>
            <a:tailEnd/>
          </a:ln>
          <a:effectLst/>
        </p:spPr>
        <p:txBody>
          <a:bodyPr wrap="none" anchor="ct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160" name="Rectangle 1032"/>
          <p:cNvSpPr>
            <a:spLocks noChangeArrowheads="1"/>
          </p:cNvSpPr>
          <p:nvPr/>
        </p:nvSpPr>
        <p:spPr bwMode="auto">
          <a:xfrm>
            <a:off x="330200" y="3179763"/>
            <a:ext cx="2020888" cy="673100"/>
          </a:xfrm>
          <a:prstGeom prst="rect">
            <a:avLst/>
          </a:prstGeom>
          <a:noFill/>
          <a:ln w="6350">
            <a:solidFill>
              <a:srgbClr val="B2B2B2"/>
            </a:solidFill>
            <a:miter lim="800000"/>
            <a:headEnd/>
            <a:tailEnd/>
          </a:ln>
          <a:effectLst/>
        </p:spPr>
        <p:txBody>
          <a:bodyPr wrap="none" anchor="ct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161" name="Rectangle 1033"/>
          <p:cNvSpPr>
            <a:spLocks noChangeArrowheads="1"/>
          </p:cNvSpPr>
          <p:nvPr/>
        </p:nvSpPr>
        <p:spPr bwMode="auto">
          <a:xfrm>
            <a:off x="3048000" y="2646363"/>
            <a:ext cx="2743200" cy="609600"/>
          </a:xfrm>
          <a:prstGeom prst="rect">
            <a:avLst/>
          </a:prstGeom>
          <a:noFill/>
          <a:ln w="6350">
            <a:solidFill>
              <a:srgbClr val="B2B2B2"/>
            </a:solidFill>
            <a:miter lim="800000"/>
            <a:headEnd/>
            <a:tailEnd/>
          </a:ln>
          <a:effectLst/>
        </p:spPr>
        <p:txBody>
          <a:bodyPr wrap="none" anchor="ct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162" name="Rectangle 1034"/>
          <p:cNvSpPr>
            <a:spLocks noChangeArrowheads="1"/>
          </p:cNvSpPr>
          <p:nvPr/>
        </p:nvSpPr>
        <p:spPr bwMode="auto">
          <a:xfrm>
            <a:off x="398463" y="4475163"/>
            <a:ext cx="1952625" cy="520700"/>
          </a:xfrm>
          <a:prstGeom prst="rect">
            <a:avLst/>
          </a:prstGeom>
          <a:noFill/>
          <a:ln w="6350">
            <a:solidFill>
              <a:srgbClr val="B2B2B2"/>
            </a:solidFill>
            <a:miter lim="800000"/>
            <a:headEnd/>
            <a:tailEnd/>
          </a:ln>
          <a:effectLst/>
        </p:spPr>
        <p:txBody>
          <a:bodyPr wrap="none" anchor="ct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163" name="Rectangle 1035"/>
          <p:cNvSpPr>
            <a:spLocks noChangeArrowheads="1"/>
          </p:cNvSpPr>
          <p:nvPr/>
        </p:nvSpPr>
        <p:spPr bwMode="auto">
          <a:xfrm>
            <a:off x="261938" y="1808163"/>
            <a:ext cx="2633662" cy="638175"/>
          </a:xfrm>
          <a:prstGeom prst="rect">
            <a:avLst/>
          </a:prstGeom>
          <a:noFill/>
          <a:ln w="6350">
            <a:noFill/>
            <a:miter lim="800000"/>
            <a:headEnd/>
            <a:tailEnd/>
          </a:ln>
          <a:effectLst/>
        </p:spPr>
        <p:txBody>
          <a:bodyPr lIns="90488" tIns="44450" rIns="90488" bIns="44450">
            <a:spAutoFit/>
          </a:bodyPr>
          <a:lstStyle/>
          <a:p>
            <a:pPr algn="ctr" defTabSz="914400" eaLnBrk="0" fontAlgn="base" hangingPunct="0">
              <a:spcBef>
                <a:spcPct val="0"/>
              </a:spcBef>
              <a:spcAft>
                <a:spcPct val="0"/>
              </a:spcAft>
            </a:pPr>
            <a:r>
              <a:rPr lang="it-IT">
                <a:solidFill>
                  <a:srgbClr val="FFFFFF"/>
                </a:solidFill>
                <a:latin typeface="Arial" charset="0"/>
              </a:rPr>
              <a:t>Certain or suspected</a:t>
            </a:r>
          </a:p>
          <a:p>
            <a:pPr algn="ctr" defTabSz="914400" eaLnBrk="0" fontAlgn="base" hangingPunct="0">
              <a:spcBef>
                <a:spcPct val="0"/>
              </a:spcBef>
              <a:spcAft>
                <a:spcPct val="0"/>
              </a:spcAft>
            </a:pPr>
            <a:r>
              <a:rPr lang="it-IT">
                <a:solidFill>
                  <a:srgbClr val="FFFFFF"/>
                </a:solidFill>
                <a:latin typeface="Arial" charset="0"/>
              </a:rPr>
              <a:t>diagnosis</a:t>
            </a:r>
            <a:endParaRPr lang="it-IT" b="1">
              <a:solidFill>
                <a:srgbClr val="FFFFFF"/>
              </a:solidFill>
              <a:latin typeface="Arial" charset="0"/>
            </a:endParaRPr>
          </a:p>
        </p:txBody>
      </p:sp>
      <p:sp>
        <p:nvSpPr>
          <p:cNvPr id="305164" name="Rectangle 1036"/>
          <p:cNvSpPr>
            <a:spLocks noChangeArrowheads="1"/>
          </p:cNvSpPr>
          <p:nvPr/>
        </p:nvSpPr>
        <p:spPr bwMode="auto">
          <a:xfrm>
            <a:off x="450850" y="3179763"/>
            <a:ext cx="1946275" cy="638175"/>
          </a:xfrm>
          <a:prstGeom prst="rect">
            <a:avLst/>
          </a:prstGeom>
          <a:noFill/>
          <a:ln w="6350">
            <a:noFill/>
            <a:miter lim="800000"/>
            <a:headEnd/>
            <a:tailEnd/>
          </a:ln>
          <a:effectLst/>
        </p:spPr>
        <p:txBody>
          <a:bodyPr wrap="none" lIns="90488" tIns="44450" rIns="90488" bIns="44450">
            <a:spAutoFit/>
          </a:bodyPr>
          <a:lstStyle/>
          <a:p>
            <a:pPr algn="ctr" defTabSz="914400" eaLnBrk="0" fontAlgn="base" hangingPunct="0">
              <a:spcBef>
                <a:spcPct val="0"/>
              </a:spcBef>
              <a:spcAft>
                <a:spcPct val="0"/>
              </a:spcAft>
            </a:pPr>
            <a:r>
              <a:rPr lang="it-IT">
                <a:solidFill>
                  <a:srgbClr val="FFFFFF"/>
                </a:solidFill>
                <a:latin typeface="Arial" charset="0"/>
              </a:rPr>
              <a:t>Evaluate/confirm </a:t>
            </a:r>
          </a:p>
          <a:p>
            <a:pPr algn="ctr" defTabSz="914400" eaLnBrk="0" fontAlgn="base" hangingPunct="0">
              <a:spcBef>
                <a:spcPct val="0"/>
              </a:spcBef>
              <a:spcAft>
                <a:spcPct val="0"/>
              </a:spcAft>
            </a:pPr>
            <a:r>
              <a:rPr lang="it-IT">
                <a:solidFill>
                  <a:srgbClr val="FFFFFF"/>
                </a:solidFill>
                <a:latin typeface="Arial" charset="0"/>
              </a:rPr>
              <a:t>disease/disorder </a:t>
            </a:r>
          </a:p>
        </p:txBody>
      </p:sp>
      <p:sp>
        <p:nvSpPr>
          <p:cNvPr id="305165" name="Rectangle 1037"/>
          <p:cNvSpPr>
            <a:spLocks noChangeArrowheads="1"/>
          </p:cNvSpPr>
          <p:nvPr/>
        </p:nvSpPr>
        <p:spPr bwMode="auto">
          <a:xfrm>
            <a:off x="2209800" y="152400"/>
            <a:ext cx="5410200" cy="520655"/>
          </a:xfrm>
          <a:prstGeom prst="rect">
            <a:avLst/>
          </a:prstGeom>
          <a:noFill/>
          <a:ln w="12700">
            <a:noFill/>
            <a:miter lim="800000"/>
            <a:headEnd/>
            <a:tailEnd/>
          </a:ln>
          <a:effectLst/>
        </p:spPr>
        <p:txBody>
          <a:bodyPr wrap="square" lIns="90488" tIns="44450" rIns="90488" bIns="44450">
            <a:spAutoFit/>
          </a:bodyPr>
          <a:lstStyle/>
          <a:p>
            <a:pPr defTabSz="914400" eaLnBrk="0" fontAlgn="base" hangingPunct="0">
              <a:spcBef>
                <a:spcPct val="0"/>
              </a:spcBef>
              <a:spcAft>
                <a:spcPct val="0"/>
              </a:spcAft>
            </a:pPr>
            <a:r>
              <a:rPr lang="it-IT" sz="2800" b="1" dirty="0">
                <a:solidFill>
                  <a:srgbClr val="FFFF00"/>
                </a:solidFill>
                <a:latin typeface="Arial" charset="0"/>
              </a:rPr>
              <a:t>Syncope (ESC Guidelines)</a:t>
            </a:r>
            <a:endParaRPr lang="it-IT" sz="2800" b="1" dirty="0">
              <a:solidFill>
                <a:srgbClr val="FFFFFF"/>
              </a:solidFill>
              <a:latin typeface="Arial" charset="0"/>
            </a:endParaRPr>
          </a:p>
        </p:txBody>
      </p:sp>
      <p:sp>
        <p:nvSpPr>
          <p:cNvPr id="305166" name="Rectangle 1038"/>
          <p:cNvSpPr>
            <a:spLocks noChangeArrowheads="1"/>
          </p:cNvSpPr>
          <p:nvPr/>
        </p:nvSpPr>
        <p:spPr bwMode="auto">
          <a:xfrm>
            <a:off x="381000" y="4475163"/>
            <a:ext cx="1981200" cy="363537"/>
          </a:xfrm>
          <a:prstGeom prst="rect">
            <a:avLst/>
          </a:prstGeom>
          <a:noFill/>
          <a:ln w="6350">
            <a:noFill/>
            <a:miter lim="800000"/>
            <a:headEnd/>
            <a:tailEnd/>
          </a:ln>
          <a:effectLst/>
        </p:spPr>
        <p:txBody>
          <a:bodyPr lIns="90488" tIns="44450" rIns="90488" bIns="44450">
            <a:spAutoFit/>
          </a:bodyPr>
          <a:lstStyle/>
          <a:p>
            <a:pPr algn="ctr" defTabSz="914400" eaLnBrk="0" fontAlgn="base" hangingPunct="0">
              <a:spcBef>
                <a:spcPct val="0"/>
              </a:spcBef>
              <a:spcAft>
                <a:spcPct val="0"/>
              </a:spcAft>
            </a:pPr>
            <a:r>
              <a:rPr lang="it-IT">
                <a:solidFill>
                  <a:srgbClr val="FFFFFF"/>
                </a:solidFill>
                <a:latin typeface="Arial" charset="0"/>
              </a:rPr>
              <a:t>Diagnosis made</a:t>
            </a:r>
            <a:endParaRPr lang="it-IT" b="1">
              <a:solidFill>
                <a:srgbClr val="FFFFFF"/>
              </a:solidFill>
              <a:latin typeface="Arial" charset="0"/>
            </a:endParaRPr>
          </a:p>
        </p:txBody>
      </p:sp>
      <p:sp>
        <p:nvSpPr>
          <p:cNvPr id="305167" name="Rectangle 1039"/>
          <p:cNvSpPr>
            <a:spLocks noChangeArrowheads="1"/>
          </p:cNvSpPr>
          <p:nvPr/>
        </p:nvSpPr>
        <p:spPr bwMode="auto">
          <a:xfrm>
            <a:off x="762000" y="6303963"/>
            <a:ext cx="1285875" cy="363537"/>
          </a:xfrm>
          <a:prstGeom prst="rect">
            <a:avLst/>
          </a:prstGeom>
          <a:noFill/>
          <a:ln w="6350">
            <a:noFill/>
            <a:miter lim="800000"/>
            <a:headEnd/>
            <a:tailEnd/>
          </a:ln>
          <a:effectLst/>
        </p:spPr>
        <p:txBody>
          <a:bodyPr wrap="none" lIns="90488" tIns="44450" rIns="90488" bIns="44450">
            <a:spAutoFit/>
          </a:bodyPr>
          <a:lstStyle/>
          <a:p>
            <a:pPr defTabSz="914400" eaLnBrk="0" fontAlgn="base" hangingPunct="0">
              <a:spcBef>
                <a:spcPct val="0"/>
              </a:spcBef>
              <a:spcAft>
                <a:spcPct val="0"/>
              </a:spcAft>
            </a:pPr>
            <a:r>
              <a:rPr lang="it-IT" b="1" i="1">
                <a:solidFill>
                  <a:srgbClr val="FFFFFF"/>
                </a:solidFill>
                <a:latin typeface="Arial" charset="0"/>
              </a:rPr>
              <a:t>Treatment</a:t>
            </a:r>
          </a:p>
        </p:txBody>
      </p:sp>
      <p:sp>
        <p:nvSpPr>
          <p:cNvPr id="305168" name="Rectangle 1040"/>
          <p:cNvSpPr>
            <a:spLocks noChangeArrowheads="1"/>
          </p:cNvSpPr>
          <p:nvPr/>
        </p:nvSpPr>
        <p:spPr bwMode="auto">
          <a:xfrm>
            <a:off x="3309938" y="4627563"/>
            <a:ext cx="406400" cy="457200"/>
          </a:xfrm>
          <a:prstGeom prst="rect">
            <a:avLst/>
          </a:prstGeom>
          <a:noFill/>
          <a:ln w="6350">
            <a:solidFill>
              <a:srgbClr val="B2B2B2"/>
            </a:solidFill>
            <a:miter lim="800000"/>
            <a:headEnd/>
            <a:tailEnd/>
          </a:ln>
          <a:effectLst/>
        </p:spPr>
        <p:txBody>
          <a:bodyPr wrap="none" anchor="ct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169" name="Rectangle 1041"/>
          <p:cNvSpPr>
            <a:spLocks noChangeArrowheads="1"/>
          </p:cNvSpPr>
          <p:nvPr/>
        </p:nvSpPr>
        <p:spPr bwMode="auto">
          <a:xfrm>
            <a:off x="7510463" y="4703763"/>
            <a:ext cx="1219200" cy="609600"/>
          </a:xfrm>
          <a:prstGeom prst="rect">
            <a:avLst/>
          </a:prstGeom>
          <a:noFill/>
          <a:ln w="6350">
            <a:solidFill>
              <a:srgbClr val="B2B2B2"/>
            </a:solidFill>
            <a:miter lim="800000"/>
            <a:headEnd/>
            <a:tailEnd/>
          </a:ln>
          <a:effectLst/>
        </p:spPr>
        <p:txBody>
          <a:bodyPr wrap="none" anchor="ct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170" name="Rectangle 1042"/>
          <p:cNvSpPr>
            <a:spLocks noChangeArrowheads="1"/>
          </p:cNvSpPr>
          <p:nvPr/>
        </p:nvSpPr>
        <p:spPr bwMode="auto">
          <a:xfrm>
            <a:off x="3309938" y="3636963"/>
            <a:ext cx="2176462" cy="533400"/>
          </a:xfrm>
          <a:prstGeom prst="rect">
            <a:avLst/>
          </a:prstGeom>
          <a:noFill/>
          <a:ln w="6350">
            <a:solidFill>
              <a:srgbClr val="B2B2B2"/>
            </a:solidFill>
            <a:miter lim="800000"/>
            <a:headEnd/>
            <a:tailEnd/>
          </a:ln>
          <a:effectLst/>
        </p:spPr>
        <p:txBody>
          <a:bodyPr wrap="none" anchor="ct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171" name="Rectangle 1043"/>
          <p:cNvSpPr>
            <a:spLocks noChangeArrowheads="1"/>
          </p:cNvSpPr>
          <p:nvPr/>
        </p:nvSpPr>
        <p:spPr bwMode="auto">
          <a:xfrm>
            <a:off x="7543800" y="3941763"/>
            <a:ext cx="1371600" cy="457200"/>
          </a:xfrm>
          <a:prstGeom prst="rect">
            <a:avLst/>
          </a:prstGeom>
          <a:noFill/>
          <a:ln w="6350">
            <a:solidFill>
              <a:srgbClr val="B2B2B2"/>
            </a:solidFill>
            <a:miter lim="800000"/>
            <a:headEnd/>
            <a:tailEnd/>
          </a:ln>
          <a:effectLst/>
        </p:spPr>
        <p:txBody>
          <a:bodyPr wrap="none" anchor="ct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172" name="Rectangle 1044"/>
          <p:cNvSpPr>
            <a:spLocks noChangeArrowheads="1"/>
          </p:cNvSpPr>
          <p:nvPr/>
        </p:nvSpPr>
        <p:spPr bwMode="auto">
          <a:xfrm>
            <a:off x="2895600" y="6303963"/>
            <a:ext cx="1285875" cy="363537"/>
          </a:xfrm>
          <a:prstGeom prst="rect">
            <a:avLst/>
          </a:prstGeom>
          <a:noFill/>
          <a:ln w="6350">
            <a:noFill/>
            <a:miter lim="800000"/>
            <a:headEnd/>
            <a:tailEnd/>
          </a:ln>
          <a:effectLst/>
        </p:spPr>
        <p:txBody>
          <a:bodyPr wrap="none" lIns="90488" tIns="44450" rIns="90488" bIns="44450">
            <a:spAutoFit/>
          </a:bodyPr>
          <a:lstStyle/>
          <a:p>
            <a:pPr defTabSz="914400" eaLnBrk="0" fontAlgn="base" hangingPunct="0">
              <a:spcBef>
                <a:spcPct val="0"/>
              </a:spcBef>
              <a:spcAft>
                <a:spcPct val="0"/>
              </a:spcAft>
            </a:pPr>
            <a:r>
              <a:rPr lang="it-IT" b="1" i="1">
                <a:solidFill>
                  <a:srgbClr val="FFFFFF"/>
                </a:solidFill>
                <a:latin typeface="Arial" charset="0"/>
              </a:rPr>
              <a:t>Treatment</a:t>
            </a:r>
          </a:p>
        </p:txBody>
      </p:sp>
      <p:sp>
        <p:nvSpPr>
          <p:cNvPr id="305173" name="Rectangle 1045"/>
          <p:cNvSpPr>
            <a:spLocks noChangeArrowheads="1"/>
          </p:cNvSpPr>
          <p:nvPr/>
        </p:nvSpPr>
        <p:spPr bwMode="auto">
          <a:xfrm>
            <a:off x="6088063" y="4703763"/>
            <a:ext cx="1227137" cy="581025"/>
          </a:xfrm>
          <a:prstGeom prst="rect">
            <a:avLst/>
          </a:prstGeom>
          <a:noFill/>
          <a:ln w="6350">
            <a:solidFill>
              <a:srgbClr val="B2B2B2"/>
            </a:solidFill>
            <a:miter lim="800000"/>
            <a:headEnd/>
            <a:tailEnd/>
          </a:ln>
          <a:effectLst/>
        </p:spPr>
        <p:txBody>
          <a:bodyPr wrap="none" anchor="ct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174" name="Rectangle 1046"/>
          <p:cNvSpPr>
            <a:spLocks noChangeArrowheads="1"/>
          </p:cNvSpPr>
          <p:nvPr/>
        </p:nvSpPr>
        <p:spPr bwMode="auto">
          <a:xfrm>
            <a:off x="6088063" y="3894138"/>
            <a:ext cx="1227137" cy="581025"/>
          </a:xfrm>
          <a:prstGeom prst="rect">
            <a:avLst/>
          </a:prstGeom>
          <a:noFill/>
          <a:ln w="6350">
            <a:solidFill>
              <a:srgbClr val="B2B2B2"/>
            </a:solidFill>
            <a:miter lim="800000"/>
            <a:headEnd/>
            <a:tailEnd/>
          </a:ln>
          <a:effectLst/>
        </p:spPr>
        <p:txBody>
          <a:bodyPr wrap="none" anchor="ct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175" name="Line 1047"/>
          <p:cNvSpPr>
            <a:spLocks noChangeShapeType="1"/>
          </p:cNvSpPr>
          <p:nvPr/>
        </p:nvSpPr>
        <p:spPr bwMode="auto">
          <a:xfrm>
            <a:off x="1346200" y="1579563"/>
            <a:ext cx="4402138" cy="0"/>
          </a:xfrm>
          <a:prstGeom prst="line">
            <a:avLst/>
          </a:prstGeom>
          <a:noFill/>
          <a:ln w="6350">
            <a:solidFill>
              <a:srgbClr val="B2B2B2"/>
            </a:solidFill>
            <a:prstDash val="sysDot"/>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176" name="Line 1048"/>
          <p:cNvSpPr>
            <a:spLocks noChangeShapeType="1"/>
          </p:cNvSpPr>
          <p:nvPr/>
        </p:nvSpPr>
        <p:spPr bwMode="auto">
          <a:xfrm>
            <a:off x="6019800" y="5465763"/>
            <a:ext cx="1287463" cy="0"/>
          </a:xfrm>
          <a:prstGeom prst="line">
            <a:avLst/>
          </a:prstGeom>
          <a:noFill/>
          <a:ln w="6350">
            <a:solidFill>
              <a:srgbClr val="B2B2B2"/>
            </a:solidFill>
            <a:prstDash val="sysDot"/>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177" name="Line 1049"/>
          <p:cNvSpPr>
            <a:spLocks noChangeShapeType="1"/>
          </p:cNvSpPr>
          <p:nvPr/>
        </p:nvSpPr>
        <p:spPr bwMode="auto">
          <a:xfrm>
            <a:off x="3505200" y="685800"/>
            <a:ext cx="0" cy="152400"/>
          </a:xfrm>
          <a:prstGeom prst="line">
            <a:avLst/>
          </a:prstGeom>
          <a:noFill/>
          <a:ln w="6350">
            <a:solidFill>
              <a:srgbClr val="B2B2B2"/>
            </a:solidFill>
            <a:prstDash val="sysDot"/>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178" name="Rectangle 1050"/>
          <p:cNvSpPr>
            <a:spLocks noChangeArrowheads="1"/>
          </p:cNvSpPr>
          <p:nvPr/>
        </p:nvSpPr>
        <p:spPr bwMode="auto">
          <a:xfrm>
            <a:off x="4665663" y="1884363"/>
            <a:ext cx="2801937" cy="363537"/>
          </a:xfrm>
          <a:prstGeom prst="rect">
            <a:avLst/>
          </a:prstGeom>
          <a:noFill/>
          <a:ln w="6350">
            <a:noFill/>
            <a:miter lim="800000"/>
            <a:headEnd/>
            <a:tailEnd/>
          </a:ln>
          <a:effectLst/>
        </p:spPr>
        <p:txBody>
          <a:bodyPr lIns="90488" tIns="44450" rIns="90488" bIns="44450">
            <a:spAutoFit/>
          </a:bodyPr>
          <a:lstStyle/>
          <a:p>
            <a:pPr algn="ctr" defTabSz="914400" eaLnBrk="0" fontAlgn="base" hangingPunct="0">
              <a:spcBef>
                <a:spcPct val="0"/>
              </a:spcBef>
              <a:spcAft>
                <a:spcPct val="0"/>
              </a:spcAft>
            </a:pPr>
            <a:r>
              <a:rPr lang="it-IT" dirty="0">
                <a:solidFill>
                  <a:srgbClr val="FFFFFF"/>
                </a:solidFill>
                <a:latin typeface="Arial" charset="0"/>
              </a:rPr>
              <a:t>Unexplained syncope</a:t>
            </a:r>
            <a:endParaRPr lang="it-IT" b="1" dirty="0">
              <a:solidFill>
                <a:srgbClr val="FFFFFF"/>
              </a:solidFill>
              <a:latin typeface="Arial" charset="0"/>
            </a:endParaRPr>
          </a:p>
        </p:txBody>
      </p:sp>
      <p:sp>
        <p:nvSpPr>
          <p:cNvPr id="305179" name="Rectangle 1051"/>
          <p:cNvSpPr>
            <a:spLocks noChangeArrowheads="1"/>
          </p:cNvSpPr>
          <p:nvPr/>
        </p:nvSpPr>
        <p:spPr bwMode="auto">
          <a:xfrm>
            <a:off x="3143250" y="2646363"/>
            <a:ext cx="2593975" cy="638175"/>
          </a:xfrm>
          <a:prstGeom prst="rect">
            <a:avLst/>
          </a:prstGeom>
          <a:noFill/>
          <a:ln w="6350">
            <a:noFill/>
            <a:miter lim="800000"/>
            <a:headEnd/>
            <a:tailEnd/>
          </a:ln>
          <a:effectLst/>
        </p:spPr>
        <p:txBody>
          <a:bodyPr wrap="none" lIns="90488" tIns="44450" rIns="90488" bIns="44450">
            <a:spAutoFit/>
          </a:bodyPr>
          <a:lstStyle/>
          <a:p>
            <a:pPr algn="ctr" defTabSz="914400" eaLnBrk="0" fontAlgn="base" hangingPunct="0">
              <a:spcBef>
                <a:spcPct val="0"/>
              </a:spcBef>
              <a:spcAft>
                <a:spcPct val="0"/>
              </a:spcAft>
            </a:pPr>
            <a:r>
              <a:rPr lang="it-IT">
                <a:solidFill>
                  <a:srgbClr val="FFFFFF"/>
                </a:solidFill>
                <a:latin typeface="Arial" charset="0"/>
              </a:rPr>
              <a:t>Structural heart disease</a:t>
            </a:r>
          </a:p>
          <a:p>
            <a:pPr algn="ctr" defTabSz="914400" eaLnBrk="0" fontAlgn="base" hangingPunct="0">
              <a:spcBef>
                <a:spcPct val="0"/>
              </a:spcBef>
              <a:spcAft>
                <a:spcPct val="0"/>
              </a:spcAft>
            </a:pPr>
            <a:r>
              <a:rPr lang="it-IT">
                <a:solidFill>
                  <a:srgbClr val="FFFFFF"/>
                </a:solidFill>
                <a:latin typeface="Arial" charset="0"/>
              </a:rPr>
              <a:t>or abnormal ECG</a:t>
            </a:r>
            <a:endParaRPr lang="it-IT" b="1">
              <a:solidFill>
                <a:srgbClr val="FFFFFF"/>
              </a:solidFill>
              <a:latin typeface="Arial" charset="0"/>
            </a:endParaRPr>
          </a:p>
        </p:txBody>
      </p:sp>
      <p:sp>
        <p:nvSpPr>
          <p:cNvPr id="305180" name="Rectangle 1052"/>
          <p:cNvSpPr>
            <a:spLocks noChangeArrowheads="1"/>
          </p:cNvSpPr>
          <p:nvPr/>
        </p:nvSpPr>
        <p:spPr bwMode="auto">
          <a:xfrm>
            <a:off x="5867400" y="2646363"/>
            <a:ext cx="3048000" cy="609600"/>
          </a:xfrm>
          <a:prstGeom prst="rect">
            <a:avLst/>
          </a:prstGeom>
          <a:noFill/>
          <a:ln w="6350">
            <a:solidFill>
              <a:srgbClr val="B2B2B2"/>
            </a:solidFill>
            <a:miter lim="800000"/>
            <a:headEnd/>
            <a:tailEnd/>
          </a:ln>
          <a:effectLst/>
        </p:spPr>
        <p:txBody>
          <a:bodyPr wrap="none" anchor="ct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181" name="Rectangle 1053"/>
          <p:cNvSpPr>
            <a:spLocks noChangeArrowheads="1"/>
          </p:cNvSpPr>
          <p:nvPr/>
        </p:nvSpPr>
        <p:spPr bwMode="auto">
          <a:xfrm>
            <a:off x="5791200" y="2646363"/>
            <a:ext cx="2911475" cy="638175"/>
          </a:xfrm>
          <a:prstGeom prst="rect">
            <a:avLst/>
          </a:prstGeom>
          <a:noFill/>
          <a:ln w="6350">
            <a:noFill/>
            <a:miter lim="800000"/>
            <a:headEnd/>
            <a:tailEnd/>
          </a:ln>
          <a:effectLst/>
        </p:spPr>
        <p:txBody>
          <a:bodyPr wrap="none" lIns="90488" tIns="44450" rIns="90488" bIns="44450">
            <a:spAutoFit/>
          </a:bodyPr>
          <a:lstStyle/>
          <a:p>
            <a:pPr algn="ctr" defTabSz="914400" eaLnBrk="0" fontAlgn="base" hangingPunct="0">
              <a:spcBef>
                <a:spcPct val="0"/>
              </a:spcBef>
              <a:spcAft>
                <a:spcPct val="0"/>
              </a:spcAft>
            </a:pPr>
            <a:r>
              <a:rPr lang="it-IT">
                <a:solidFill>
                  <a:srgbClr val="FFFFFF"/>
                </a:solidFill>
                <a:latin typeface="Arial" charset="0"/>
              </a:rPr>
              <a:t>No structural heart disease</a:t>
            </a:r>
          </a:p>
          <a:p>
            <a:pPr algn="ctr" defTabSz="914400" eaLnBrk="0" fontAlgn="base" hangingPunct="0">
              <a:spcBef>
                <a:spcPct val="0"/>
              </a:spcBef>
              <a:spcAft>
                <a:spcPct val="0"/>
              </a:spcAft>
            </a:pPr>
            <a:r>
              <a:rPr lang="it-IT">
                <a:solidFill>
                  <a:srgbClr val="FFFFFF"/>
                </a:solidFill>
                <a:latin typeface="Arial" charset="0"/>
              </a:rPr>
              <a:t>and normal ECG</a:t>
            </a:r>
            <a:endParaRPr lang="it-IT" b="1">
              <a:solidFill>
                <a:srgbClr val="FFFFFF"/>
              </a:solidFill>
              <a:latin typeface="Arial" charset="0"/>
            </a:endParaRPr>
          </a:p>
        </p:txBody>
      </p:sp>
      <p:sp>
        <p:nvSpPr>
          <p:cNvPr id="305182" name="Rectangle 1054"/>
          <p:cNvSpPr>
            <a:spLocks noChangeArrowheads="1"/>
          </p:cNvSpPr>
          <p:nvPr/>
        </p:nvSpPr>
        <p:spPr bwMode="auto">
          <a:xfrm>
            <a:off x="3379788" y="3713163"/>
            <a:ext cx="2073275" cy="363537"/>
          </a:xfrm>
          <a:prstGeom prst="rect">
            <a:avLst/>
          </a:prstGeom>
          <a:noFill/>
          <a:ln w="6350">
            <a:noFill/>
            <a:miter lim="800000"/>
            <a:headEnd/>
            <a:tailEnd/>
          </a:ln>
          <a:effectLst/>
        </p:spPr>
        <p:txBody>
          <a:bodyPr wrap="none" lIns="90488" tIns="44450" rIns="90488" bIns="44450">
            <a:spAutoFit/>
          </a:bodyPr>
          <a:lstStyle/>
          <a:p>
            <a:pPr algn="ctr" defTabSz="914400" eaLnBrk="0" fontAlgn="base" hangingPunct="0">
              <a:spcBef>
                <a:spcPct val="0"/>
              </a:spcBef>
              <a:spcAft>
                <a:spcPct val="0"/>
              </a:spcAft>
            </a:pPr>
            <a:r>
              <a:rPr lang="it-IT">
                <a:solidFill>
                  <a:srgbClr val="FFFFFF"/>
                </a:solidFill>
                <a:latin typeface="Arial" charset="0"/>
              </a:rPr>
              <a:t>Cardiac evaluation</a:t>
            </a:r>
            <a:endParaRPr lang="it-IT" b="1">
              <a:solidFill>
                <a:srgbClr val="FFFFFF"/>
              </a:solidFill>
              <a:latin typeface="Arial" charset="0"/>
            </a:endParaRPr>
          </a:p>
        </p:txBody>
      </p:sp>
      <p:sp>
        <p:nvSpPr>
          <p:cNvPr id="305183" name="Rectangle 1055"/>
          <p:cNvSpPr>
            <a:spLocks noChangeArrowheads="1"/>
          </p:cNvSpPr>
          <p:nvPr/>
        </p:nvSpPr>
        <p:spPr bwMode="auto">
          <a:xfrm>
            <a:off x="7510463" y="4017963"/>
            <a:ext cx="1404937" cy="363537"/>
          </a:xfrm>
          <a:prstGeom prst="rect">
            <a:avLst/>
          </a:prstGeom>
          <a:noFill/>
          <a:ln w="6350">
            <a:noFill/>
            <a:miter lim="800000"/>
            <a:headEnd/>
            <a:tailEnd/>
          </a:ln>
          <a:effectLst/>
        </p:spPr>
        <p:txBody>
          <a:bodyPr lIns="90488" tIns="44450" rIns="90488" bIns="44450">
            <a:spAutoFit/>
          </a:bodyPr>
          <a:lstStyle/>
          <a:p>
            <a:pPr algn="ctr" defTabSz="914400" eaLnBrk="0" fontAlgn="base" hangingPunct="0">
              <a:spcBef>
                <a:spcPct val="0"/>
              </a:spcBef>
              <a:spcAft>
                <a:spcPct val="0"/>
              </a:spcAft>
            </a:pPr>
            <a:r>
              <a:rPr lang="it-IT">
                <a:solidFill>
                  <a:srgbClr val="FFFFFF"/>
                </a:solidFill>
                <a:latin typeface="Arial" charset="0"/>
              </a:rPr>
              <a:t>Single/rare</a:t>
            </a:r>
            <a:endParaRPr lang="it-IT" b="1">
              <a:solidFill>
                <a:srgbClr val="FFFFFF"/>
              </a:solidFill>
              <a:latin typeface="Arial" charset="0"/>
            </a:endParaRPr>
          </a:p>
        </p:txBody>
      </p:sp>
      <p:sp>
        <p:nvSpPr>
          <p:cNvPr id="305184" name="Rectangle 1056"/>
          <p:cNvSpPr>
            <a:spLocks noChangeArrowheads="1"/>
          </p:cNvSpPr>
          <p:nvPr/>
        </p:nvSpPr>
        <p:spPr bwMode="auto">
          <a:xfrm>
            <a:off x="6154738" y="3865563"/>
            <a:ext cx="1219200" cy="638175"/>
          </a:xfrm>
          <a:prstGeom prst="rect">
            <a:avLst/>
          </a:prstGeom>
          <a:noFill/>
          <a:ln w="6350">
            <a:noFill/>
            <a:miter lim="800000"/>
            <a:headEnd/>
            <a:tailEnd/>
          </a:ln>
          <a:effectLst/>
        </p:spPr>
        <p:txBody>
          <a:bodyPr lIns="90488" tIns="44450" rIns="90488" bIns="44450">
            <a:spAutoFit/>
          </a:bodyPr>
          <a:lstStyle/>
          <a:p>
            <a:pPr algn="ctr" defTabSz="914400" eaLnBrk="0" fontAlgn="base" hangingPunct="0">
              <a:spcBef>
                <a:spcPct val="0"/>
              </a:spcBef>
              <a:spcAft>
                <a:spcPct val="0"/>
              </a:spcAft>
            </a:pPr>
            <a:r>
              <a:rPr lang="it-IT">
                <a:solidFill>
                  <a:srgbClr val="FFFFFF"/>
                </a:solidFill>
                <a:latin typeface="Arial" charset="0"/>
              </a:rPr>
              <a:t>Frequent</a:t>
            </a:r>
          </a:p>
          <a:p>
            <a:pPr algn="ctr" defTabSz="914400" eaLnBrk="0" fontAlgn="base" hangingPunct="0">
              <a:spcBef>
                <a:spcPct val="0"/>
              </a:spcBef>
              <a:spcAft>
                <a:spcPct val="0"/>
              </a:spcAft>
            </a:pPr>
            <a:r>
              <a:rPr lang="it-IT">
                <a:solidFill>
                  <a:srgbClr val="FFFFFF"/>
                </a:solidFill>
                <a:latin typeface="Arial" charset="0"/>
              </a:rPr>
              <a:t>or severe</a:t>
            </a:r>
            <a:endParaRPr lang="it-IT" b="1">
              <a:solidFill>
                <a:srgbClr val="FFFFFF"/>
              </a:solidFill>
              <a:latin typeface="Arial" charset="0"/>
            </a:endParaRPr>
          </a:p>
        </p:txBody>
      </p:sp>
      <p:sp>
        <p:nvSpPr>
          <p:cNvPr id="305185" name="Rectangle 1057"/>
          <p:cNvSpPr>
            <a:spLocks noChangeArrowheads="1"/>
          </p:cNvSpPr>
          <p:nvPr/>
        </p:nvSpPr>
        <p:spPr bwMode="auto">
          <a:xfrm>
            <a:off x="7554913" y="4703763"/>
            <a:ext cx="1222375" cy="638175"/>
          </a:xfrm>
          <a:prstGeom prst="rect">
            <a:avLst/>
          </a:prstGeom>
          <a:noFill/>
          <a:ln w="6350">
            <a:noFill/>
            <a:miter lim="800000"/>
            <a:headEnd/>
            <a:tailEnd/>
          </a:ln>
          <a:effectLst/>
        </p:spPr>
        <p:txBody>
          <a:bodyPr wrap="none" lIns="90488" tIns="44450" rIns="90488" bIns="44450">
            <a:spAutoFit/>
          </a:bodyPr>
          <a:lstStyle/>
          <a:p>
            <a:pPr algn="ctr" defTabSz="914400" eaLnBrk="0" fontAlgn="base" hangingPunct="0">
              <a:spcBef>
                <a:spcPct val="0"/>
              </a:spcBef>
              <a:spcAft>
                <a:spcPct val="0"/>
              </a:spcAft>
            </a:pPr>
            <a:r>
              <a:rPr lang="it-IT">
                <a:solidFill>
                  <a:srgbClr val="FFFFFF"/>
                </a:solidFill>
                <a:latin typeface="Arial" charset="0"/>
              </a:rPr>
              <a:t>No further</a:t>
            </a:r>
          </a:p>
          <a:p>
            <a:pPr algn="ctr" defTabSz="914400" eaLnBrk="0" fontAlgn="base" hangingPunct="0">
              <a:spcBef>
                <a:spcPct val="0"/>
              </a:spcBef>
              <a:spcAft>
                <a:spcPct val="0"/>
              </a:spcAft>
            </a:pPr>
            <a:r>
              <a:rPr lang="it-IT">
                <a:solidFill>
                  <a:srgbClr val="FFFFFF"/>
                </a:solidFill>
                <a:latin typeface="Arial" charset="0"/>
              </a:rPr>
              <a:t>evaluation</a:t>
            </a:r>
            <a:endParaRPr lang="it-IT" b="1">
              <a:solidFill>
                <a:srgbClr val="FFFFFF"/>
              </a:solidFill>
              <a:latin typeface="Arial" charset="0"/>
            </a:endParaRPr>
          </a:p>
        </p:txBody>
      </p:sp>
      <p:sp>
        <p:nvSpPr>
          <p:cNvPr id="305186" name="Rectangle 1058"/>
          <p:cNvSpPr>
            <a:spLocks noChangeArrowheads="1"/>
          </p:cNvSpPr>
          <p:nvPr/>
        </p:nvSpPr>
        <p:spPr bwMode="auto">
          <a:xfrm>
            <a:off x="5943600" y="4703763"/>
            <a:ext cx="1447800" cy="638175"/>
          </a:xfrm>
          <a:prstGeom prst="rect">
            <a:avLst/>
          </a:prstGeom>
          <a:noFill/>
          <a:ln w="6350">
            <a:noFill/>
            <a:miter lim="800000"/>
            <a:headEnd/>
            <a:tailEnd/>
          </a:ln>
          <a:effectLst/>
        </p:spPr>
        <p:txBody>
          <a:bodyPr lIns="90488" tIns="44450" rIns="90488" bIns="44450">
            <a:spAutoFit/>
          </a:bodyPr>
          <a:lstStyle/>
          <a:p>
            <a:pPr algn="ctr" defTabSz="914400" eaLnBrk="0" fontAlgn="base" hangingPunct="0">
              <a:spcBef>
                <a:spcPct val="0"/>
              </a:spcBef>
              <a:spcAft>
                <a:spcPct val="0"/>
              </a:spcAft>
            </a:pPr>
            <a:r>
              <a:rPr lang="it-IT" dirty="0">
                <a:solidFill>
                  <a:srgbClr val="FFFFFF"/>
                </a:solidFill>
                <a:latin typeface="Arial" charset="0"/>
              </a:rPr>
              <a:t>NMS</a:t>
            </a:r>
          </a:p>
          <a:p>
            <a:pPr algn="ctr" defTabSz="914400" eaLnBrk="0" fontAlgn="base" hangingPunct="0">
              <a:spcBef>
                <a:spcPct val="0"/>
              </a:spcBef>
              <a:spcAft>
                <a:spcPct val="0"/>
              </a:spcAft>
            </a:pPr>
            <a:r>
              <a:rPr lang="it-IT" dirty="0">
                <a:solidFill>
                  <a:srgbClr val="FFFFFF"/>
                </a:solidFill>
                <a:latin typeface="Arial" charset="0"/>
              </a:rPr>
              <a:t>evaluation</a:t>
            </a:r>
            <a:endParaRPr lang="it-IT" b="1" dirty="0">
              <a:solidFill>
                <a:srgbClr val="FFFFFF"/>
              </a:solidFill>
              <a:latin typeface="Arial" charset="0"/>
            </a:endParaRPr>
          </a:p>
        </p:txBody>
      </p:sp>
      <p:sp>
        <p:nvSpPr>
          <p:cNvPr id="305187" name="Rectangle 1059"/>
          <p:cNvSpPr>
            <a:spLocks noChangeArrowheads="1"/>
          </p:cNvSpPr>
          <p:nvPr/>
        </p:nvSpPr>
        <p:spPr bwMode="auto">
          <a:xfrm>
            <a:off x="4868863" y="4627563"/>
            <a:ext cx="406400" cy="457200"/>
          </a:xfrm>
          <a:prstGeom prst="rect">
            <a:avLst/>
          </a:prstGeom>
          <a:noFill/>
          <a:ln w="6350">
            <a:solidFill>
              <a:srgbClr val="B2B2B2"/>
            </a:solidFill>
            <a:miter lim="800000"/>
            <a:headEnd/>
            <a:tailEnd/>
          </a:ln>
          <a:effectLst/>
        </p:spPr>
        <p:txBody>
          <a:bodyPr wrap="none" anchor="ct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188" name="Rectangle 1060"/>
          <p:cNvSpPr>
            <a:spLocks noChangeArrowheads="1"/>
          </p:cNvSpPr>
          <p:nvPr/>
        </p:nvSpPr>
        <p:spPr bwMode="auto">
          <a:xfrm>
            <a:off x="3309938" y="4551363"/>
            <a:ext cx="406400" cy="638175"/>
          </a:xfrm>
          <a:prstGeom prst="rect">
            <a:avLst/>
          </a:prstGeom>
          <a:noFill/>
          <a:ln w="6350">
            <a:noFill/>
            <a:miter lim="800000"/>
            <a:headEnd/>
            <a:tailEnd/>
          </a:ln>
          <a:effectLst/>
        </p:spPr>
        <p:txBody>
          <a:bodyPr lIns="90488" tIns="44450" rIns="90488" bIns="44450">
            <a:spAutoFit/>
          </a:bodyPr>
          <a:lstStyle/>
          <a:p>
            <a:pPr defTabSz="914400" eaLnBrk="0" fontAlgn="base" hangingPunct="0">
              <a:spcBef>
                <a:spcPct val="0"/>
              </a:spcBef>
              <a:spcAft>
                <a:spcPct val="0"/>
              </a:spcAft>
            </a:pPr>
            <a:r>
              <a:rPr lang="it-IT" sz="3600" b="1">
                <a:solidFill>
                  <a:srgbClr val="FFFFFF"/>
                </a:solidFill>
                <a:latin typeface="Times New Roman" pitchFamily="18" charset="0"/>
              </a:rPr>
              <a:t>+</a:t>
            </a:r>
          </a:p>
        </p:txBody>
      </p:sp>
      <p:sp>
        <p:nvSpPr>
          <p:cNvPr id="305189" name="Rectangle 1061"/>
          <p:cNvSpPr>
            <a:spLocks noChangeArrowheads="1"/>
          </p:cNvSpPr>
          <p:nvPr/>
        </p:nvSpPr>
        <p:spPr bwMode="auto">
          <a:xfrm>
            <a:off x="7170738" y="5389563"/>
            <a:ext cx="333375" cy="638175"/>
          </a:xfrm>
          <a:prstGeom prst="rect">
            <a:avLst/>
          </a:prstGeom>
          <a:noFill/>
          <a:ln w="6350">
            <a:noFill/>
            <a:miter lim="800000"/>
            <a:headEnd/>
            <a:tailEnd/>
          </a:ln>
          <a:effectLst/>
        </p:spPr>
        <p:txBody>
          <a:bodyPr wrap="none" lIns="90488" tIns="44450" rIns="90488" bIns="44450">
            <a:spAutoFit/>
          </a:bodyPr>
          <a:lstStyle/>
          <a:p>
            <a:pPr defTabSz="914400" eaLnBrk="0" fontAlgn="base" hangingPunct="0">
              <a:spcBef>
                <a:spcPct val="0"/>
              </a:spcBef>
              <a:spcAft>
                <a:spcPct val="0"/>
              </a:spcAft>
            </a:pPr>
            <a:r>
              <a:rPr lang="it-IT" sz="3600" b="1">
                <a:solidFill>
                  <a:srgbClr val="FFFFFF"/>
                </a:solidFill>
                <a:latin typeface="Times New Roman" pitchFamily="18" charset="0"/>
              </a:rPr>
              <a:t>-</a:t>
            </a:r>
          </a:p>
        </p:txBody>
      </p:sp>
      <p:sp>
        <p:nvSpPr>
          <p:cNvPr id="305190" name="Rectangle 1062"/>
          <p:cNvSpPr>
            <a:spLocks noChangeArrowheads="1"/>
          </p:cNvSpPr>
          <p:nvPr/>
        </p:nvSpPr>
        <p:spPr bwMode="auto">
          <a:xfrm>
            <a:off x="6629400" y="6303963"/>
            <a:ext cx="1411288" cy="444500"/>
          </a:xfrm>
          <a:prstGeom prst="rect">
            <a:avLst/>
          </a:prstGeom>
          <a:noFill/>
          <a:ln w="6350">
            <a:solidFill>
              <a:srgbClr val="B2B2B2"/>
            </a:solidFill>
            <a:miter lim="800000"/>
            <a:headEnd/>
            <a:tailEnd/>
          </a:ln>
          <a:effectLst/>
        </p:spPr>
        <p:txBody>
          <a:bodyPr wrap="none" anchor="ct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191" name="Rectangle 1063"/>
          <p:cNvSpPr>
            <a:spLocks noChangeArrowheads="1"/>
          </p:cNvSpPr>
          <p:nvPr/>
        </p:nvSpPr>
        <p:spPr bwMode="auto">
          <a:xfrm>
            <a:off x="6591300" y="6303963"/>
            <a:ext cx="1476375" cy="363537"/>
          </a:xfrm>
          <a:prstGeom prst="rect">
            <a:avLst/>
          </a:prstGeom>
          <a:noFill/>
          <a:ln w="6350">
            <a:noFill/>
            <a:miter lim="800000"/>
            <a:headEnd/>
            <a:tailEnd/>
          </a:ln>
          <a:effectLst/>
        </p:spPr>
        <p:txBody>
          <a:bodyPr wrap="none" lIns="90488" tIns="44450" rIns="90488" bIns="44450">
            <a:spAutoFit/>
          </a:bodyPr>
          <a:lstStyle/>
          <a:p>
            <a:pPr algn="ctr" defTabSz="914400" eaLnBrk="0" fontAlgn="base" hangingPunct="0">
              <a:spcBef>
                <a:spcPct val="0"/>
              </a:spcBef>
              <a:spcAft>
                <a:spcPct val="0"/>
              </a:spcAft>
            </a:pPr>
            <a:r>
              <a:rPr lang="it-IT">
                <a:solidFill>
                  <a:srgbClr val="FFFFFF"/>
                </a:solidFill>
                <a:latin typeface="Arial" charset="0"/>
              </a:rPr>
              <a:t>Re-appraisal</a:t>
            </a:r>
            <a:endParaRPr lang="it-IT" b="1">
              <a:solidFill>
                <a:srgbClr val="FFFFFF"/>
              </a:solidFill>
              <a:latin typeface="Arial" charset="0"/>
            </a:endParaRPr>
          </a:p>
        </p:txBody>
      </p:sp>
      <p:sp>
        <p:nvSpPr>
          <p:cNvPr id="305192" name="Line 1064"/>
          <p:cNvSpPr>
            <a:spLocks noChangeShapeType="1"/>
          </p:cNvSpPr>
          <p:nvPr/>
        </p:nvSpPr>
        <p:spPr bwMode="auto">
          <a:xfrm>
            <a:off x="1346200" y="2570163"/>
            <a:ext cx="0" cy="609600"/>
          </a:xfrm>
          <a:prstGeom prst="line">
            <a:avLst/>
          </a:prstGeom>
          <a:noFill/>
          <a:ln w="6350">
            <a:solidFill>
              <a:srgbClr val="B2B2B2"/>
            </a:solidFill>
            <a:prstDash val="sysDot"/>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193" name="Line 1065"/>
          <p:cNvSpPr>
            <a:spLocks noChangeShapeType="1"/>
          </p:cNvSpPr>
          <p:nvPr/>
        </p:nvSpPr>
        <p:spPr bwMode="auto">
          <a:xfrm>
            <a:off x="1346200" y="3941763"/>
            <a:ext cx="0" cy="533400"/>
          </a:xfrm>
          <a:prstGeom prst="line">
            <a:avLst/>
          </a:prstGeom>
          <a:noFill/>
          <a:ln w="6350">
            <a:solidFill>
              <a:srgbClr val="B2B2B2"/>
            </a:solidFill>
            <a:prstDash val="sysDot"/>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194" name="Line 1066"/>
          <p:cNvSpPr>
            <a:spLocks noChangeShapeType="1"/>
          </p:cNvSpPr>
          <p:nvPr/>
        </p:nvSpPr>
        <p:spPr bwMode="auto">
          <a:xfrm>
            <a:off x="6019800" y="5465763"/>
            <a:ext cx="0" cy="152400"/>
          </a:xfrm>
          <a:prstGeom prst="line">
            <a:avLst/>
          </a:prstGeom>
          <a:noFill/>
          <a:ln w="6350">
            <a:solidFill>
              <a:srgbClr val="B2B2B2"/>
            </a:solidFill>
            <a:prstDash val="sysDot"/>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195" name="Line 1067"/>
          <p:cNvSpPr>
            <a:spLocks noChangeShapeType="1"/>
          </p:cNvSpPr>
          <p:nvPr/>
        </p:nvSpPr>
        <p:spPr bwMode="auto">
          <a:xfrm flipV="1">
            <a:off x="4259263" y="2493963"/>
            <a:ext cx="3114675" cy="0"/>
          </a:xfrm>
          <a:prstGeom prst="line">
            <a:avLst/>
          </a:prstGeom>
          <a:noFill/>
          <a:ln w="6350">
            <a:solidFill>
              <a:srgbClr val="B2B2B2"/>
            </a:solidFill>
            <a:prstDash val="sysDot"/>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196" name="Line 1068"/>
          <p:cNvSpPr>
            <a:spLocks noChangeShapeType="1"/>
          </p:cNvSpPr>
          <p:nvPr/>
        </p:nvSpPr>
        <p:spPr bwMode="auto">
          <a:xfrm>
            <a:off x="4259263" y="3332163"/>
            <a:ext cx="0" cy="304800"/>
          </a:xfrm>
          <a:prstGeom prst="line">
            <a:avLst/>
          </a:prstGeom>
          <a:noFill/>
          <a:ln w="6350">
            <a:solidFill>
              <a:srgbClr val="B2B2B2"/>
            </a:solidFill>
            <a:prstDash val="sysDot"/>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197" name="Line 1069"/>
          <p:cNvSpPr>
            <a:spLocks noChangeShapeType="1"/>
          </p:cNvSpPr>
          <p:nvPr/>
        </p:nvSpPr>
        <p:spPr bwMode="auto">
          <a:xfrm>
            <a:off x="7386638" y="3278188"/>
            <a:ext cx="0" cy="152400"/>
          </a:xfrm>
          <a:prstGeom prst="line">
            <a:avLst/>
          </a:prstGeom>
          <a:noFill/>
          <a:ln w="6350">
            <a:solidFill>
              <a:srgbClr val="B2B2B2"/>
            </a:solidFill>
            <a:prstDash val="sysDot"/>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198" name="Line 1070"/>
          <p:cNvSpPr>
            <a:spLocks noChangeShapeType="1"/>
          </p:cNvSpPr>
          <p:nvPr/>
        </p:nvSpPr>
        <p:spPr bwMode="auto">
          <a:xfrm>
            <a:off x="6697663" y="3713163"/>
            <a:ext cx="1422400" cy="0"/>
          </a:xfrm>
          <a:prstGeom prst="line">
            <a:avLst/>
          </a:prstGeom>
          <a:noFill/>
          <a:ln w="6350">
            <a:solidFill>
              <a:srgbClr val="B2B2B2"/>
            </a:solidFill>
            <a:prstDash val="sysDot"/>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199" name="Line 1071"/>
          <p:cNvSpPr>
            <a:spLocks noChangeShapeType="1"/>
          </p:cNvSpPr>
          <p:nvPr/>
        </p:nvSpPr>
        <p:spPr bwMode="auto">
          <a:xfrm>
            <a:off x="8120063" y="4475163"/>
            <a:ext cx="0" cy="228600"/>
          </a:xfrm>
          <a:prstGeom prst="line">
            <a:avLst/>
          </a:prstGeom>
          <a:noFill/>
          <a:ln w="6350">
            <a:solidFill>
              <a:srgbClr val="B2B2B2"/>
            </a:solidFill>
            <a:prstDash val="sysDot"/>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200" name="Line 1072"/>
          <p:cNvSpPr>
            <a:spLocks noChangeShapeType="1"/>
          </p:cNvSpPr>
          <p:nvPr/>
        </p:nvSpPr>
        <p:spPr bwMode="auto">
          <a:xfrm>
            <a:off x="6697663" y="5313363"/>
            <a:ext cx="0" cy="152400"/>
          </a:xfrm>
          <a:prstGeom prst="line">
            <a:avLst/>
          </a:prstGeom>
          <a:noFill/>
          <a:ln w="6350">
            <a:solidFill>
              <a:srgbClr val="B2B2B2"/>
            </a:solidFill>
            <a:prstDash val="sysDot"/>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201" name="Line 1073"/>
          <p:cNvSpPr>
            <a:spLocks noChangeShapeType="1"/>
          </p:cNvSpPr>
          <p:nvPr/>
        </p:nvSpPr>
        <p:spPr bwMode="auto">
          <a:xfrm>
            <a:off x="7307263" y="5999163"/>
            <a:ext cx="0" cy="304800"/>
          </a:xfrm>
          <a:prstGeom prst="line">
            <a:avLst/>
          </a:prstGeom>
          <a:noFill/>
          <a:ln w="6350">
            <a:solidFill>
              <a:srgbClr val="B2B2B2"/>
            </a:solidFill>
            <a:prstDash val="sysDot"/>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202" name="Line 1074"/>
          <p:cNvSpPr>
            <a:spLocks noChangeShapeType="1"/>
          </p:cNvSpPr>
          <p:nvPr/>
        </p:nvSpPr>
        <p:spPr bwMode="auto">
          <a:xfrm>
            <a:off x="6019800" y="5999163"/>
            <a:ext cx="0" cy="304800"/>
          </a:xfrm>
          <a:prstGeom prst="line">
            <a:avLst/>
          </a:prstGeom>
          <a:noFill/>
          <a:ln w="6350">
            <a:solidFill>
              <a:srgbClr val="B2B2B2"/>
            </a:solidFill>
            <a:prstDash val="sysDot"/>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203" name="Line 1075"/>
          <p:cNvSpPr>
            <a:spLocks noChangeShapeType="1"/>
          </p:cNvSpPr>
          <p:nvPr/>
        </p:nvSpPr>
        <p:spPr bwMode="auto">
          <a:xfrm flipV="1">
            <a:off x="2362200" y="2287588"/>
            <a:ext cx="757238" cy="2416175"/>
          </a:xfrm>
          <a:prstGeom prst="line">
            <a:avLst/>
          </a:prstGeom>
          <a:noFill/>
          <a:ln w="6350">
            <a:solidFill>
              <a:srgbClr val="B2B2B2"/>
            </a:solidFill>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204" name="Line 1076"/>
          <p:cNvSpPr>
            <a:spLocks noChangeShapeType="1"/>
          </p:cNvSpPr>
          <p:nvPr/>
        </p:nvSpPr>
        <p:spPr bwMode="auto">
          <a:xfrm flipV="1">
            <a:off x="3119438" y="2058988"/>
            <a:ext cx="1287462" cy="228600"/>
          </a:xfrm>
          <a:prstGeom prst="line">
            <a:avLst/>
          </a:prstGeom>
          <a:noFill/>
          <a:ln w="6350">
            <a:solidFill>
              <a:srgbClr val="B2B2B2"/>
            </a:solidFill>
            <a:round/>
            <a:headEnd/>
            <a:tailEnd type="triangle" w="med" len="me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205" name="Rectangle 1077"/>
          <p:cNvSpPr>
            <a:spLocks noChangeArrowheads="1"/>
          </p:cNvSpPr>
          <p:nvPr/>
        </p:nvSpPr>
        <p:spPr bwMode="auto">
          <a:xfrm>
            <a:off x="2293938" y="3865563"/>
            <a:ext cx="587375" cy="454025"/>
          </a:xfrm>
          <a:prstGeom prst="rect">
            <a:avLst/>
          </a:prstGeom>
          <a:noFill/>
          <a:ln w="6350">
            <a:noFill/>
            <a:miter lim="800000"/>
            <a:headEnd/>
            <a:tailEnd/>
          </a:ln>
          <a:effectLst/>
        </p:spPr>
        <p:txBody>
          <a:bodyPr wrap="none" lIns="90488" tIns="44450" rIns="90488" bIns="44450">
            <a:spAutoFit/>
          </a:bodyPr>
          <a:lstStyle/>
          <a:p>
            <a:pPr defTabSz="914400" eaLnBrk="0" fontAlgn="base" hangingPunct="0">
              <a:spcBef>
                <a:spcPct val="0"/>
              </a:spcBef>
              <a:spcAft>
                <a:spcPct val="0"/>
              </a:spcAft>
            </a:pPr>
            <a:r>
              <a:rPr lang="it-IT" sz="2400" b="1" i="1">
                <a:solidFill>
                  <a:srgbClr val="FFFFFF"/>
                </a:solidFill>
                <a:latin typeface="Arial" charset="0"/>
              </a:rPr>
              <a:t>No</a:t>
            </a:r>
          </a:p>
        </p:txBody>
      </p:sp>
      <p:sp>
        <p:nvSpPr>
          <p:cNvPr id="305206" name="Line 1078"/>
          <p:cNvSpPr>
            <a:spLocks noChangeShapeType="1"/>
          </p:cNvSpPr>
          <p:nvPr/>
        </p:nvSpPr>
        <p:spPr bwMode="auto">
          <a:xfrm flipV="1">
            <a:off x="3505200" y="5084763"/>
            <a:ext cx="7938" cy="1143000"/>
          </a:xfrm>
          <a:prstGeom prst="line">
            <a:avLst/>
          </a:prstGeom>
          <a:noFill/>
          <a:ln w="6350">
            <a:solidFill>
              <a:srgbClr val="B2B2B2"/>
            </a:solidFill>
            <a:prstDash val="sysDot"/>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207" name="Rectangle 1079"/>
          <p:cNvSpPr>
            <a:spLocks noChangeArrowheads="1"/>
          </p:cNvSpPr>
          <p:nvPr/>
        </p:nvSpPr>
        <p:spPr bwMode="auto">
          <a:xfrm>
            <a:off x="5816600" y="5618163"/>
            <a:ext cx="395288" cy="368300"/>
          </a:xfrm>
          <a:prstGeom prst="rect">
            <a:avLst/>
          </a:prstGeom>
          <a:noFill/>
          <a:ln w="6350">
            <a:solidFill>
              <a:srgbClr val="B2B2B2"/>
            </a:solidFill>
            <a:miter lim="800000"/>
            <a:headEnd/>
            <a:tailEnd/>
          </a:ln>
          <a:effectLst/>
        </p:spPr>
        <p:txBody>
          <a:bodyPr wrap="none" anchor="ct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208" name="Rectangle 1080"/>
          <p:cNvSpPr>
            <a:spLocks noChangeArrowheads="1"/>
          </p:cNvSpPr>
          <p:nvPr/>
        </p:nvSpPr>
        <p:spPr bwMode="auto">
          <a:xfrm>
            <a:off x="7104063" y="5618163"/>
            <a:ext cx="406400" cy="381000"/>
          </a:xfrm>
          <a:prstGeom prst="rect">
            <a:avLst/>
          </a:prstGeom>
          <a:noFill/>
          <a:ln w="6350">
            <a:solidFill>
              <a:srgbClr val="B2B2B2"/>
            </a:solidFill>
            <a:miter lim="800000"/>
            <a:headEnd/>
            <a:tailEnd/>
          </a:ln>
          <a:effectLst/>
        </p:spPr>
        <p:txBody>
          <a:bodyPr wrap="none" anchor="ct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209" name="Rectangle 1081"/>
          <p:cNvSpPr>
            <a:spLocks noChangeArrowheads="1"/>
          </p:cNvSpPr>
          <p:nvPr/>
        </p:nvSpPr>
        <p:spPr bwMode="auto">
          <a:xfrm>
            <a:off x="5884863" y="5541963"/>
            <a:ext cx="352425" cy="454025"/>
          </a:xfrm>
          <a:prstGeom prst="rect">
            <a:avLst/>
          </a:prstGeom>
          <a:noFill/>
          <a:ln w="6350">
            <a:noFill/>
            <a:miter lim="800000"/>
            <a:headEnd/>
            <a:tailEnd/>
          </a:ln>
          <a:effectLst/>
        </p:spPr>
        <p:txBody>
          <a:bodyPr wrap="none" lIns="90488" tIns="44450" rIns="90488" bIns="44450">
            <a:spAutoFit/>
          </a:bodyPr>
          <a:lstStyle/>
          <a:p>
            <a:pPr defTabSz="914400" eaLnBrk="0" fontAlgn="base" hangingPunct="0">
              <a:spcBef>
                <a:spcPct val="0"/>
              </a:spcBef>
              <a:spcAft>
                <a:spcPct val="0"/>
              </a:spcAft>
            </a:pPr>
            <a:r>
              <a:rPr lang="it-IT" sz="2400">
                <a:solidFill>
                  <a:srgbClr val="FFFFFF"/>
                </a:solidFill>
                <a:latin typeface="Times New Roman" pitchFamily="18" charset="0"/>
              </a:rPr>
              <a:t>+</a:t>
            </a:r>
          </a:p>
        </p:txBody>
      </p:sp>
      <p:sp>
        <p:nvSpPr>
          <p:cNvPr id="305210" name="Rectangle 1082"/>
          <p:cNvSpPr>
            <a:spLocks noChangeArrowheads="1"/>
          </p:cNvSpPr>
          <p:nvPr/>
        </p:nvSpPr>
        <p:spPr bwMode="auto">
          <a:xfrm>
            <a:off x="4935538" y="4398963"/>
            <a:ext cx="296862" cy="758825"/>
          </a:xfrm>
          <a:prstGeom prst="rect">
            <a:avLst/>
          </a:prstGeom>
          <a:noFill/>
          <a:ln w="6350">
            <a:noFill/>
            <a:miter lim="800000"/>
            <a:headEnd/>
            <a:tailEnd/>
          </a:ln>
          <a:effectLst/>
        </p:spPr>
        <p:txBody>
          <a:bodyPr lIns="90488" tIns="44450" rIns="90488" bIns="44450">
            <a:spAutoFit/>
          </a:bodyPr>
          <a:lstStyle/>
          <a:p>
            <a:pPr defTabSz="914400" eaLnBrk="0" fontAlgn="base" hangingPunct="0">
              <a:spcBef>
                <a:spcPct val="0"/>
              </a:spcBef>
              <a:spcAft>
                <a:spcPct val="0"/>
              </a:spcAft>
            </a:pPr>
            <a:r>
              <a:rPr lang="it-IT" sz="4400" b="1">
                <a:solidFill>
                  <a:srgbClr val="FFFFFF"/>
                </a:solidFill>
                <a:latin typeface="Times New Roman" pitchFamily="18" charset="0"/>
              </a:rPr>
              <a:t>-</a:t>
            </a:r>
          </a:p>
        </p:txBody>
      </p:sp>
      <p:sp>
        <p:nvSpPr>
          <p:cNvPr id="305211" name="Line 1083"/>
          <p:cNvSpPr>
            <a:spLocks noChangeShapeType="1"/>
          </p:cNvSpPr>
          <p:nvPr/>
        </p:nvSpPr>
        <p:spPr bwMode="auto">
          <a:xfrm flipV="1">
            <a:off x="5275263" y="3636963"/>
            <a:ext cx="812800" cy="1219200"/>
          </a:xfrm>
          <a:prstGeom prst="line">
            <a:avLst/>
          </a:prstGeom>
          <a:noFill/>
          <a:ln w="6350">
            <a:solidFill>
              <a:srgbClr val="B2B2B2"/>
            </a:solidFill>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212" name="Line 1084"/>
          <p:cNvSpPr>
            <a:spLocks noChangeShapeType="1"/>
          </p:cNvSpPr>
          <p:nvPr/>
        </p:nvSpPr>
        <p:spPr bwMode="auto">
          <a:xfrm flipV="1">
            <a:off x="6088063" y="3484563"/>
            <a:ext cx="1150937" cy="152400"/>
          </a:xfrm>
          <a:prstGeom prst="line">
            <a:avLst/>
          </a:prstGeom>
          <a:noFill/>
          <a:ln w="6350">
            <a:solidFill>
              <a:srgbClr val="B2B2B2"/>
            </a:solidFill>
            <a:round/>
            <a:headEnd/>
            <a:tailEnd type="triangle" w="med" len="me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213" name="Rectangle 1085"/>
          <p:cNvSpPr>
            <a:spLocks noChangeArrowheads="1"/>
          </p:cNvSpPr>
          <p:nvPr/>
        </p:nvSpPr>
        <p:spPr bwMode="auto">
          <a:xfrm>
            <a:off x="5257800" y="6303963"/>
            <a:ext cx="1285875" cy="363537"/>
          </a:xfrm>
          <a:prstGeom prst="rect">
            <a:avLst/>
          </a:prstGeom>
          <a:noFill/>
          <a:ln w="6350">
            <a:noFill/>
            <a:miter lim="800000"/>
            <a:headEnd/>
            <a:tailEnd/>
          </a:ln>
          <a:effectLst/>
        </p:spPr>
        <p:txBody>
          <a:bodyPr wrap="none" lIns="90488" tIns="44450" rIns="90488" bIns="44450">
            <a:spAutoFit/>
          </a:bodyPr>
          <a:lstStyle/>
          <a:p>
            <a:pPr defTabSz="914400" eaLnBrk="0" fontAlgn="base" hangingPunct="0">
              <a:spcBef>
                <a:spcPct val="0"/>
              </a:spcBef>
              <a:spcAft>
                <a:spcPct val="0"/>
              </a:spcAft>
            </a:pPr>
            <a:r>
              <a:rPr lang="it-IT" b="1" i="1">
                <a:solidFill>
                  <a:srgbClr val="FFFFFF"/>
                </a:solidFill>
                <a:latin typeface="Arial" charset="0"/>
              </a:rPr>
              <a:t>Treatment</a:t>
            </a:r>
          </a:p>
        </p:txBody>
      </p:sp>
      <p:sp>
        <p:nvSpPr>
          <p:cNvPr id="305214" name="Line 1086"/>
          <p:cNvSpPr>
            <a:spLocks noChangeShapeType="1"/>
          </p:cNvSpPr>
          <p:nvPr/>
        </p:nvSpPr>
        <p:spPr bwMode="auto">
          <a:xfrm>
            <a:off x="5748338" y="1579563"/>
            <a:ext cx="0" cy="304800"/>
          </a:xfrm>
          <a:prstGeom prst="line">
            <a:avLst/>
          </a:prstGeom>
          <a:noFill/>
          <a:ln w="6350">
            <a:solidFill>
              <a:srgbClr val="B2B2B2"/>
            </a:solidFill>
            <a:prstDash val="sysDot"/>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215" name="Line 1087"/>
          <p:cNvSpPr>
            <a:spLocks noChangeShapeType="1"/>
          </p:cNvSpPr>
          <p:nvPr/>
        </p:nvSpPr>
        <p:spPr bwMode="auto">
          <a:xfrm>
            <a:off x="5748338" y="2341563"/>
            <a:ext cx="0" cy="152400"/>
          </a:xfrm>
          <a:prstGeom prst="line">
            <a:avLst/>
          </a:prstGeom>
          <a:noFill/>
          <a:ln w="6350">
            <a:solidFill>
              <a:srgbClr val="B2B2B2"/>
            </a:solidFill>
            <a:prstDash val="sysDot"/>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216" name="Line 1088"/>
          <p:cNvSpPr>
            <a:spLocks noChangeShapeType="1"/>
          </p:cNvSpPr>
          <p:nvPr/>
        </p:nvSpPr>
        <p:spPr bwMode="auto">
          <a:xfrm>
            <a:off x="4259263" y="2493963"/>
            <a:ext cx="0" cy="152400"/>
          </a:xfrm>
          <a:prstGeom prst="line">
            <a:avLst/>
          </a:prstGeom>
          <a:noFill/>
          <a:ln w="6350">
            <a:solidFill>
              <a:srgbClr val="B2B2B2"/>
            </a:solidFill>
            <a:prstDash val="sysDot"/>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217" name="Line 1089"/>
          <p:cNvSpPr>
            <a:spLocks noChangeShapeType="1"/>
          </p:cNvSpPr>
          <p:nvPr/>
        </p:nvSpPr>
        <p:spPr bwMode="auto">
          <a:xfrm>
            <a:off x="7373938" y="2493963"/>
            <a:ext cx="0" cy="152400"/>
          </a:xfrm>
          <a:prstGeom prst="line">
            <a:avLst/>
          </a:prstGeom>
          <a:noFill/>
          <a:ln w="6350">
            <a:solidFill>
              <a:srgbClr val="B2B2B2"/>
            </a:solidFill>
            <a:prstDash val="sysDot"/>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218" name="Oval 1090"/>
          <p:cNvSpPr>
            <a:spLocks noChangeArrowheads="1"/>
          </p:cNvSpPr>
          <p:nvPr/>
        </p:nvSpPr>
        <p:spPr bwMode="auto">
          <a:xfrm>
            <a:off x="7307263" y="3408363"/>
            <a:ext cx="134937" cy="152400"/>
          </a:xfrm>
          <a:prstGeom prst="ellipse">
            <a:avLst/>
          </a:prstGeom>
          <a:solidFill>
            <a:schemeClr val="tx1"/>
          </a:solidFill>
          <a:ln w="6350">
            <a:solidFill>
              <a:schemeClr val="bg1"/>
            </a:solidFill>
            <a:round/>
            <a:headEnd/>
            <a:tailEnd/>
          </a:ln>
          <a:effectLst/>
        </p:spPr>
        <p:txBody>
          <a:bodyPr wrap="none" anchor="ctr"/>
          <a:lstStyle/>
          <a:p>
            <a:pPr algn="ctr" defTabSz="914400" fontAlgn="base">
              <a:spcBef>
                <a:spcPct val="0"/>
              </a:spcBef>
              <a:spcAft>
                <a:spcPct val="0"/>
              </a:spcAft>
            </a:pPr>
            <a:endParaRPr lang="en-GB" sz="2400">
              <a:solidFill>
                <a:srgbClr val="FFFFFF"/>
              </a:solidFill>
              <a:latin typeface="Times New Roman" pitchFamily="18" charset="0"/>
            </a:endParaRPr>
          </a:p>
        </p:txBody>
      </p:sp>
      <p:sp>
        <p:nvSpPr>
          <p:cNvPr id="305219" name="Line 1091"/>
          <p:cNvSpPr>
            <a:spLocks noChangeShapeType="1"/>
          </p:cNvSpPr>
          <p:nvPr/>
        </p:nvSpPr>
        <p:spPr bwMode="auto">
          <a:xfrm>
            <a:off x="7373938" y="3636963"/>
            <a:ext cx="0" cy="76200"/>
          </a:xfrm>
          <a:prstGeom prst="line">
            <a:avLst/>
          </a:prstGeom>
          <a:noFill/>
          <a:ln w="6350">
            <a:solidFill>
              <a:srgbClr val="B2B2B2"/>
            </a:solidFill>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220" name="Line 1092"/>
          <p:cNvSpPr>
            <a:spLocks noChangeShapeType="1"/>
          </p:cNvSpPr>
          <p:nvPr/>
        </p:nvSpPr>
        <p:spPr bwMode="auto">
          <a:xfrm>
            <a:off x="6697663" y="3713163"/>
            <a:ext cx="0" cy="152400"/>
          </a:xfrm>
          <a:prstGeom prst="line">
            <a:avLst/>
          </a:prstGeom>
          <a:noFill/>
          <a:ln w="6350">
            <a:solidFill>
              <a:srgbClr val="B2B2B2"/>
            </a:solidFill>
            <a:prstDash val="sysDot"/>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221" name="Line 1093"/>
          <p:cNvSpPr>
            <a:spLocks noChangeShapeType="1"/>
          </p:cNvSpPr>
          <p:nvPr/>
        </p:nvSpPr>
        <p:spPr bwMode="auto">
          <a:xfrm>
            <a:off x="8120063" y="3713163"/>
            <a:ext cx="0" cy="228600"/>
          </a:xfrm>
          <a:prstGeom prst="line">
            <a:avLst/>
          </a:prstGeom>
          <a:noFill/>
          <a:ln w="6350">
            <a:solidFill>
              <a:srgbClr val="B2B2B2"/>
            </a:solidFill>
            <a:prstDash val="sysDot"/>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222" name="Line 1094"/>
          <p:cNvSpPr>
            <a:spLocks noChangeShapeType="1"/>
          </p:cNvSpPr>
          <p:nvPr/>
        </p:nvSpPr>
        <p:spPr bwMode="auto">
          <a:xfrm>
            <a:off x="6697663" y="4475163"/>
            <a:ext cx="0" cy="228600"/>
          </a:xfrm>
          <a:prstGeom prst="line">
            <a:avLst/>
          </a:prstGeom>
          <a:noFill/>
          <a:ln w="6350">
            <a:solidFill>
              <a:srgbClr val="B2B2B2"/>
            </a:solidFill>
            <a:prstDash val="sysDot"/>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223" name="Line 1095"/>
          <p:cNvSpPr>
            <a:spLocks noChangeShapeType="1"/>
          </p:cNvSpPr>
          <p:nvPr/>
        </p:nvSpPr>
        <p:spPr bwMode="auto">
          <a:xfrm>
            <a:off x="7307263" y="5465763"/>
            <a:ext cx="0" cy="152400"/>
          </a:xfrm>
          <a:prstGeom prst="line">
            <a:avLst/>
          </a:prstGeom>
          <a:noFill/>
          <a:ln w="6350">
            <a:solidFill>
              <a:srgbClr val="B2B2B2"/>
            </a:solidFill>
            <a:prstDash val="sysDot"/>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224" name="Line 1096"/>
          <p:cNvSpPr>
            <a:spLocks noChangeShapeType="1"/>
          </p:cNvSpPr>
          <p:nvPr/>
        </p:nvSpPr>
        <p:spPr bwMode="auto">
          <a:xfrm>
            <a:off x="1346200" y="1579563"/>
            <a:ext cx="0" cy="228600"/>
          </a:xfrm>
          <a:prstGeom prst="line">
            <a:avLst/>
          </a:prstGeom>
          <a:noFill/>
          <a:ln w="6350">
            <a:solidFill>
              <a:srgbClr val="B2B2B2"/>
            </a:solidFill>
            <a:prstDash val="sysDot"/>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225" name="Line 1097"/>
          <p:cNvSpPr>
            <a:spLocks noChangeShapeType="1"/>
          </p:cNvSpPr>
          <p:nvPr/>
        </p:nvSpPr>
        <p:spPr bwMode="auto">
          <a:xfrm>
            <a:off x="4259263" y="4246563"/>
            <a:ext cx="0" cy="152400"/>
          </a:xfrm>
          <a:prstGeom prst="line">
            <a:avLst/>
          </a:prstGeom>
          <a:noFill/>
          <a:ln w="6350">
            <a:solidFill>
              <a:srgbClr val="B2B2B2"/>
            </a:solidFill>
            <a:prstDash val="sysDot"/>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226" name="Line 1098"/>
          <p:cNvSpPr>
            <a:spLocks noChangeShapeType="1"/>
          </p:cNvSpPr>
          <p:nvPr/>
        </p:nvSpPr>
        <p:spPr bwMode="auto">
          <a:xfrm>
            <a:off x="3513138" y="4398963"/>
            <a:ext cx="1558925" cy="0"/>
          </a:xfrm>
          <a:prstGeom prst="line">
            <a:avLst/>
          </a:prstGeom>
          <a:noFill/>
          <a:ln w="6350">
            <a:solidFill>
              <a:srgbClr val="B2B2B2"/>
            </a:solidFill>
            <a:prstDash val="sysDot"/>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227" name="Line 1099"/>
          <p:cNvSpPr>
            <a:spLocks noChangeShapeType="1"/>
          </p:cNvSpPr>
          <p:nvPr/>
        </p:nvSpPr>
        <p:spPr bwMode="auto">
          <a:xfrm>
            <a:off x="3513138" y="4398963"/>
            <a:ext cx="0" cy="228600"/>
          </a:xfrm>
          <a:prstGeom prst="line">
            <a:avLst/>
          </a:prstGeom>
          <a:noFill/>
          <a:ln w="6350">
            <a:solidFill>
              <a:srgbClr val="B2B2B2"/>
            </a:solidFill>
            <a:prstDash val="sysDot"/>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228" name="Line 1100"/>
          <p:cNvSpPr>
            <a:spLocks noChangeShapeType="1"/>
          </p:cNvSpPr>
          <p:nvPr/>
        </p:nvSpPr>
        <p:spPr bwMode="auto">
          <a:xfrm>
            <a:off x="5072063" y="4398963"/>
            <a:ext cx="0" cy="228600"/>
          </a:xfrm>
          <a:prstGeom prst="line">
            <a:avLst/>
          </a:prstGeom>
          <a:noFill/>
          <a:ln w="6350">
            <a:solidFill>
              <a:srgbClr val="B2B2B2"/>
            </a:solidFill>
            <a:prstDash val="sysDot"/>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
        <p:nvSpPr>
          <p:cNvPr id="305229" name="Line 1101"/>
          <p:cNvSpPr>
            <a:spLocks noChangeShapeType="1"/>
          </p:cNvSpPr>
          <p:nvPr/>
        </p:nvSpPr>
        <p:spPr bwMode="auto">
          <a:xfrm flipH="1">
            <a:off x="1371600" y="5008563"/>
            <a:ext cx="0" cy="1219200"/>
          </a:xfrm>
          <a:prstGeom prst="line">
            <a:avLst/>
          </a:prstGeom>
          <a:noFill/>
          <a:ln w="6350">
            <a:solidFill>
              <a:srgbClr val="B2B2B2"/>
            </a:solidFill>
            <a:prstDash val="sysDot"/>
            <a:round/>
            <a:headEnd/>
            <a:tailEnd/>
          </a:ln>
          <a:effectLst/>
        </p:spPr>
        <p:txBody>
          <a:bodyPr/>
          <a:lstStyle/>
          <a:p>
            <a:pPr algn="ctr" defTabSz="914400" fontAlgn="base">
              <a:spcBef>
                <a:spcPct val="0"/>
              </a:spcBef>
              <a:spcAft>
                <a:spcPct val="0"/>
              </a:spcAft>
            </a:pPr>
            <a:endParaRPr lang="en-GB" sz="2800">
              <a:solidFill>
                <a:srgbClr val="FFFFFF"/>
              </a:solidFill>
              <a:latin typeface="Times New Roman" pitchFamily="18"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9" name="Picture 1029" descr="Fig 6"/>
          <p:cNvPicPr>
            <a:picLocks noChangeAspect="1" noChangeArrowheads="1"/>
          </p:cNvPicPr>
          <p:nvPr/>
        </p:nvPicPr>
        <p:blipFill>
          <a:blip r:embed="rId3" cstate="print"/>
          <a:srcRect/>
          <a:stretch>
            <a:fillRect/>
          </a:stretch>
        </p:blipFill>
        <p:spPr bwMode="auto">
          <a:xfrm>
            <a:off x="685800" y="304800"/>
            <a:ext cx="7772400" cy="5829300"/>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Rectangle 1027"/>
          <p:cNvSpPr>
            <a:spLocks noChangeArrowheads="1"/>
          </p:cNvSpPr>
          <p:nvPr/>
        </p:nvSpPr>
        <p:spPr bwMode="auto">
          <a:xfrm>
            <a:off x="2209800" y="5943600"/>
            <a:ext cx="4267200" cy="457200"/>
          </a:xfrm>
          <a:prstGeom prst="rect">
            <a:avLst/>
          </a:prstGeom>
          <a:noFill/>
          <a:ln w="9525">
            <a:noFill/>
            <a:miter lim="800000"/>
            <a:headEnd/>
            <a:tailEnd/>
          </a:ln>
          <a:effectLst/>
        </p:spPr>
        <p:txBody>
          <a:bodyPr>
            <a:spAutoFit/>
          </a:bodyPr>
          <a:lstStyle/>
          <a:p>
            <a:pPr lvl="2">
              <a:spcBef>
                <a:spcPts val="500"/>
              </a:spcBef>
              <a:spcAft>
                <a:spcPts val="500"/>
              </a:spcAft>
            </a:pPr>
            <a:r>
              <a:rPr lang="en-GB" sz="2400">
                <a:solidFill>
                  <a:srgbClr val="FFFFFF"/>
                </a:solidFill>
                <a:latin typeface="Arial" charset="0"/>
              </a:rPr>
              <a:t>Vasodepressor VVS</a:t>
            </a:r>
            <a:endParaRPr lang="en-GB" sz="1600" b="1">
              <a:solidFill>
                <a:srgbClr val="00FFFF"/>
              </a:solidFill>
            </a:endParaRPr>
          </a:p>
        </p:txBody>
      </p:sp>
      <p:pic>
        <p:nvPicPr>
          <p:cNvPr id="331781" name="Picture 1029" descr="Fig 6"/>
          <p:cNvPicPr>
            <a:picLocks noChangeAspect="1" noChangeArrowheads="1"/>
          </p:cNvPicPr>
          <p:nvPr/>
        </p:nvPicPr>
        <p:blipFill>
          <a:blip r:embed="rId3" cstate="print"/>
          <a:srcRect/>
          <a:stretch>
            <a:fillRect/>
          </a:stretch>
        </p:blipFill>
        <p:spPr bwMode="auto">
          <a:xfrm>
            <a:off x="838200" y="304800"/>
            <a:ext cx="7696200" cy="5473700"/>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02" name="Picture 2"/>
          <p:cNvPicPr>
            <a:picLocks noChangeAspect="1" noChangeArrowheads="1"/>
          </p:cNvPicPr>
          <p:nvPr/>
        </p:nvPicPr>
        <p:blipFill>
          <a:blip r:embed="rId3" cstate="print"/>
          <a:srcRect/>
          <a:stretch>
            <a:fillRect/>
          </a:stretch>
        </p:blipFill>
        <p:spPr bwMode="auto">
          <a:xfrm>
            <a:off x="228600" y="609600"/>
            <a:ext cx="8439150" cy="4991100"/>
          </a:xfrm>
          <a:prstGeom prst="rect">
            <a:avLst/>
          </a:prstGeom>
          <a:noFill/>
          <a:ln w="9525">
            <a:noFill/>
            <a:miter lim="800000"/>
            <a:headEnd/>
            <a:tailEnd/>
          </a:ln>
          <a:effectLst/>
        </p:spPr>
      </p:pic>
      <p:sp>
        <p:nvSpPr>
          <p:cNvPr id="332803" name="AutoShape 3"/>
          <p:cNvSpPr>
            <a:spLocks noChangeArrowheads="1"/>
          </p:cNvSpPr>
          <p:nvPr/>
        </p:nvSpPr>
        <p:spPr bwMode="auto">
          <a:xfrm rot="5382433">
            <a:off x="552450" y="819150"/>
            <a:ext cx="1028700" cy="152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6350">
            <a:solidFill>
              <a:srgbClr val="FF3300"/>
            </a:solidFill>
            <a:miter lim="800000"/>
            <a:headEnd/>
            <a:tailEnd/>
          </a:ln>
          <a:effectLst/>
        </p:spPr>
        <p:txBody>
          <a:bodyPr wrap="none" anchor="ctr"/>
          <a:lstStyle/>
          <a:p>
            <a:endParaRPr lang="en-GB"/>
          </a:p>
        </p:txBody>
      </p:sp>
      <p:sp>
        <p:nvSpPr>
          <p:cNvPr id="332804" name="Text Box 4"/>
          <p:cNvSpPr txBox="1">
            <a:spLocks noChangeArrowheads="1"/>
          </p:cNvSpPr>
          <p:nvPr/>
        </p:nvSpPr>
        <p:spPr bwMode="auto">
          <a:xfrm>
            <a:off x="3019425" y="5867400"/>
            <a:ext cx="3136900" cy="457200"/>
          </a:xfrm>
          <a:prstGeom prst="rect">
            <a:avLst/>
          </a:prstGeom>
          <a:noFill/>
          <a:ln w="6350">
            <a:noFill/>
            <a:miter lim="800000"/>
            <a:headEnd/>
            <a:tailEnd/>
          </a:ln>
          <a:effectLst/>
        </p:spPr>
        <p:txBody>
          <a:bodyPr wrap="none" anchor="ctr">
            <a:spAutoFit/>
          </a:bodyPr>
          <a:lstStyle/>
          <a:p>
            <a:pPr>
              <a:spcBef>
                <a:spcPct val="50000"/>
              </a:spcBef>
            </a:pPr>
            <a:r>
              <a:rPr lang="en-GB" sz="2400">
                <a:solidFill>
                  <a:srgbClr val="FFFFFF"/>
                </a:solidFill>
                <a:latin typeface="Arial" charset="0"/>
              </a:rPr>
              <a:t>Cardio-inhibitory CSH</a:t>
            </a:r>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lstStyle/>
          <a:p>
            <a:r>
              <a:rPr lang="en-GB" dirty="0" smtClean="0"/>
              <a:t>Summary of NICE Guidelines </a:t>
            </a:r>
            <a:endParaRPr lang="en-GB" dirty="0"/>
          </a:p>
        </p:txBody>
      </p:sp>
      <p:pic>
        <p:nvPicPr>
          <p:cNvPr id="4" name="Picture 3" descr="syncop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8650" y="3035299"/>
            <a:ext cx="3895982" cy="2468741"/>
          </a:xfrm>
          <a:prstGeom prst="rect">
            <a:avLst/>
          </a:prstGeom>
        </p:spPr>
      </p:pic>
    </p:spTree>
    <p:extLst>
      <p:ext uri="{BB962C8B-B14F-4D97-AF65-F5344CB8AC3E}">
        <p14:creationId xmlns:p14="http://schemas.microsoft.com/office/powerpoint/2010/main" val="16609984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7"/>
          <p:cNvSpPr txBox="1">
            <a:spLocks noChangeArrowheads="1"/>
          </p:cNvSpPr>
          <p:nvPr/>
        </p:nvSpPr>
        <p:spPr bwMode="auto">
          <a:xfrm>
            <a:off x="304800" y="1143000"/>
            <a:ext cx="8353425" cy="3083921"/>
          </a:xfrm>
          <a:prstGeom prst="rect">
            <a:avLst/>
          </a:prstGeom>
          <a:noFill/>
          <a:ln>
            <a:solidFill>
              <a:srgbClr val="FF0000"/>
            </a:solidFill>
            <a:headEnd/>
            <a:tailEnd/>
          </a:ln>
        </p:spPr>
        <p:style>
          <a:lnRef idx="2">
            <a:schemeClr val="accent2"/>
          </a:lnRef>
          <a:fillRef idx="1">
            <a:schemeClr val="lt1"/>
          </a:fillRef>
          <a:effectRef idx="0">
            <a:schemeClr val="accent2"/>
          </a:effectRef>
          <a:fontRef idx="minor">
            <a:schemeClr val="dk1"/>
          </a:fontRef>
        </p:style>
        <p:txBody>
          <a:bodyPr lIns="128016" tIns="64008" rIns="128016" bIns="64008">
            <a:spAutoFit/>
          </a:bodyPr>
          <a:lstStyle/>
          <a:p>
            <a:pPr algn="ctr" defTabSz="914400">
              <a:defRPr/>
            </a:pPr>
            <a:r>
              <a:rPr lang="en-GB" sz="1600" b="1" dirty="0">
                <a:solidFill>
                  <a:srgbClr val="FFFF00"/>
                </a:solidFill>
                <a:latin typeface="Arial" pitchFamily="34" charset="0"/>
                <a:cs typeface="Arial" pitchFamily="34" charset="0"/>
              </a:rPr>
              <a:t>Box 3. Red flags</a:t>
            </a:r>
          </a:p>
          <a:p>
            <a:pPr indent="-108000" algn="ctr" defTabSz="914400">
              <a:tabLst>
                <a:tab pos="108000" algn="l"/>
              </a:tabLst>
              <a:defRPr/>
            </a:pPr>
            <a:r>
              <a:rPr lang="en-GB" sz="1600" dirty="0">
                <a:solidFill>
                  <a:srgbClr val="FFFFFF"/>
                </a:solidFill>
                <a:latin typeface="Arial" pitchFamily="34" charset="0"/>
                <a:cs typeface="Arial" pitchFamily="34" charset="0"/>
              </a:rPr>
              <a:t>Refer within 24 hours for specialist cardiovascular assessment (by the most appropriate local service) anyone with </a:t>
            </a:r>
            <a:r>
              <a:rPr lang="en-GB" sz="1600" dirty="0" smtClean="0">
                <a:solidFill>
                  <a:srgbClr val="FFFFFF"/>
                </a:solidFill>
                <a:latin typeface="Arial" pitchFamily="34" charset="0"/>
                <a:cs typeface="Arial" pitchFamily="34" charset="0"/>
              </a:rPr>
              <a:t>TLOC </a:t>
            </a:r>
            <a:r>
              <a:rPr lang="en-GB" sz="1600" dirty="0">
                <a:solidFill>
                  <a:srgbClr val="FFFFFF"/>
                </a:solidFill>
                <a:latin typeface="Arial" pitchFamily="34" charset="0"/>
                <a:cs typeface="Arial" pitchFamily="34" charset="0"/>
              </a:rPr>
              <a:t>who also has any of the following:</a:t>
            </a:r>
          </a:p>
          <a:p>
            <a:pPr marL="216000" indent="-108000" algn="ctr" defTabSz="914400">
              <a:buFont typeface="Arial" pitchFamily="34" charset="0"/>
              <a:buChar char="–"/>
              <a:tabLst>
                <a:tab pos="108000" algn="l"/>
              </a:tabLst>
              <a:defRPr/>
            </a:pPr>
            <a:r>
              <a:rPr lang="en-GB" sz="1600" dirty="0">
                <a:solidFill>
                  <a:srgbClr val="FFFFFF"/>
                </a:solidFill>
                <a:latin typeface="Arial" pitchFamily="34" charset="0"/>
                <a:cs typeface="Arial" pitchFamily="34" charset="0"/>
              </a:rPr>
              <a:t>an ECG </a:t>
            </a:r>
            <a:r>
              <a:rPr lang="en-GB" sz="1600" dirty="0" smtClean="0">
                <a:solidFill>
                  <a:srgbClr val="FFFFFF"/>
                </a:solidFill>
                <a:latin typeface="Arial" pitchFamily="34" charset="0"/>
                <a:cs typeface="Arial" pitchFamily="34" charset="0"/>
              </a:rPr>
              <a:t>abnormality</a:t>
            </a:r>
            <a:endParaRPr lang="en-GB" sz="1600" dirty="0">
              <a:solidFill>
                <a:srgbClr val="FFFFFF"/>
              </a:solidFill>
              <a:latin typeface="Arial" pitchFamily="34" charset="0"/>
              <a:cs typeface="Arial" pitchFamily="34" charset="0"/>
            </a:endParaRPr>
          </a:p>
          <a:p>
            <a:pPr marL="216000" indent="-108000" algn="ctr" defTabSz="914400">
              <a:buFont typeface="Arial" pitchFamily="34" charset="0"/>
              <a:buChar char="–"/>
              <a:tabLst>
                <a:tab pos="108000" algn="l"/>
              </a:tabLst>
              <a:defRPr/>
            </a:pPr>
            <a:r>
              <a:rPr lang="en-GB" sz="1600" dirty="0">
                <a:solidFill>
                  <a:srgbClr val="FFFFFF"/>
                </a:solidFill>
                <a:latin typeface="Arial" pitchFamily="34" charset="0"/>
                <a:cs typeface="Arial" pitchFamily="34" charset="0"/>
              </a:rPr>
              <a:t>heart failure (history or physical signs)</a:t>
            </a:r>
          </a:p>
          <a:p>
            <a:pPr marL="216000" indent="-108000" algn="ctr" defTabSz="914400">
              <a:buFont typeface="Arial" pitchFamily="34" charset="0"/>
              <a:buChar char="–"/>
              <a:tabLst>
                <a:tab pos="108000" algn="l"/>
              </a:tabLst>
              <a:defRPr/>
            </a:pPr>
            <a:r>
              <a:rPr lang="en-GB" sz="1600" dirty="0" smtClean="0">
                <a:solidFill>
                  <a:srgbClr val="FFFFFF"/>
                </a:solidFill>
                <a:latin typeface="Arial" pitchFamily="34" charset="0"/>
                <a:cs typeface="Arial" pitchFamily="34" charset="0"/>
              </a:rPr>
              <a:t>TLOC </a:t>
            </a:r>
            <a:r>
              <a:rPr lang="en-GB" sz="1600" dirty="0">
                <a:solidFill>
                  <a:srgbClr val="FFFFFF"/>
                </a:solidFill>
                <a:latin typeface="Arial" pitchFamily="34" charset="0"/>
                <a:cs typeface="Arial" pitchFamily="34" charset="0"/>
              </a:rPr>
              <a:t>during exertion</a:t>
            </a:r>
          </a:p>
          <a:p>
            <a:pPr marL="216000" indent="-108000" algn="ctr" defTabSz="914400">
              <a:buFont typeface="Arial" pitchFamily="34" charset="0"/>
              <a:buChar char="–"/>
              <a:tabLst>
                <a:tab pos="108000" algn="l"/>
              </a:tabLst>
              <a:defRPr/>
            </a:pPr>
            <a:r>
              <a:rPr lang="en-GB" sz="1600" dirty="0">
                <a:solidFill>
                  <a:srgbClr val="FFFFFF"/>
                </a:solidFill>
                <a:latin typeface="Arial" pitchFamily="34" charset="0"/>
                <a:cs typeface="Arial" pitchFamily="34" charset="0"/>
              </a:rPr>
              <a:t>family history of sudden cardiac death in people aged younger than 40 years and/or an inherited cardiac condition</a:t>
            </a:r>
          </a:p>
          <a:p>
            <a:pPr marL="216000" indent="-108000" algn="ctr" defTabSz="914400">
              <a:buFont typeface="Arial" pitchFamily="34" charset="0"/>
              <a:buChar char="–"/>
              <a:tabLst>
                <a:tab pos="108000" algn="l"/>
              </a:tabLst>
              <a:defRPr/>
            </a:pPr>
            <a:r>
              <a:rPr lang="en-GB" sz="1600" dirty="0">
                <a:solidFill>
                  <a:srgbClr val="FFFFFF"/>
                </a:solidFill>
                <a:latin typeface="Arial" pitchFamily="34" charset="0"/>
                <a:cs typeface="Arial" pitchFamily="34" charset="0"/>
              </a:rPr>
              <a:t>new or unexplained breathlessness</a:t>
            </a:r>
          </a:p>
          <a:p>
            <a:pPr marL="216000" indent="-108000" algn="ctr" defTabSz="914400">
              <a:buFont typeface="Arial" pitchFamily="34" charset="0"/>
              <a:buChar char="–"/>
              <a:tabLst>
                <a:tab pos="108000" algn="l"/>
              </a:tabLst>
              <a:defRPr/>
            </a:pPr>
            <a:r>
              <a:rPr lang="en-GB" sz="1600" dirty="0">
                <a:solidFill>
                  <a:srgbClr val="FFFFFF"/>
                </a:solidFill>
                <a:latin typeface="Arial" pitchFamily="34" charset="0"/>
                <a:cs typeface="Arial" pitchFamily="34" charset="0"/>
              </a:rPr>
              <a:t>a heart murmur</a:t>
            </a:r>
          </a:p>
          <a:p>
            <a:pPr indent="-108000" algn="ctr" defTabSz="914400">
              <a:buFont typeface="Arial" pitchFamily="34" charset="0"/>
              <a:buChar char="•"/>
              <a:tabLst>
                <a:tab pos="108000" algn="l"/>
              </a:tabLst>
              <a:defRPr/>
            </a:pPr>
            <a:r>
              <a:rPr lang="en-GB" sz="1600" dirty="0">
                <a:solidFill>
                  <a:srgbClr val="FFFF00"/>
                </a:solidFill>
                <a:latin typeface="Arial" pitchFamily="34" charset="0"/>
                <a:cs typeface="Arial" pitchFamily="34" charset="0"/>
              </a:rPr>
              <a:t>Consider referring within 24 hours anyone aged older than 65 years who has experienced </a:t>
            </a:r>
            <a:r>
              <a:rPr lang="en-GB" sz="1600" dirty="0" smtClean="0">
                <a:solidFill>
                  <a:srgbClr val="FFFF00"/>
                </a:solidFill>
                <a:latin typeface="Arial" pitchFamily="34" charset="0"/>
                <a:cs typeface="Arial" pitchFamily="34" charset="0"/>
              </a:rPr>
              <a:t>TLOC </a:t>
            </a:r>
            <a:r>
              <a:rPr lang="en-GB" sz="1600" dirty="0">
                <a:solidFill>
                  <a:srgbClr val="FFFF00"/>
                </a:solidFill>
                <a:latin typeface="Arial" pitchFamily="34" charset="0"/>
                <a:cs typeface="Arial" pitchFamily="34" charset="0"/>
              </a:rPr>
              <a:t>without prodromal </a:t>
            </a:r>
            <a:r>
              <a:rPr lang="en-GB" sz="1600" dirty="0" smtClean="0">
                <a:solidFill>
                  <a:srgbClr val="FFFF00"/>
                </a:solidFill>
                <a:latin typeface="Arial" pitchFamily="34" charset="0"/>
                <a:cs typeface="Arial" pitchFamily="34" charset="0"/>
              </a:rPr>
              <a:t>symptoms</a:t>
            </a:r>
            <a:endParaRPr lang="en-GB" sz="1600" b="1" dirty="0">
              <a:solidFill>
                <a:srgbClr val="FFFF00"/>
              </a:solidFill>
              <a:latin typeface="Arial" pitchFamily="34" charset="0"/>
              <a:cs typeface="Arial" pitchFamily="34" charset="0"/>
            </a:endParaRPr>
          </a:p>
        </p:txBody>
      </p:sp>
      <p:sp>
        <p:nvSpPr>
          <p:cNvPr id="3" name="TextBox 2"/>
          <p:cNvSpPr txBox="1"/>
          <p:nvPr/>
        </p:nvSpPr>
        <p:spPr>
          <a:xfrm>
            <a:off x="4114800" y="5181600"/>
            <a:ext cx="4646612" cy="867930"/>
          </a:xfrm>
          <a:prstGeom prst="rect">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lIns="128016" tIns="64008" rIns="128016" bIns="64008">
            <a:spAutoFit/>
          </a:bodyPr>
          <a:lstStyle/>
          <a:p>
            <a:pPr indent="-108000" algn="ctr" defTabSz="914400">
              <a:buFont typeface="Arial" pitchFamily="34" charset="0"/>
              <a:buChar char="•"/>
              <a:tabLst>
                <a:tab pos="108000" algn="l"/>
              </a:tabLst>
              <a:defRPr/>
            </a:pPr>
            <a:r>
              <a:rPr lang="en-GB" sz="1200" dirty="0">
                <a:solidFill>
                  <a:srgbClr val="FFFFFF"/>
                </a:solidFill>
                <a:latin typeface="Arial" pitchFamily="34" charset="0"/>
                <a:cs typeface="Arial" pitchFamily="34" charset="0"/>
              </a:rPr>
              <a:t>Refer for specialist </a:t>
            </a:r>
            <a:r>
              <a:rPr lang="en-GB" sz="1200" dirty="0">
                <a:solidFill>
                  <a:srgbClr val="FFFFFF"/>
                </a:solidFill>
                <a:latin typeface="Arial" pitchFamily="34" charset="0"/>
                <a:cs typeface="Arial" pitchFamily="34" charset="0"/>
                <a:hlinkClick r:id="rId3" action="ppaction://hlinksldjump"/>
              </a:rPr>
              <a:t>cardiovascular assessment </a:t>
            </a:r>
            <a:r>
              <a:rPr lang="en-GB" sz="1200" dirty="0">
                <a:solidFill>
                  <a:srgbClr val="FFFFFF"/>
                </a:solidFill>
                <a:latin typeface="Arial" pitchFamily="34" charset="0"/>
                <a:cs typeface="Arial" pitchFamily="34" charset="0"/>
              </a:rPr>
              <a:t>by the most appropriate local service within 24 hours </a:t>
            </a:r>
            <a:r>
              <a:rPr lang="en-GB" sz="1200" dirty="0" smtClean="0">
                <a:solidFill>
                  <a:srgbClr val="FFFF00"/>
                </a:solidFill>
                <a:latin typeface="Arial" pitchFamily="34" charset="0"/>
                <a:cs typeface="Arial" pitchFamily="34" charset="0"/>
              </a:rPr>
              <a:t>(AMU)</a:t>
            </a:r>
            <a:endParaRPr lang="en-GB" sz="1200" dirty="0">
              <a:solidFill>
                <a:srgbClr val="FFFF00"/>
              </a:solidFill>
              <a:latin typeface="Arial" pitchFamily="34" charset="0"/>
              <a:cs typeface="Arial" pitchFamily="34" charset="0"/>
            </a:endParaRPr>
          </a:p>
          <a:p>
            <a:pPr indent="-108000" algn="ctr" defTabSz="914400">
              <a:buFont typeface="Arial" pitchFamily="34" charset="0"/>
              <a:buChar char="•"/>
              <a:tabLst>
                <a:tab pos="108000" algn="l"/>
              </a:tabLst>
              <a:defRPr/>
            </a:pPr>
            <a:r>
              <a:rPr lang="en-GB" sz="1200" dirty="0">
                <a:solidFill>
                  <a:srgbClr val="FFFFFF"/>
                </a:solidFill>
                <a:latin typeface="Arial" pitchFamily="34" charset="0"/>
                <a:cs typeface="Arial" pitchFamily="34" charset="0"/>
              </a:rPr>
              <a:t>If the person presents to the ambulance service, take them to the Emergency </a:t>
            </a:r>
            <a:r>
              <a:rPr lang="en-GB" sz="1200" dirty="0" smtClean="0">
                <a:solidFill>
                  <a:srgbClr val="FFFFFF"/>
                </a:solidFill>
                <a:latin typeface="Arial" pitchFamily="34" charset="0"/>
                <a:cs typeface="Arial" pitchFamily="34" charset="0"/>
              </a:rPr>
              <a:t>Department</a:t>
            </a:r>
            <a:endParaRPr lang="en-GB" sz="1200" b="1" dirty="0">
              <a:solidFill>
                <a:srgbClr val="FFFFFF"/>
              </a:solidFill>
              <a:latin typeface="Arial" pitchFamily="34" charset="0"/>
              <a:cs typeface="Arial" pitchFamily="34" charset="0"/>
            </a:endParaRPr>
          </a:p>
        </p:txBody>
      </p:sp>
      <p:sp>
        <p:nvSpPr>
          <p:cNvPr id="4" name="TextBox 3"/>
          <p:cNvSpPr txBox="1"/>
          <p:nvPr/>
        </p:nvSpPr>
        <p:spPr>
          <a:xfrm>
            <a:off x="609600" y="5181600"/>
            <a:ext cx="2819400" cy="867930"/>
          </a:xfrm>
          <a:prstGeom prst="rect">
            <a:avLst/>
          </a:prstGeom>
          <a:noFill/>
        </p:spPr>
        <p:style>
          <a:lnRef idx="2">
            <a:schemeClr val="accent1"/>
          </a:lnRef>
          <a:fillRef idx="1">
            <a:schemeClr val="lt1"/>
          </a:fillRef>
          <a:effectRef idx="0">
            <a:schemeClr val="accent1"/>
          </a:effectRef>
          <a:fontRef idx="minor">
            <a:schemeClr val="dk1"/>
          </a:fontRef>
        </p:style>
        <p:txBody>
          <a:bodyPr wrap="square" lIns="128016" tIns="64008" rIns="128016" bIns="64008">
            <a:spAutoFit/>
          </a:bodyPr>
          <a:lstStyle/>
          <a:p>
            <a:pPr algn="ctr" defTabSz="914400">
              <a:defRPr/>
            </a:pPr>
            <a:r>
              <a:rPr lang="en-GB" sz="1200" dirty="0">
                <a:solidFill>
                  <a:srgbClr val="FFFFFF"/>
                </a:solidFill>
                <a:latin typeface="Arial" pitchFamily="34" charset="0"/>
                <a:cs typeface="Arial" pitchFamily="34" charset="0"/>
              </a:rPr>
              <a:t>Uncomplicated faint </a:t>
            </a:r>
            <a:r>
              <a:rPr lang="en-GB" sz="1200" dirty="0" smtClean="0">
                <a:solidFill>
                  <a:srgbClr val="FFFFFF"/>
                </a:solidFill>
                <a:latin typeface="Arial" pitchFamily="34" charset="0"/>
                <a:cs typeface="Arial" pitchFamily="34" charset="0"/>
              </a:rPr>
              <a:t>(vasovagal syncope – 3Ps), situational </a:t>
            </a:r>
            <a:r>
              <a:rPr lang="en-GB" sz="1200" dirty="0">
                <a:solidFill>
                  <a:srgbClr val="FFFFFF"/>
                </a:solidFill>
                <a:latin typeface="Arial" pitchFamily="34" charset="0"/>
                <a:cs typeface="Arial" pitchFamily="34" charset="0"/>
              </a:rPr>
              <a:t>syncope </a:t>
            </a:r>
            <a:r>
              <a:rPr lang="en-GB" sz="1200" dirty="0" smtClean="0">
                <a:solidFill>
                  <a:srgbClr val="FFFFFF"/>
                </a:solidFill>
                <a:latin typeface="Arial" pitchFamily="34" charset="0"/>
                <a:cs typeface="Arial" pitchFamily="34" charset="0"/>
              </a:rPr>
              <a:t>or orthostatic hypotension? If so – give advice and treat.</a:t>
            </a:r>
            <a:endParaRPr lang="en-GB" sz="1200" dirty="0">
              <a:solidFill>
                <a:srgbClr val="FFFFFF"/>
              </a:solidFill>
              <a:latin typeface="Arial" pitchFamily="34" charset="0"/>
              <a:cs typeface="Arial" pitchFamily="34" charset="0"/>
            </a:endParaRPr>
          </a:p>
        </p:txBody>
      </p:sp>
      <p:cxnSp>
        <p:nvCxnSpPr>
          <p:cNvPr id="6" name="Straight Arrow Connector 5"/>
          <p:cNvCxnSpPr>
            <a:stCxn id="2" idx="2"/>
            <a:endCxn id="3" idx="0"/>
          </p:cNvCxnSpPr>
          <p:nvPr/>
        </p:nvCxnSpPr>
        <p:spPr>
          <a:xfrm rot="16200000" flipH="1">
            <a:off x="4982470" y="3725963"/>
            <a:ext cx="954679" cy="195659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 idx="2"/>
            <a:endCxn id="4" idx="0"/>
          </p:cNvCxnSpPr>
          <p:nvPr/>
        </p:nvCxnSpPr>
        <p:spPr>
          <a:xfrm rot="5400000">
            <a:off x="2773068" y="3473154"/>
            <a:ext cx="954679" cy="24622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247" name="TextBox 30"/>
          <p:cNvSpPr txBox="1">
            <a:spLocks noChangeArrowheads="1"/>
          </p:cNvSpPr>
          <p:nvPr/>
        </p:nvSpPr>
        <p:spPr bwMode="auto">
          <a:xfrm>
            <a:off x="5900576" y="4419600"/>
            <a:ext cx="789768" cy="498598"/>
          </a:xfrm>
          <a:prstGeom prst="rect">
            <a:avLst/>
          </a:prstGeom>
          <a:noFill/>
          <a:ln w="9525">
            <a:noFill/>
            <a:miter lim="800000"/>
            <a:headEnd/>
            <a:tailEnd/>
          </a:ln>
        </p:spPr>
        <p:txBody>
          <a:bodyPr wrap="none" lIns="128016" tIns="64008" rIns="128016" bIns="64008">
            <a:spAutoFit/>
          </a:bodyPr>
          <a:lstStyle/>
          <a:p>
            <a:pPr algn="ctr" defTabSz="914400" fontAlgn="base">
              <a:spcBef>
                <a:spcPct val="0"/>
              </a:spcBef>
              <a:spcAft>
                <a:spcPct val="0"/>
              </a:spcAft>
            </a:pPr>
            <a:r>
              <a:rPr lang="en-GB" sz="2400" b="1" dirty="0">
                <a:solidFill>
                  <a:srgbClr val="FFFF00"/>
                </a:solidFill>
                <a:latin typeface="Arial"/>
                <a:cs typeface="Arial" charset="0"/>
              </a:rPr>
              <a:t>Yes</a:t>
            </a:r>
          </a:p>
        </p:txBody>
      </p:sp>
      <p:sp>
        <p:nvSpPr>
          <p:cNvPr id="10248" name="TextBox 31"/>
          <p:cNvSpPr txBox="1">
            <a:spLocks noChangeArrowheads="1"/>
          </p:cNvSpPr>
          <p:nvPr/>
        </p:nvSpPr>
        <p:spPr bwMode="auto">
          <a:xfrm>
            <a:off x="2192969" y="4419600"/>
            <a:ext cx="668902" cy="498598"/>
          </a:xfrm>
          <a:prstGeom prst="rect">
            <a:avLst/>
          </a:prstGeom>
          <a:noFill/>
          <a:ln w="9525">
            <a:noFill/>
            <a:miter lim="800000"/>
            <a:headEnd/>
            <a:tailEnd/>
          </a:ln>
        </p:spPr>
        <p:txBody>
          <a:bodyPr wrap="none" lIns="128016" tIns="64008" rIns="128016" bIns="64008">
            <a:spAutoFit/>
          </a:bodyPr>
          <a:lstStyle/>
          <a:p>
            <a:pPr algn="ctr" defTabSz="914400" fontAlgn="base">
              <a:spcBef>
                <a:spcPct val="0"/>
              </a:spcBef>
              <a:spcAft>
                <a:spcPct val="0"/>
              </a:spcAft>
            </a:pPr>
            <a:r>
              <a:rPr lang="en-GB" sz="2400" b="1" dirty="0">
                <a:solidFill>
                  <a:srgbClr val="FFFF00"/>
                </a:solidFill>
                <a:latin typeface="Arial"/>
                <a:cs typeface="Arial" charset="0"/>
              </a:rPr>
              <a:t>No</a:t>
            </a:r>
          </a:p>
        </p:txBody>
      </p:sp>
      <p:sp>
        <p:nvSpPr>
          <p:cNvPr id="22" name="Title 21"/>
          <p:cNvSpPr>
            <a:spLocks noGrp="1"/>
          </p:cNvSpPr>
          <p:nvPr>
            <p:ph type="title"/>
          </p:nvPr>
        </p:nvSpPr>
        <p:spPr>
          <a:xfrm>
            <a:off x="762000" y="304800"/>
            <a:ext cx="7772400" cy="762000"/>
          </a:xfrm>
        </p:spPr>
        <p:txBody>
          <a:bodyPr/>
          <a:lstStyle/>
          <a:p>
            <a:r>
              <a:rPr lang="en-GB" sz="3200" dirty="0" smtClean="0"/>
              <a:t>Syncope (NICE guidelines)</a:t>
            </a:r>
            <a:endParaRPr lang="en-GB"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755650" y="188913"/>
            <a:ext cx="7777163" cy="954107"/>
          </a:xfrm>
          <a:prstGeom prst="rect">
            <a:avLst/>
          </a:prstGeom>
          <a:noFill/>
          <a:ln w="9525">
            <a:noFill/>
            <a:miter lim="800000"/>
            <a:headEnd/>
            <a:tailEnd/>
          </a:ln>
        </p:spPr>
        <p:txBody>
          <a:bodyPr>
            <a:spAutoFit/>
          </a:bodyPr>
          <a:lstStyle/>
          <a:p>
            <a:pPr algn="ctr" defTabSz="914400" fontAlgn="base">
              <a:spcBef>
                <a:spcPct val="0"/>
              </a:spcBef>
              <a:spcAft>
                <a:spcPct val="0"/>
              </a:spcAft>
            </a:pPr>
            <a:r>
              <a:rPr lang="en-GB" sz="2800" dirty="0">
                <a:solidFill>
                  <a:srgbClr val="FFFF00"/>
                </a:solidFill>
                <a:latin typeface="Arial"/>
                <a:cs typeface="Arial" charset="0"/>
              </a:rPr>
              <a:t>Specialist cardiovascular assessment and </a:t>
            </a:r>
            <a:r>
              <a:rPr lang="en-GB" sz="2800" dirty="0" smtClean="0">
                <a:solidFill>
                  <a:srgbClr val="FFFF00"/>
                </a:solidFill>
                <a:latin typeface="Arial"/>
                <a:cs typeface="Arial" charset="0"/>
              </a:rPr>
              <a:t>diagnosis (NICE)</a:t>
            </a:r>
            <a:endParaRPr lang="en-GB" sz="2800" dirty="0">
              <a:solidFill>
                <a:srgbClr val="FFFF00"/>
              </a:solidFill>
              <a:latin typeface="Arial"/>
              <a:cs typeface="Arial" charset="0"/>
            </a:endParaRPr>
          </a:p>
        </p:txBody>
      </p:sp>
      <p:grpSp>
        <p:nvGrpSpPr>
          <p:cNvPr id="2" name="Group 18"/>
          <p:cNvGrpSpPr>
            <a:grpSpLocks/>
          </p:cNvGrpSpPr>
          <p:nvPr/>
        </p:nvGrpSpPr>
        <p:grpSpPr bwMode="auto">
          <a:xfrm>
            <a:off x="228600" y="1371600"/>
            <a:ext cx="8662987" cy="5096685"/>
            <a:chOff x="144463" y="735013"/>
            <a:chExt cx="8891587" cy="5041047"/>
          </a:xfrm>
        </p:grpSpPr>
        <p:sp>
          <p:nvSpPr>
            <p:cNvPr id="4" name="TextBox 3"/>
            <p:cNvSpPr txBox="1"/>
            <p:nvPr/>
          </p:nvSpPr>
          <p:spPr bwMode="auto">
            <a:xfrm>
              <a:off x="144463" y="735013"/>
              <a:ext cx="8891587" cy="2045681"/>
            </a:xfrm>
            <a:prstGeom prst="rect">
              <a:avLst/>
            </a:prstGeom>
            <a:noFill/>
          </p:spPr>
          <p:style>
            <a:lnRef idx="2">
              <a:schemeClr val="accent3"/>
            </a:lnRef>
            <a:fillRef idx="1">
              <a:schemeClr val="lt1"/>
            </a:fillRef>
            <a:effectRef idx="0">
              <a:schemeClr val="accent3"/>
            </a:effectRef>
            <a:fontRef idx="minor">
              <a:schemeClr val="dk1"/>
            </a:fontRef>
          </p:style>
          <p:txBody>
            <a:bodyPr wrap="square" lIns="128016" tIns="64008" rIns="128016" bIns="64008">
              <a:spAutoFit/>
            </a:bodyPr>
            <a:lstStyle/>
            <a:p>
              <a:pPr indent="-108000" algn="ctr" defTabSz="914400">
                <a:tabLst>
                  <a:tab pos="108000" algn="l"/>
                </a:tabLst>
                <a:defRPr/>
              </a:pPr>
              <a:r>
                <a:rPr lang="en-GB" dirty="0" smtClean="0">
                  <a:solidFill>
                    <a:srgbClr val="FFFFFF"/>
                  </a:solidFill>
                  <a:latin typeface="Arial" pitchFamily="34" charset="0"/>
                  <a:cs typeface="Arial" pitchFamily="34" charset="0"/>
                </a:rPr>
                <a:t>Reassess:</a:t>
              </a:r>
              <a:endParaRPr lang="en-GB" dirty="0">
                <a:solidFill>
                  <a:srgbClr val="FFFFFF"/>
                </a:solidFill>
                <a:latin typeface="Arial" pitchFamily="34" charset="0"/>
                <a:cs typeface="Arial" pitchFamily="34" charset="0"/>
              </a:endParaRPr>
            </a:p>
            <a:p>
              <a:pPr marL="252000" indent="-108000" algn="ctr" defTabSz="914400">
                <a:buFont typeface="Courier New" pitchFamily="49" charset="0"/>
                <a:buChar char="–"/>
                <a:tabLst>
                  <a:tab pos="108000" algn="l"/>
                </a:tabLst>
                <a:defRPr/>
              </a:pPr>
              <a:r>
                <a:rPr lang="en-GB" dirty="0" smtClean="0">
                  <a:solidFill>
                    <a:srgbClr val="FFFFFF"/>
                  </a:solidFill>
                  <a:latin typeface="Arial" pitchFamily="34" charset="0"/>
                  <a:cs typeface="Arial" pitchFamily="34" charset="0"/>
                </a:rPr>
                <a:t>history, including any previous events</a:t>
              </a:r>
              <a:endParaRPr lang="en-GB" dirty="0">
                <a:solidFill>
                  <a:srgbClr val="FFFFFF"/>
                </a:solidFill>
                <a:latin typeface="Arial" pitchFamily="34" charset="0"/>
                <a:cs typeface="Arial" pitchFamily="34" charset="0"/>
              </a:endParaRPr>
            </a:p>
            <a:p>
              <a:pPr marL="252000" indent="-108000" algn="ctr" defTabSz="914400">
                <a:buFont typeface="Courier New" pitchFamily="49" charset="0"/>
                <a:buChar char="–"/>
                <a:tabLst>
                  <a:tab pos="108000" algn="l"/>
                </a:tabLst>
                <a:defRPr/>
              </a:pPr>
              <a:r>
                <a:rPr lang="en-GB" dirty="0">
                  <a:solidFill>
                    <a:srgbClr val="FFFFFF"/>
                  </a:solidFill>
                  <a:latin typeface="Arial" pitchFamily="34" charset="0"/>
                  <a:cs typeface="Arial" pitchFamily="34" charset="0"/>
                </a:rPr>
                <a:t>medical history, and any family history of cardiac </a:t>
              </a:r>
              <a:r>
                <a:rPr lang="en-GB" dirty="0" smtClean="0">
                  <a:solidFill>
                    <a:srgbClr val="FFFFFF"/>
                  </a:solidFill>
                  <a:latin typeface="Arial" pitchFamily="34" charset="0"/>
                  <a:cs typeface="Arial" pitchFamily="34" charset="0"/>
                </a:rPr>
                <a:t>disease</a:t>
              </a:r>
              <a:endParaRPr lang="en-GB" dirty="0">
                <a:solidFill>
                  <a:srgbClr val="FFFFFF"/>
                </a:solidFill>
                <a:latin typeface="Arial" pitchFamily="34" charset="0"/>
                <a:cs typeface="Arial" pitchFamily="34" charset="0"/>
              </a:endParaRPr>
            </a:p>
            <a:p>
              <a:pPr marL="252000" indent="-108000" algn="ctr" defTabSz="914400">
                <a:buFont typeface="Courier New" pitchFamily="49" charset="0"/>
                <a:buChar char="–"/>
                <a:tabLst>
                  <a:tab pos="108000" algn="l"/>
                </a:tabLst>
                <a:defRPr/>
              </a:pPr>
              <a:r>
                <a:rPr lang="en-GB" dirty="0">
                  <a:solidFill>
                    <a:srgbClr val="FFFFFF"/>
                  </a:solidFill>
                  <a:latin typeface="Arial" pitchFamily="34" charset="0"/>
                  <a:cs typeface="Arial" pitchFamily="34" charset="0"/>
                </a:rPr>
                <a:t>drug therapy at the time of </a:t>
              </a:r>
              <a:r>
                <a:rPr lang="en-GB" dirty="0" smtClean="0">
                  <a:solidFill>
                    <a:srgbClr val="FFFFFF"/>
                  </a:solidFill>
                  <a:latin typeface="Arial" pitchFamily="34" charset="0"/>
                  <a:cs typeface="Arial" pitchFamily="34" charset="0"/>
                </a:rPr>
                <a:t>TLOC </a:t>
              </a:r>
              <a:r>
                <a:rPr lang="en-GB" dirty="0">
                  <a:solidFill>
                    <a:srgbClr val="FFFFFF"/>
                  </a:solidFill>
                  <a:latin typeface="Arial" pitchFamily="34" charset="0"/>
                  <a:cs typeface="Arial" pitchFamily="34" charset="0"/>
                </a:rPr>
                <a:t>and any subsequent changes</a:t>
              </a:r>
            </a:p>
            <a:p>
              <a:pPr indent="-108000" algn="ctr" defTabSz="914400">
                <a:buFont typeface="Arial" pitchFamily="34" charset="0"/>
                <a:buChar char="•"/>
                <a:tabLst>
                  <a:tab pos="108000" algn="l"/>
                </a:tabLst>
                <a:defRPr/>
              </a:pPr>
              <a:r>
                <a:rPr lang="en-GB" dirty="0">
                  <a:solidFill>
                    <a:srgbClr val="FFFFFF"/>
                  </a:solidFill>
                  <a:latin typeface="Arial" pitchFamily="34" charset="0"/>
                  <a:cs typeface="Arial" pitchFamily="34" charset="0"/>
                </a:rPr>
                <a:t>Conduct a clinical </a:t>
              </a:r>
              <a:r>
                <a:rPr lang="en-GB" dirty="0" smtClean="0">
                  <a:solidFill>
                    <a:srgbClr val="FFFFFF"/>
                  </a:solidFill>
                  <a:latin typeface="Arial" pitchFamily="34" charset="0"/>
                  <a:cs typeface="Arial" pitchFamily="34" charset="0"/>
                </a:rPr>
                <a:t>examination and measure lying </a:t>
              </a:r>
              <a:r>
                <a:rPr lang="en-GB" dirty="0">
                  <a:solidFill>
                    <a:srgbClr val="FFFFFF"/>
                  </a:solidFill>
                  <a:latin typeface="Arial" pitchFamily="34" charset="0"/>
                  <a:cs typeface="Arial" pitchFamily="34" charset="0"/>
                </a:rPr>
                <a:t>and standing </a:t>
              </a:r>
              <a:r>
                <a:rPr lang="en-GB" dirty="0" smtClean="0">
                  <a:solidFill>
                    <a:srgbClr val="FFFFFF"/>
                  </a:solidFill>
                  <a:latin typeface="Arial" pitchFamily="34" charset="0"/>
                  <a:cs typeface="Arial" pitchFamily="34" charset="0"/>
                </a:rPr>
                <a:t>BP</a:t>
              </a:r>
              <a:endParaRPr lang="en-GB" dirty="0">
                <a:solidFill>
                  <a:srgbClr val="FFFFFF"/>
                </a:solidFill>
                <a:latin typeface="Arial" pitchFamily="34" charset="0"/>
                <a:cs typeface="Arial" pitchFamily="34" charset="0"/>
              </a:endParaRPr>
            </a:p>
            <a:p>
              <a:pPr indent="-108000" algn="ctr" defTabSz="914400">
                <a:buFont typeface="Arial" pitchFamily="34" charset="0"/>
                <a:buChar char="•"/>
                <a:tabLst>
                  <a:tab pos="108000" algn="l"/>
                </a:tabLst>
                <a:defRPr/>
              </a:pPr>
              <a:r>
                <a:rPr lang="en-GB" dirty="0">
                  <a:solidFill>
                    <a:srgbClr val="FFFFFF"/>
                  </a:solidFill>
                  <a:latin typeface="Arial" pitchFamily="34" charset="0"/>
                  <a:cs typeface="Arial" pitchFamily="34" charset="0"/>
                </a:rPr>
                <a:t>Repeat 12-lead ECG and examine previous </a:t>
              </a:r>
              <a:r>
                <a:rPr lang="en-GB" dirty="0" smtClean="0">
                  <a:solidFill>
                    <a:srgbClr val="FFFFFF"/>
                  </a:solidFill>
                  <a:latin typeface="Arial" pitchFamily="34" charset="0"/>
                  <a:cs typeface="Arial" pitchFamily="34" charset="0"/>
                </a:rPr>
                <a:t>ECGs</a:t>
              </a:r>
            </a:p>
            <a:p>
              <a:pPr indent="-108000" algn="ctr" defTabSz="914400">
                <a:tabLst>
                  <a:tab pos="108000" algn="l"/>
                </a:tabLst>
                <a:defRPr/>
              </a:pPr>
              <a:endParaRPr lang="en-GB" dirty="0">
                <a:solidFill>
                  <a:srgbClr val="FFFFFF"/>
                </a:solidFill>
                <a:latin typeface="Arial" pitchFamily="34" charset="0"/>
                <a:cs typeface="Arial" pitchFamily="34" charset="0"/>
              </a:endParaRPr>
            </a:p>
          </p:txBody>
        </p:sp>
        <p:sp>
          <p:nvSpPr>
            <p:cNvPr id="5" name="TextBox 4"/>
            <p:cNvSpPr txBox="1"/>
            <p:nvPr/>
          </p:nvSpPr>
          <p:spPr bwMode="auto">
            <a:xfrm>
              <a:off x="323850" y="4795838"/>
              <a:ext cx="1871663" cy="767130"/>
            </a:xfrm>
            <a:prstGeom prst="rect">
              <a:avLst/>
            </a:prstGeom>
            <a:noFill/>
          </p:spPr>
          <p:style>
            <a:lnRef idx="2">
              <a:schemeClr val="accent3"/>
            </a:lnRef>
            <a:fillRef idx="1">
              <a:schemeClr val="lt1"/>
            </a:fillRef>
            <a:effectRef idx="0">
              <a:schemeClr val="accent3"/>
            </a:effectRef>
            <a:fontRef idx="minor">
              <a:schemeClr val="dk1"/>
            </a:fontRef>
          </p:style>
          <p:txBody>
            <a:bodyPr lIns="128016" tIns="64008" rIns="128016" bIns="64008">
              <a:spAutoFit/>
            </a:bodyPr>
            <a:lstStyle/>
            <a:p>
              <a:pPr algn="ctr" defTabSz="914400">
                <a:defRPr/>
              </a:pPr>
              <a:r>
                <a:rPr lang="en-GB" sz="1400" dirty="0">
                  <a:solidFill>
                    <a:srgbClr val="808080"/>
                  </a:solidFill>
                  <a:latin typeface="Arial" pitchFamily="34" charset="0"/>
                  <a:cs typeface="Arial" pitchFamily="34" charset="0"/>
                  <a:hlinkClick r:id="" action="ppaction://hlinkshowjump?jump=nextslide"/>
                </a:rPr>
                <a:t>Suspected structural heart disease cause</a:t>
              </a:r>
              <a:endParaRPr lang="en-GB" sz="1400" dirty="0">
                <a:solidFill>
                  <a:srgbClr val="808080"/>
                </a:solidFill>
                <a:latin typeface="Arial" pitchFamily="34" charset="0"/>
                <a:cs typeface="Arial" pitchFamily="34" charset="0"/>
              </a:endParaRPr>
            </a:p>
          </p:txBody>
        </p:sp>
        <p:sp>
          <p:nvSpPr>
            <p:cNvPr id="6" name="TextBox 5"/>
            <p:cNvSpPr txBox="1"/>
            <p:nvPr/>
          </p:nvSpPr>
          <p:spPr bwMode="auto">
            <a:xfrm>
              <a:off x="2700338" y="4795838"/>
              <a:ext cx="1727200" cy="767130"/>
            </a:xfrm>
            <a:prstGeom prst="rect">
              <a:avLst/>
            </a:prstGeom>
            <a:noFill/>
          </p:spPr>
          <p:style>
            <a:lnRef idx="2">
              <a:schemeClr val="accent3"/>
            </a:lnRef>
            <a:fillRef idx="1">
              <a:schemeClr val="lt1"/>
            </a:fillRef>
            <a:effectRef idx="0">
              <a:schemeClr val="accent3"/>
            </a:effectRef>
            <a:fontRef idx="minor">
              <a:schemeClr val="dk1"/>
            </a:fontRef>
          </p:style>
          <p:txBody>
            <a:bodyPr lIns="128016" tIns="64008" rIns="128016" bIns="64008">
              <a:spAutoFit/>
            </a:bodyPr>
            <a:lstStyle/>
            <a:p>
              <a:pPr algn="ctr" defTabSz="914400">
                <a:defRPr/>
              </a:pPr>
              <a:r>
                <a:rPr lang="en-GB" sz="1400" dirty="0">
                  <a:solidFill>
                    <a:srgbClr val="808080"/>
                  </a:solidFill>
                  <a:latin typeface="Arial" pitchFamily="34" charset="0"/>
                  <a:cs typeface="Arial" pitchFamily="34" charset="0"/>
                  <a:hlinkClick r:id="" action="ppaction://hlinkshowjump?jump=nextslide"/>
                </a:rPr>
                <a:t>Suspected cardiac arrhythmic </a:t>
              </a:r>
              <a:r>
                <a:rPr lang="en-GB" sz="1400" dirty="0">
                  <a:solidFill>
                    <a:srgbClr val="FFFFFF"/>
                  </a:solidFill>
                  <a:latin typeface="Arial" pitchFamily="34" charset="0"/>
                  <a:cs typeface="Arial" pitchFamily="34" charset="0"/>
                  <a:hlinkClick r:id="" action="ppaction://hlinkshowjump?jump=nextslide"/>
                </a:rPr>
                <a:t>cause</a:t>
              </a:r>
              <a:endParaRPr lang="en-GB" sz="1400" dirty="0">
                <a:solidFill>
                  <a:srgbClr val="FFFFFF"/>
                </a:solidFill>
                <a:latin typeface="Arial" pitchFamily="34" charset="0"/>
                <a:cs typeface="Arial" pitchFamily="34" charset="0"/>
              </a:endParaRPr>
            </a:p>
          </p:txBody>
        </p:sp>
        <p:sp>
          <p:nvSpPr>
            <p:cNvPr id="7" name="TextBox 6"/>
            <p:cNvSpPr txBox="1"/>
            <p:nvPr/>
          </p:nvSpPr>
          <p:spPr bwMode="auto">
            <a:xfrm>
              <a:off x="5259388" y="4795838"/>
              <a:ext cx="1473200" cy="980222"/>
            </a:xfrm>
            <a:prstGeom prst="rect">
              <a:avLst/>
            </a:prstGeom>
            <a:noFill/>
          </p:spPr>
          <p:style>
            <a:lnRef idx="2">
              <a:schemeClr val="accent3"/>
            </a:lnRef>
            <a:fillRef idx="1">
              <a:schemeClr val="lt1"/>
            </a:fillRef>
            <a:effectRef idx="0">
              <a:schemeClr val="accent3"/>
            </a:effectRef>
            <a:fontRef idx="minor">
              <a:schemeClr val="dk1"/>
            </a:fontRef>
          </p:style>
          <p:txBody>
            <a:bodyPr lIns="128016" tIns="64008" rIns="128016" bIns="64008">
              <a:spAutoFit/>
            </a:bodyPr>
            <a:lstStyle/>
            <a:p>
              <a:pPr algn="ctr" defTabSz="914400">
                <a:defRPr/>
              </a:pPr>
              <a:r>
                <a:rPr lang="en-GB" sz="1400" dirty="0">
                  <a:solidFill>
                    <a:srgbClr val="808080"/>
                  </a:solidFill>
                  <a:latin typeface="Arial" pitchFamily="34" charset="0"/>
                  <a:cs typeface="Arial" pitchFamily="34" charset="0"/>
                  <a:hlinkClick r:id="rId3" action="ppaction://hlinksldjump"/>
                </a:rPr>
                <a:t>Suspected neurally </a:t>
              </a:r>
              <a:r>
                <a:rPr lang="en-GB" sz="1400" dirty="0">
                  <a:solidFill>
                    <a:srgbClr val="FFFFFF"/>
                  </a:solidFill>
                  <a:latin typeface="Arial" pitchFamily="34" charset="0"/>
                  <a:cs typeface="Arial" pitchFamily="34" charset="0"/>
                  <a:hlinkClick r:id="rId3" action="ppaction://hlinksldjump"/>
                </a:rPr>
                <a:t>mediated</a:t>
              </a:r>
              <a:r>
                <a:rPr lang="en-GB" sz="1400" dirty="0">
                  <a:solidFill>
                    <a:srgbClr val="808080"/>
                  </a:solidFill>
                  <a:latin typeface="Arial" pitchFamily="34" charset="0"/>
                  <a:cs typeface="Arial" pitchFamily="34" charset="0"/>
                  <a:hlinkClick r:id="rId3" action="ppaction://hlinksldjump"/>
                </a:rPr>
                <a:t> </a:t>
              </a:r>
              <a:r>
                <a:rPr lang="en-GB" sz="1400" dirty="0" smtClean="0">
                  <a:solidFill>
                    <a:srgbClr val="808080"/>
                  </a:solidFill>
                  <a:latin typeface="Arial" pitchFamily="34" charset="0"/>
                  <a:cs typeface="Arial" pitchFamily="34" charset="0"/>
                  <a:hlinkClick r:id="rId3" action="ppaction://hlinksldjump"/>
                </a:rPr>
                <a:t>cause</a:t>
              </a:r>
              <a:r>
                <a:rPr lang="en-GB" sz="1400" dirty="0" smtClean="0">
                  <a:solidFill>
                    <a:srgbClr val="FFFFFF"/>
                  </a:solidFill>
                  <a:latin typeface="Arial" pitchFamily="34" charset="0"/>
                  <a:cs typeface="Arial" pitchFamily="34" charset="0"/>
                </a:rPr>
                <a:t>*</a:t>
              </a:r>
              <a:endParaRPr lang="en-GB" sz="1400" dirty="0">
                <a:solidFill>
                  <a:srgbClr val="FFFFFF"/>
                </a:solidFill>
                <a:latin typeface="Arial" pitchFamily="34" charset="0"/>
                <a:cs typeface="Arial" pitchFamily="34" charset="0"/>
              </a:endParaRPr>
            </a:p>
          </p:txBody>
        </p:sp>
        <p:sp>
          <p:nvSpPr>
            <p:cNvPr id="8" name="TextBox 7"/>
            <p:cNvSpPr txBox="1"/>
            <p:nvPr/>
          </p:nvSpPr>
          <p:spPr bwMode="auto">
            <a:xfrm>
              <a:off x="7496276" y="4795838"/>
              <a:ext cx="1323874" cy="554038"/>
            </a:xfrm>
            <a:prstGeom prst="rect">
              <a:avLst/>
            </a:prstGeom>
            <a:noFill/>
            <a:ln>
              <a:solidFill>
                <a:srgbClr val="FF3300"/>
              </a:solidFill>
            </a:ln>
          </p:spPr>
          <p:style>
            <a:lnRef idx="2">
              <a:schemeClr val="accent3"/>
            </a:lnRef>
            <a:fillRef idx="1">
              <a:schemeClr val="lt1"/>
            </a:fillRef>
            <a:effectRef idx="0">
              <a:schemeClr val="accent3"/>
            </a:effectRef>
            <a:fontRef idx="minor">
              <a:schemeClr val="dk1"/>
            </a:fontRef>
          </p:style>
          <p:txBody>
            <a:bodyPr wrap="square" lIns="128016" tIns="64008" rIns="128016" bIns="64008">
              <a:spAutoFit/>
            </a:bodyPr>
            <a:lstStyle/>
            <a:p>
              <a:pPr algn="ctr" defTabSz="914400">
                <a:defRPr/>
              </a:pPr>
              <a:r>
                <a:rPr lang="en-GB" sz="1400" dirty="0">
                  <a:solidFill>
                    <a:srgbClr val="FF0000"/>
                  </a:solidFill>
                  <a:latin typeface="Arial" pitchFamily="34" charset="0"/>
                  <a:cs typeface="Arial" pitchFamily="34" charset="0"/>
                  <a:hlinkClick r:id="rId3" action="ppaction://hlinksldjump"/>
                </a:rPr>
                <a:t>Unexplained cause</a:t>
              </a:r>
              <a:endParaRPr lang="en-GB" sz="1400" dirty="0">
                <a:solidFill>
                  <a:srgbClr val="FF0000"/>
                </a:solidFill>
                <a:latin typeface="Arial" pitchFamily="34" charset="0"/>
                <a:cs typeface="Arial" pitchFamily="34" charset="0"/>
              </a:endParaRPr>
            </a:p>
          </p:txBody>
        </p:sp>
        <p:sp>
          <p:nvSpPr>
            <p:cNvPr id="9" name="TextBox 8"/>
            <p:cNvSpPr txBox="1"/>
            <p:nvPr/>
          </p:nvSpPr>
          <p:spPr bwMode="auto">
            <a:xfrm>
              <a:off x="1243013" y="3311525"/>
              <a:ext cx="6696075" cy="577826"/>
            </a:xfrm>
            <a:prstGeom prst="rect">
              <a:avLst/>
            </a:prstGeom>
            <a:noFill/>
          </p:spPr>
          <p:style>
            <a:lnRef idx="2">
              <a:schemeClr val="accent3"/>
            </a:lnRef>
            <a:fillRef idx="1">
              <a:schemeClr val="lt1"/>
            </a:fillRef>
            <a:effectRef idx="0">
              <a:schemeClr val="accent3"/>
            </a:effectRef>
            <a:fontRef idx="minor">
              <a:schemeClr val="dk1"/>
            </a:fontRef>
          </p:style>
          <p:txBody>
            <a:bodyPr lIns="128016" tIns="64008" rIns="128016" bIns="64008">
              <a:spAutoFit/>
            </a:bodyPr>
            <a:lstStyle/>
            <a:p>
              <a:pPr algn="ctr" defTabSz="914400">
                <a:defRPr/>
              </a:pPr>
              <a:r>
                <a:rPr lang="en-GB" sz="1600" dirty="0">
                  <a:solidFill>
                    <a:srgbClr val="FFFFFF"/>
                  </a:solidFill>
                  <a:latin typeface="Arial" pitchFamily="34" charset="0"/>
                  <a:cs typeface="Arial" pitchFamily="34" charset="0"/>
                </a:rPr>
                <a:t>Assign to suspected cause of syncope and offer further testing as directed below, or other tests as clinically appropriate</a:t>
              </a:r>
              <a:endParaRPr lang="en-GB" sz="1600" b="1" dirty="0">
                <a:solidFill>
                  <a:srgbClr val="FFFFFF"/>
                </a:solidFill>
                <a:latin typeface="Arial" pitchFamily="34" charset="0"/>
                <a:cs typeface="Arial" pitchFamily="34" charset="0"/>
              </a:endParaRPr>
            </a:p>
          </p:txBody>
        </p:sp>
        <p:cxnSp>
          <p:nvCxnSpPr>
            <p:cNvPr id="40" name="Straight Arrow Connector 39"/>
            <p:cNvCxnSpPr>
              <a:stCxn id="4" idx="2"/>
              <a:endCxn id="9" idx="0"/>
            </p:cNvCxnSpPr>
            <p:nvPr/>
          </p:nvCxnSpPr>
          <p:spPr bwMode="auto">
            <a:xfrm rot="16200000" flipH="1">
              <a:off x="4325239" y="3045712"/>
              <a:ext cx="530831" cy="794"/>
            </a:xfrm>
            <a:prstGeom prst="straightConnector1">
              <a:avLst/>
            </a:prstGeom>
            <a:ln>
              <a:tailEnd type="arrow"/>
            </a:ln>
          </p:spPr>
          <p:style>
            <a:lnRef idx="2">
              <a:schemeClr val="accent3"/>
            </a:lnRef>
            <a:fillRef idx="1">
              <a:schemeClr val="lt1"/>
            </a:fillRef>
            <a:effectRef idx="0">
              <a:schemeClr val="accent3"/>
            </a:effectRef>
            <a:fontRef idx="minor">
              <a:schemeClr val="dk1"/>
            </a:fontRef>
          </p:style>
        </p:cxnSp>
        <p:cxnSp>
          <p:nvCxnSpPr>
            <p:cNvPr id="42" name="Elbow Connector 41"/>
            <p:cNvCxnSpPr>
              <a:stCxn id="9" idx="2"/>
              <a:endCxn id="5" idx="0"/>
            </p:cNvCxnSpPr>
            <p:nvPr/>
          </p:nvCxnSpPr>
          <p:spPr bwMode="auto">
            <a:xfrm rot="5400000">
              <a:off x="2472124" y="2676910"/>
              <a:ext cx="906487" cy="3331369"/>
            </a:xfrm>
            <a:prstGeom prst="bentConnector3">
              <a:avLst>
                <a:gd name="adj1" fmla="val 50000"/>
              </a:avLst>
            </a:prstGeom>
            <a:ln>
              <a:tailEnd type="arrow"/>
            </a:ln>
          </p:spPr>
          <p:style>
            <a:lnRef idx="2">
              <a:schemeClr val="accent3"/>
            </a:lnRef>
            <a:fillRef idx="1">
              <a:schemeClr val="lt1"/>
            </a:fillRef>
            <a:effectRef idx="0">
              <a:schemeClr val="accent3"/>
            </a:effectRef>
            <a:fontRef idx="minor">
              <a:schemeClr val="dk1"/>
            </a:fontRef>
          </p:style>
        </p:cxnSp>
        <p:cxnSp>
          <p:nvCxnSpPr>
            <p:cNvPr id="44" name="Elbow Connector 43"/>
            <p:cNvCxnSpPr>
              <a:stCxn id="9" idx="2"/>
              <a:endCxn id="6" idx="0"/>
            </p:cNvCxnSpPr>
            <p:nvPr/>
          </p:nvCxnSpPr>
          <p:spPr bwMode="auto">
            <a:xfrm rot="5400000">
              <a:off x="3624252" y="3829038"/>
              <a:ext cx="906487" cy="1027114"/>
            </a:xfrm>
            <a:prstGeom prst="bentConnector3">
              <a:avLst>
                <a:gd name="adj1" fmla="val 50000"/>
              </a:avLst>
            </a:prstGeom>
            <a:ln>
              <a:tailEnd type="arrow"/>
            </a:ln>
          </p:spPr>
          <p:style>
            <a:lnRef idx="2">
              <a:schemeClr val="accent3"/>
            </a:lnRef>
            <a:fillRef idx="1">
              <a:schemeClr val="lt1"/>
            </a:fillRef>
            <a:effectRef idx="0">
              <a:schemeClr val="accent3"/>
            </a:effectRef>
            <a:fontRef idx="minor">
              <a:schemeClr val="dk1"/>
            </a:fontRef>
          </p:style>
        </p:cxnSp>
        <p:cxnSp>
          <p:nvCxnSpPr>
            <p:cNvPr id="46" name="Elbow Connector 45"/>
            <p:cNvCxnSpPr>
              <a:stCxn id="9" idx="2"/>
              <a:endCxn id="8" idx="0"/>
            </p:cNvCxnSpPr>
            <p:nvPr/>
          </p:nvCxnSpPr>
          <p:spPr bwMode="auto">
            <a:xfrm rot="16200000" flipH="1">
              <a:off x="5921388" y="2559013"/>
              <a:ext cx="906487" cy="3567162"/>
            </a:xfrm>
            <a:prstGeom prst="bentConnector3">
              <a:avLst>
                <a:gd name="adj1" fmla="val 50000"/>
              </a:avLst>
            </a:prstGeom>
            <a:ln>
              <a:tailEnd type="arrow"/>
            </a:ln>
          </p:spPr>
          <p:style>
            <a:lnRef idx="2">
              <a:schemeClr val="accent3"/>
            </a:lnRef>
            <a:fillRef idx="1">
              <a:schemeClr val="lt1"/>
            </a:fillRef>
            <a:effectRef idx="0">
              <a:schemeClr val="accent3"/>
            </a:effectRef>
            <a:fontRef idx="minor">
              <a:schemeClr val="dk1"/>
            </a:fontRef>
          </p:style>
        </p:cxnSp>
        <p:cxnSp>
          <p:nvCxnSpPr>
            <p:cNvPr id="48" name="Elbow Connector 47"/>
            <p:cNvCxnSpPr>
              <a:stCxn id="9" idx="2"/>
              <a:endCxn id="7" idx="0"/>
            </p:cNvCxnSpPr>
            <p:nvPr/>
          </p:nvCxnSpPr>
          <p:spPr bwMode="auto">
            <a:xfrm rot="16200000" flipH="1">
              <a:off x="4840276" y="3640126"/>
              <a:ext cx="906487" cy="1404936"/>
            </a:xfrm>
            <a:prstGeom prst="bentConnector3">
              <a:avLst>
                <a:gd name="adj1" fmla="val 50000"/>
              </a:avLst>
            </a:prstGeom>
            <a:ln>
              <a:tailEnd type="arrow"/>
            </a:ln>
          </p:spPr>
          <p:style>
            <a:lnRef idx="2">
              <a:schemeClr val="accent3"/>
            </a:lnRef>
            <a:fillRef idx="1">
              <a:schemeClr val="lt1"/>
            </a:fillRef>
            <a:effectRef idx="0">
              <a:schemeClr val="accent3"/>
            </a:effectRef>
            <a:fontRef idx="minor">
              <a:schemeClr val="dk1"/>
            </a:fontRef>
          </p:style>
        </p:cxn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990600" y="2514600"/>
            <a:ext cx="2486025" cy="867930"/>
          </a:xfrm>
          <a:prstGeom prst="rect">
            <a:avLst/>
          </a:prstGeom>
          <a:noFill/>
        </p:spPr>
        <p:style>
          <a:lnRef idx="2">
            <a:schemeClr val="accent6"/>
          </a:lnRef>
          <a:fillRef idx="1">
            <a:schemeClr val="lt1"/>
          </a:fillRef>
          <a:effectRef idx="0">
            <a:schemeClr val="accent6"/>
          </a:effectRef>
          <a:fontRef idx="minor">
            <a:schemeClr val="dk1"/>
          </a:fontRef>
        </p:style>
        <p:txBody>
          <a:bodyPr lIns="128016" tIns="64008" rIns="128016" bIns="64008">
            <a:spAutoFit/>
          </a:bodyPr>
          <a:lstStyle/>
          <a:p>
            <a:pPr algn="ctr" defTabSz="914400">
              <a:defRPr/>
            </a:pPr>
            <a:r>
              <a:rPr lang="en-GB" sz="1600" dirty="0">
                <a:solidFill>
                  <a:srgbClr val="FFFFFF"/>
                </a:solidFill>
                <a:latin typeface="Arial" pitchFamily="34" charset="0"/>
                <a:cs typeface="Arial" pitchFamily="34" charset="0"/>
              </a:rPr>
              <a:t>Investigate appropriately (for example, cardiac imaging)</a:t>
            </a:r>
            <a:endParaRPr lang="en-GB" sz="1600" b="1" dirty="0">
              <a:solidFill>
                <a:srgbClr val="FFFFFF"/>
              </a:solidFill>
              <a:latin typeface="Arial" pitchFamily="34" charset="0"/>
              <a:cs typeface="Arial" pitchFamily="34" charset="0"/>
            </a:endParaRPr>
          </a:p>
        </p:txBody>
      </p:sp>
      <p:sp>
        <p:nvSpPr>
          <p:cNvPr id="17" name="TextBox 16"/>
          <p:cNvSpPr txBox="1"/>
          <p:nvPr/>
        </p:nvSpPr>
        <p:spPr>
          <a:xfrm>
            <a:off x="4267200" y="2895600"/>
            <a:ext cx="4286250" cy="1852815"/>
          </a:xfrm>
          <a:prstGeom prst="rect">
            <a:avLst/>
          </a:prstGeom>
          <a:noFill/>
        </p:spPr>
        <p:style>
          <a:lnRef idx="2">
            <a:schemeClr val="accent6"/>
          </a:lnRef>
          <a:fillRef idx="1">
            <a:schemeClr val="lt1"/>
          </a:fillRef>
          <a:effectRef idx="0">
            <a:schemeClr val="accent6"/>
          </a:effectRef>
          <a:fontRef idx="minor">
            <a:schemeClr val="dk1"/>
          </a:fontRef>
        </p:style>
        <p:txBody>
          <a:bodyPr wrap="square" lIns="128016" tIns="64008" rIns="128016" bIns="64008">
            <a:spAutoFit/>
          </a:bodyPr>
          <a:lstStyle/>
          <a:p>
            <a:pPr indent="-108000" algn="ctr" defTabSz="914400">
              <a:buFont typeface="Arial" pitchFamily="34" charset="0"/>
              <a:buChar char="•"/>
              <a:tabLst>
                <a:tab pos="108000" algn="l"/>
              </a:tabLst>
              <a:defRPr/>
            </a:pPr>
            <a:r>
              <a:rPr lang="en-GB" sz="1600" dirty="0">
                <a:solidFill>
                  <a:srgbClr val="FFFFFF"/>
                </a:solidFill>
                <a:latin typeface="Arial" pitchFamily="34" charset="0"/>
                <a:cs typeface="Arial" pitchFamily="34" charset="0"/>
              </a:rPr>
              <a:t>Offer an ambulatory ECG as a first-line investigation</a:t>
            </a:r>
          </a:p>
          <a:p>
            <a:pPr marL="216000" indent="-108000" algn="ctr" defTabSz="914400">
              <a:buFont typeface="Calibri" pitchFamily="34" charset="0"/>
              <a:buChar char="–"/>
              <a:tabLst>
                <a:tab pos="108000" algn="l"/>
              </a:tabLst>
              <a:defRPr/>
            </a:pPr>
            <a:r>
              <a:rPr lang="en-GB" sz="1600" dirty="0">
                <a:solidFill>
                  <a:srgbClr val="FFFFFF"/>
                </a:solidFill>
                <a:latin typeface="Arial" pitchFamily="34" charset="0"/>
                <a:cs typeface="Arial" pitchFamily="34" charset="0"/>
              </a:rPr>
              <a:t>choose type of ambulatory ECG based on person’s history (and in particular, frequency) of </a:t>
            </a:r>
            <a:r>
              <a:rPr lang="en-GB" sz="1600" dirty="0" smtClean="0">
                <a:solidFill>
                  <a:srgbClr val="FFFFFF"/>
                </a:solidFill>
                <a:latin typeface="Arial" pitchFamily="34" charset="0"/>
                <a:cs typeface="Arial" pitchFamily="34" charset="0"/>
              </a:rPr>
              <a:t>TLOC</a:t>
            </a:r>
            <a:endParaRPr lang="en-GB" sz="1600" dirty="0">
              <a:solidFill>
                <a:srgbClr val="FFFFFF"/>
              </a:solidFill>
              <a:latin typeface="Arial" pitchFamily="34" charset="0"/>
              <a:cs typeface="Arial" pitchFamily="34" charset="0"/>
            </a:endParaRPr>
          </a:p>
          <a:p>
            <a:pPr indent="-108000" algn="ctr" defTabSz="914400">
              <a:buFont typeface="Arial" pitchFamily="34" charset="0"/>
              <a:buChar char="•"/>
              <a:tabLst>
                <a:tab pos="108000" algn="l"/>
              </a:tabLst>
              <a:defRPr/>
            </a:pPr>
            <a:r>
              <a:rPr lang="en-GB" sz="1600" dirty="0">
                <a:solidFill>
                  <a:srgbClr val="FFFFFF"/>
                </a:solidFill>
                <a:latin typeface="Arial" pitchFamily="34" charset="0"/>
                <a:cs typeface="Arial" pitchFamily="34" charset="0"/>
              </a:rPr>
              <a:t>Do not offer a tilt test as a first-line investigation </a:t>
            </a:r>
            <a:endParaRPr lang="en-GB" sz="1600" b="1" dirty="0">
              <a:solidFill>
                <a:srgbClr val="FFFFFF"/>
              </a:solidFill>
              <a:latin typeface="Arial" pitchFamily="34" charset="0"/>
              <a:cs typeface="Arial" pitchFamily="34" charset="0"/>
            </a:endParaRPr>
          </a:p>
        </p:txBody>
      </p:sp>
      <p:sp>
        <p:nvSpPr>
          <p:cNvPr id="19" name="TextBox 18"/>
          <p:cNvSpPr txBox="1"/>
          <p:nvPr/>
        </p:nvSpPr>
        <p:spPr>
          <a:xfrm>
            <a:off x="609600" y="4038600"/>
            <a:ext cx="3429000" cy="1606594"/>
          </a:xfrm>
          <a:prstGeom prst="rect">
            <a:avLst/>
          </a:prstGeom>
          <a:noFill/>
        </p:spPr>
        <p:style>
          <a:lnRef idx="2">
            <a:schemeClr val="accent6"/>
          </a:lnRef>
          <a:fillRef idx="1">
            <a:schemeClr val="lt1"/>
          </a:fillRef>
          <a:effectRef idx="0">
            <a:schemeClr val="accent6"/>
          </a:effectRef>
          <a:fontRef idx="minor">
            <a:schemeClr val="dk1"/>
          </a:fontRef>
        </p:style>
        <p:txBody>
          <a:bodyPr wrap="square" lIns="128016" tIns="64008" rIns="128016" bIns="64008">
            <a:spAutoFit/>
          </a:bodyPr>
          <a:lstStyle/>
          <a:p>
            <a:pPr algn="ctr" defTabSz="914400">
              <a:defRPr/>
            </a:pPr>
            <a:r>
              <a:rPr lang="en-GB" sz="1600" dirty="0">
                <a:solidFill>
                  <a:srgbClr val="FFFFFF"/>
                </a:solidFill>
                <a:latin typeface="Arial" pitchFamily="34" charset="0"/>
                <a:cs typeface="Arial" pitchFamily="34" charset="0"/>
              </a:rPr>
              <a:t>Because other mechanisms for syncope are possible in this group, also consider investigating for a cardiac arrhythmic </a:t>
            </a:r>
            <a:r>
              <a:rPr lang="en-GB" sz="1600" dirty="0" smtClean="0">
                <a:solidFill>
                  <a:srgbClr val="FFFFFF"/>
                </a:solidFill>
                <a:latin typeface="Arial" pitchFamily="34" charset="0"/>
                <a:cs typeface="Arial" pitchFamily="34" charset="0"/>
              </a:rPr>
              <a:t>(</a:t>
            </a:r>
            <a:r>
              <a:rPr lang="en-GB" sz="1600" dirty="0">
                <a:solidFill>
                  <a:srgbClr val="FFFFFF"/>
                </a:solidFill>
                <a:latin typeface="Arial" pitchFamily="34" charset="0"/>
                <a:cs typeface="Arial" pitchFamily="34" charset="0"/>
              </a:rPr>
              <a:t>see </a:t>
            </a:r>
            <a:r>
              <a:rPr lang="en-GB" sz="1600" dirty="0" smtClean="0">
                <a:solidFill>
                  <a:srgbClr val="FFFFFF"/>
                </a:solidFill>
                <a:latin typeface="Arial" pitchFamily="34" charset="0"/>
                <a:cs typeface="Arial" pitchFamily="34" charset="0"/>
              </a:rPr>
              <a:t>opposite</a:t>
            </a:r>
            <a:r>
              <a:rPr lang="en-GB" sz="1600" dirty="0">
                <a:solidFill>
                  <a:srgbClr val="FFFFFF"/>
                </a:solidFill>
                <a:latin typeface="Arial" pitchFamily="34" charset="0"/>
                <a:cs typeface="Arial" pitchFamily="34" charset="0"/>
              </a:rPr>
              <a:t>), and for orthostatic hypotension </a:t>
            </a:r>
            <a:r>
              <a:rPr lang="en-GB" sz="1600" dirty="0" smtClean="0">
                <a:solidFill>
                  <a:srgbClr val="FFFFFF"/>
                </a:solidFill>
                <a:latin typeface="Arial" pitchFamily="34" charset="0"/>
                <a:cs typeface="Arial" pitchFamily="34" charset="0"/>
              </a:rPr>
              <a:t>or </a:t>
            </a:r>
            <a:r>
              <a:rPr lang="en-GB" sz="1600" dirty="0">
                <a:solidFill>
                  <a:srgbClr val="FFFFFF"/>
                </a:solidFill>
                <a:latin typeface="Arial" pitchFamily="34" charset="0"/>
                <a:cs typeface="Arial" pitchFamily="34" charset="0"/>
              </a:rPr>
              <a:t>for neurally mediated </a:t>
            </a:r>
            <a:r>
              <a:rPr lang="en-GB" sz="1600" dirty="0" smtClean="0">
                <a:solidFill>
                  <a:srgbClr val="FFFFFF"/>
                </a:solidFill>
                <a:latin typeface="Arial" pitchFamily="34" charset="0"/>
                <a:cs typeface="Arial" pitchFamily="34" charset="0"/>
              </a:rPr>
              <a:t>syncope</a:t>
            </a:r>
            <a:endParaRPr lang="en-GB" sz="1600" b="1" dirty="0">
              <a:solidFill>
                <a:srgbClr val="FFFFFF"/>
              </a:solidFill>
              <a:latin typeface="Arial" pitchFamily="34" charset="0"/>
              <a:cs typeface="Arial" pitchFamily="34" charset="0"/>
            </a:endParaRPr>
          </a:p>
        </p:txBody>
      </p:sp>
      <p:sp>
        <p:nvSpPr>
          <p:cNvPr id="22" name="TextBox 21"/>
          <p:cNvSpPr txBox="1"/>
          <p:nvPr/>
        </p:nvSpPr>
        <p:spPr>
          <a:xfrm>
            <a:off x="1295400" y="990600"/>
            <a:ext cx="1873250" cy="960263"/>
          </a:xfrm>
          <a:prstGeom prst="rect">
            <a:avLst/>
          </a:prstGeom>
          <a:noFill/>
        </p:spPr>
        <p:style>
          <a:lnRef idx="2">
            <a:schemeClr val="accent3"/>
          </a:lnRef>
          <a:fillRef idx="1">
            <a:schemeClr val="lt1"/>
          </a:fillRef>
          <a:effectRef idx="0">
            <a:schemeClr val="accent3"/>
          </a:effectRef>
          <a:fontRef idx="minor">
            <a:schemeClr val="dk1"/>
          </a:fontRef>
        </p:style>
        <p:txBody>
          <a:bodyPr lIns="128016" tIns="64008" rIns="128016" bIns="64008">
            <a:spAutoFit/>
          </a:bodyPr>
          <a:lstStyle/>
          <a:p>
            <a:pPr algn="ctr" defTabSz="914400">
              <a:defRPr/>
            </a:pPr>
            <a:r>
              <a:rPr lang="en-GB" dirty="0">
                <a:solidFill>
                  <a:srgbClr val="FFFFFF"/>
                </a:solidFill>
                <a:latin typeface="Arial" pitchFamily="34" charset="0"/>
                <a:cs typeface="Arial" pitchFamily="34" charset="0"/>
              </a:rPr>
              <a:t>Suspected structural heart disease cause</a:t>
            </a:r>
          </a:p>
        </p:txBody>
      </p:sp>
      <p:sp>
        <p:nvSpPr>
          <p:cNvPr id="23" name="TextBox 22"/>
          <p:cNvSpPr txBox="1"/>
          <p:nvPr/>
        </p:nvSpPr>
        <p:spPr>
          <a:xfrm>
            <a:off x="5410200" y="1066800"/>
            <a:ext cx="1728787" cy="1114151"/>
          </a:xfrm>
          <a:prstGeom prst="rect">
            <a:avLst/>
          </a:prstGeom>
          <a:noFill/>
        </p:spPr>
        <p:style>
          <a:lnRef idx="2">
            <a:schemeClr val="accent3"/>
          </a:lnRef>
          <a:fillRef idx="1">
            <a:schemeClr val="lt1"/>
          </a:fillRef>
          <a:effectRef idx="0">
            <a:schemeClr val="accent3"/>
          </a:effectRef>
          <a:fontRef idx="minor">
            <a:schemeClr val="dk1"/>
          </a:fontRef>
        </p:style>
        <p:txBody>
          <a:bodyPr lIns="128016" tIns="64008" rIns="128016" bIns="64008">
            <a:spAutoFit/>
          </a:bodyPr>
          <a:lstStyle/>
          <a:p>
            <a:pPr algn="ctr" defTabSz="914400">
              <a:defRPr/>
            </a:pPr>
            <a:r>
              <a:rPr lang="en-GB" sz="1600" dirty="0">
                <a:solidFill>
                  <a:srgbClr val="FFFFFF"/>
                </a:solidFill>
                <a:latin typeface="Arial" pitchFamily="34" charset="0"/>
                <a:cs typeface="Arial" pitchFamily="34" charset="0"/>
              </a:rPr>
              <a:t>Suspected cardiac arrhythmic cause</a:t>
            </a:r>
          </a:p>
        </p:txBody>
      </p:sp>
      <p:cxnSp>
        <p:nvCxnSpPr>
          <p:cNvPr id="45" name="Straight Arrow Connector 44"/>
          <p:cNvCxnSpPr>
            <a:endCxn id="15" idx="0"/>
          </p:cNvCxnSpPr>
          <p:nvPr/>
        </p:nvCxnSpPr>
        <p:spPr bwMode="auto">
          <a:xfrm rot="5400000">
            <a:off x="1968104" y="2246710"/>
            <a:ext cx="533400" cy="2381"/>
          </a:xfrm>
          <a:prstGeom prst="straightConnector1">
            <a:avLst/>
          </a:prstGeom>
          <a:noFill/>
          <a:ln w="19050" cap="flat" cmpd="sng" algn="ctr">
            <a:solidFill>
              <a:srgbClr val="B2B2B2"/>
            </a:solidFill>
            <a:prstDash val="solid"/>
            <a:round/>
            <a:headEnd type="none" w="med" len="med"/>
            <a:tailEnd type="arrow"/>
          </a:ln>
          <a:effectLst/>
        </p:spPr>
      </p:cxnSp>
      <p:cxnSp>
        <p:nvCxnSpPr>
          <p:cNvPr id="50" name="Straight Arrow Connector 49"/>
          <p:cNvCxnSpPr/>
          <p:nvPr/>
        </p:nvCxnSpPr>
        <p:spPr bwMode="auto">
          <a:xfrm rot="5400000">
            <a:off x="1906191" y="3732611"/>
            <a:ext cx="609601" cy="2381"/>
          </a:xfrm>
          <a:prstGeom prst="straightConnector1">
            <a:avLst/>
          </a:prstGeom>
          <a:noFill/>
          <a:ln w="19050" cap="flat" cmpd="sng" algn="ctr">
            <a:solidFill>
              <a:srgbClr val="FFC000"/>
            </a:solidFill>
            <a:prstDash val="solid"/>
            <a:round/>
            <a:headEnd type="none" w="med" len="med"/>
            <a:tailEnd type="arrow"/>
          </a:ln>
          <a:effectLst/>
        </p:spPr>
      </p:cxnSp>
      <p:cxnSp>
        <p:nvCxnSpPr>
          <p:cNvPr id="51" name="Straight Arrow Connector 50"/>
          <p:cNvCxnSpPr/>
          <p:nvPr/>
        </p:nvCxnSpPr>
        <p:spPr bwMode="auto">
          <a:xfrm rot="5400000">
            <a:off x="5906690" y="2551510"/>
            <a:ext cx="685801" cy="2382"/>
          </a:xfrm>
          <a:prstGeom prst="straightConnector1">
            <a:avLst/>
          </a:prstGeom>
          <a:noFill/>
          <a:ln w="19050" cap="flat" cmpd="sng" algn="ctr">
            <a:solidFill>
              <a:srgbClr val="B2B2B2"/>
            </a:solidFill>
            <a:prstDash val="solid"/>
            <a:round/>
            <a:headEnd type="none" w="med" len="med"/>
            <a:tailEnd type="arrow"/>
          </a:ln>
          <a:effectLst/>
        </p:spPr>
      </p:cxnSp>
      <p:sp>
        <p:nvSpPr>
          <p:cNvPr id="54" name="Title 53"/>
          <p:cNvSpPr>
            <a:spLocks noGrp="1"/>
          </p:cNvSpPr>
          <p:nvPr>
            <p:ph type="title"/>
          </p:nvPr>
        </p:nvSpPr>
        <p:spPr>
          <a:xfrm>
            <a:off x="762000" y="228600"/>
            <a:ext cx="7772400" cy="762000"/>
          </a:xfrm>
        </p:spPr>
        <p:txBody>
          <a:bodyPr/>
          <a:lstStyle/>
          <a:p>
            <a:r>
              <a:rPr lang="en-GB" sz="3200" dirty="0" smtClean="0"/>
              <a:t>NICE contd</a:t>
            </a:r>
            <a:endParaRPr lang="en-GB" sz="3200" dirty="0"/>
          </a:p>
        </p:txBody>
      </p:sp>
      <p:sp>
        <p:nvSpPr>
          <p:cNvPr id="55" name="TextBox 54"/>
          <p:cNvSpPr txBox="1"/>
          <p:nvPr/>
        </p:nvSpPr>
        <p:spPr>
          <a:xfrm>
            <a:off x="4876800" y="5105400"/>
            <a:ext cx="3048000" cy="830997"/>
          </a:xfrm>
          <a:prstGeom prst="rect">
            <a:avLst/>
          </a:prstGeom>
          <a:noFill/>
          <a:ln w="19050">
            <a:solidFill>
              <a:srgbClr val="FFC000"/>
            </a:solidFill>
          </a:ln>
        </p:spPr>
        <p:txBody>
          <a:bodyPr wrap="square" rtlCol="0">
            <a:spAutoFit/>
          </a:bodyPr>
          <a:lstStyle/>
          <a:p>
            <a:pPr algn="ctr" defTabSz="914400" fontAlgn="base">
              <a:spcBef>
                <a:spcPct val="0"/>
              </a:spcBef>
              <a:spcAft>
                <a:spcPct val="0"/>
              </a:spcAft>
            </a:pPr>
            <a:r>
              <a:rPr lang="en-GB" sz="1600" dirty="0" smtClean="0">
                <a:solidFill>
                  <a:srgbClr val="FFFFFF"/>
                </a:solidFill>
                <a:latin typeface="Arial"/>
              </a:rPr>
              <a:t>24/48T if several times a week</a:t>
            </a:r>
          </a:p>
          <a:p>
            <a:pPr algn="ctr" defTabSz="914400" fontAlgn="base">
              <a:spcBef>
                <a:spcPct val="0"/>
              </a:spcBef>
              <a:spcAft>
                <a:spcPct val="0"/>
              </a:spcAft>
            </a:pPr>
            <a:r>
              <a:rPr lang="en-GB" sz="1600" dirty="0" smtClean="0">
                <a:solidFill>
                  <a:srgbClr val="FFFFFF"/>
                </a:solidFill>
                <a:latin typeface="Arial"/>
              </a:rPr>
              <a:t>EER if every 1-2 weeks</a:t>
            </a:r>
          </a:p>
          <a:p>
            <a:pPr algn="ctr" defTabSz="914400" fontAlgn="base">
              <a:spcBef>
                <a:spcPct val="0"/>
              </a:spcBef>
              <a:spcAft>
                <a:spcPct val="0"/>
              </a:spcAft>
            </a:pPr>
            <a:r>
              <a:rPr lang="en-GB" sz="1600" dirty="0" smtClean="0">
                <a:solidFill>
                  <a:srgbClr val="FFFFFF"/>
                </a:solidFill>
                <a:latin typeface="Arial"/>
              </a:rPr>
              <a:t>IER if less than once a fortnight</a:t>
            </a:r>
            <a:endParaRPr lang="en-GB" sz="1600" dirty="0">
              <a:solidFill>
                <a:srgbClr val="FFFFFF"/>
              </a:solidFill>
              <a:latin typeface="Arial"/>
            </a:endParaRPr>
          </a:p>
        </p:txBody>
      </p:sp>
      <p:cxnSp>
        <p:nvCxnSpPr>
          <p:cNvPr id="56" name="Straight Arrow Connector 55"/>
          <p:cNvCxnSpPr/>
          <p:nvPr/>
        </p:nvCxnSpPr>
        <p:spPr bwMode="auto">
          <a:xfrm rot="5400000">
            <a:off x="6096000" y="4953000"/>
            <a:ext cx="304800" cy="1588"/>
          </a:xfrm>
          <a:prstGeom prst="straightConnector1">
            <a:avLst/>
          </a:prstGeom>
          <a:noFill/>
          <a:ln w="19050" cap="flat" cmpd="sng" algn="ctr">
            <a:solidFill>
              <a:srgbClr val="FFC000"/>
            </a:solidFill>
            <a:prstDash val="solid"/>
            <a:round/>
            <a:headEnd type="none" w="med" len="med"/>
            <a:tailEnd type="arrow"/>
          </a:ln>
          <a:effectLst/>
        </p:spPr>
      </p:cxnSp>
      <p:sp>
        <p:nvSpPr>
          <p:cNvPr id="13" name="Oval 15"/>
          <p:cNvSpPr>
            <a:spLocks noChangeArrowheads="1"/>
          </p:cNvSpPr>
          <p:nvPr/>
        </p:nvSpPr>
        <p:spPr bwMode="auto">
          <a:xfrm>
            <a:off x="4648200" y="4876800"/>
            <a:ext cx="3505200" cy="1295400"/>
          </a:xfrm>
          <a:prstGeom prst="ellipse">
            <a:avLst/>
          </a:prstGeom>
          <a:noFill/>
          <a:ln w="57150" algn="ctr">
            <a:solidFill>
              <a:srgbClr val="FF3300"/>
            </a:solidFill>
            <a:round/>
            <a:headEnd/>
            <a:tailEnd/>
          </a:ln>
          <a:effectLst/>
        </p:spPr>
        <p:txBody>
          <a:bodyPr wrap="none" anchor="ctr"/>
          <a:lstStyle/>
          <a:p>
            <a:pPr algn="ctr" defTabSz="914400" fontAlgn="base">
              <a:spcBef>
                <a:spcPct val="0"/>
              </a:spcBef>
              <a:spcAft>
                <a:spcPct val="0"/>
              </a:spcAft>
            </a:pPr>
            <a:endParaRPr lang="en-GB" sz="2800">
              <a:solidFill>
                <a:srgbClr val="FFFF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700" y="2339975"/>
            <a:ext cx="2447925" cy="868363"/>
          </a:xfrm>
          <a:prstGeom prst="rect">
            <a:avLst/>
          </a:prstGeom>
          <a:noFill/>
        </p:spPr>
        <p:style>
          <a:lnRef idx="2">
            <a:schemeClr val="accent6"/>
          </a:lnRef>
          <a:fillRef idx="1">
            <a:schemeClr val="lt1"/>
          </a:fillRef>
          <a:effectRef idx="0">
            <a:schemeClr val="accent6"/>
          </a:effectRef>
          <a:fontRef idx="minor">
            <a:schemeClr val="dk1"/>
          </a:fontRef>
        </p:style>
        <p:txBody>
          <a:bodyPr lIns="128016" tIns="64008" rIns="128016" bIns="64008">
            <a:spAutoFit/>
          </a:bodyPr>
          <a:lstStyle/>
          <a:p>
            <a:pPr algn="ctr" defTabSz="914400">
              <a:defRPr/>
            </a:pPr>
            <a:r>
              <a:rPr lang="en-GB" sz="1200" dirty="0">
                <a:solidFill>
                  <a:srgbClr val="FFFFFF"/>
                </a:solidFill>
                <a:latin typeface="Arial" pitchFamily="34" charset="0"/>
                <a:cs typeface="Arial" pitchFamily="34" charset="0"/>
              </a:rPr>
              <a:t>Do not offer a tilt test to people who have a diagnosis of vasovagal syncope on initial assessment </a:t>
            </a:r>
            <a:endParaRPr lang="en-GB" sz="1200" b="1" dirty="0">
              <a:solidFill>
                <a:srgbClr val="FFFFFF"/>
              </a:solidFill>
              <a:latin typeface="Arial" pitchFamily="34" charset="0"/>
              <a:cs typeface="Arial" pitchFamily="34" charset="0"/>
            </a:endParaRPr>
          </a:p>
        </p:txBody>
      </p:sp>
      <p:sp>
        <p:nvSpPr>
          <p:cNvPr id="4" name="TextBox 3"/>
          <p:cNvSpPr txBox="1"/>
          <p:nvPr/>
        </p:nvSpPr>
        <p:spPr>
          <a:xfrm>
            <a:off x="684213" y="1674813"/>
            <a:ext cx="2374900" cy="314325"/>
          </a:xfrm>
          <a:prstGeom prst="rect">
            <a:avLst/>
          </a:prstGeom>
          <a:noFill/>
        </p:spPr>
        <p:style>
          <a:lnRef idx="2">
            <a:schemeClr val="accent3"/>
          </a:lnRef>
          <a:fillRef idx="1">
            <a:schemeClr val="lt1"/>
          </a:fillRef>
          <a:effectRef idx="0">
            <a:schemeClr val="accent3"/>
          </a:effectRef>
          <a:fontRef idx="minor">
            <a:schemeClr val="dk1"/>
          </a:fontRef>
        </p:style>
        <p:txBody>
          <a:bodyPr lIns="128016" tIns="64008" rIns="128016" bIns="64008">
            <a:spAutoFit/>
          </a:bodyPr>
          <a:lstStyle/>
          <a:p>
            <a:pPr algn="ctr" defTabSz="914400">
              <a:defRPr/>
            </a:pPr>
            <a:r>
              <a:rPr lang="en-GB" sz="1200" dirty="0">
                <a:solidFill>
                  <a:srgbClr val="FFFFFF"/>
                </a:solidFill>
                <a:latin typeface="Arial" pitchFamily="34" charset="0"/>
                <a:cs typeface="Arial" pitchFamily="34" charset="0"/>
              </a:rPr>
              <a:t>Vasovagal syncope suspected</a:t>
            </a:r>
          </a:p>
        </p:txBody>
      </p:sp>
      <p:sp>
        <p:nvSpPr>
          <p:cNvPr id="5" name="TextBox 4"/>
          <p:cNvSpPr txBox="1"/>
          <p:nvPr/>
        </p:nvSpPr>
        <p:spPr>
          <a:xfrm>
            <a:off x="3708400" y="1674813"/>
            <a:ext cx="2592388" cy="314325"/>
          </a:xfrm>
          <a:prstGeom prst="rect">
            <a:avLst/>
          </a:prstGeom>
          <a:noFill/>
        </p:spPr>
        <p:style>
          <a:lnRef idx="2">
            <a:schemeClr val="accent3"/>
          </a:lnRef>
          <a:fillRef idx="1">
            <a:schemeClr val="lt1"/>
          </a:fillRef>
          <a:effectRef idx="0">
            <a:schemeClr val="accent3"/>
          </a:effectRef>
          <a:fontRef idx="minor">
            <a:schemeClr val="dk1"/>
          </a:fontRef>
        </p:style>
        <p:txBody>
          <a:bodyPr lIns="128016" tIns="64008" rIns="128016" bIns="64008">
            <a:spAutoFit/>
          </a:bodyPr>
          <a:lstStyle/>
          <a:p>
            <a:pPr algn="ctr" defTabSz="914400">
              <a:defRPr/>
            </a:pPr>
            <a:r>
              <a:rPr lang="en-GB" sz="1200" dirty="0">
                <a:solidFill>
                  <a:srgbClr val="FFFFFF"/>
                </a:solidFill>
                <a:latin typeface="Arial" pitchFamily="34" charset="0"/>
                <a:cs typeface="Arial" pitchFamily="34" charset="0"/>
              </a:rPr>
              <a:t>Carotid sinus syncope suspected</a:t>
            </a:r>
          </a:p>
        </p:txBody>
      </p:sp>
      <p:sp>
        <p:nvSpPr>
          <p:cNvPr id="8" name="TextBox 7"/>
          <p:cNvSpPr txBox="1"/>
          <p:nvPr/>
        </p:nvSpPr>
        <p:spPr>
          <a:xfrm>
            <a:off x="7272338" y="1655763"/>
            <a:ext cx="1300162" cy="684212"/>
          </a:xfrm>
          <a:prstGeom prst="rect">
            <a:avLst/>
          </a:prstGeom>
          <a:noFill/>
          <a:ln>
            <a:solidFill>
              <a:srgbClr val="FF3300"/>
            </a:solidFill>
          </a:ln>
        </p:spPr>
        <p:style>
          <a:lnRef idx="2">
            <a:schemeClr val="accent6"/>
          </a:lnRef>
          <a:fillRef idx="1">
            <a:schemeClr val="lt1"/>
          </a:fillRef>
          <a:effectRef idx="0">
            <a:schemeClr val="accent6"/>
          </a:effectRef>
          <a:fontRef idx="minor">
            <a:schemeClr val="dk1"/>
          </a:fontRef>
        </p:style>
        <p:txBody>
          <a:bodyPr lIns="128016" tIns="64008" rIns="128016" bIns="64008">
            <a:spAutoFit/>
          </a:bodyPr>
          <a:lstStyle/>
          <a:p>
            <a:pPr algn="ctr" defTabSz="914400">
              <a:defRPr/>
            </a:pPr>
            <a:r>
              <a:rPr lang="en-GB" sz="1200" dirty="0">
                <a:solidFill>
                  <a:srgbClr val="FFFFFF"/>
                </a:solidFill>
                <a:latin typeface="Arial" pitchFamily="34" charset="0"/>
                <a:cs typeface="Arial" pitchFamily="34" charset="0"/>
              </a:rPr>
              <a:t>Is the person 60 years or older?</a:t>
            </a:r>
            <a:endParaRPr lang="en-GB" sz="1200" b="1" dirty="0">
              <a:solidFill>
                <a:srgbClr val="FFFFFF"/>
              </a:solidFill>
              <a:latin typeface="Arial" pitchFamily="34" charset="0"/>
              <a:cs typeface="Arial" pitchFamily="34" charset="0"/>
            </a:endParaRPr>
          </a:p>
        </p:txBody>
      </p:sp>
      <p:sp>
        <p:nvSpPr>
          <p:cNvPr id="10" name="TextBox 9"/>
          <p:cNvSpPr txBox="1"/>
          <p:nvPr/>
        </p:nvSpPr>
        <p:spPr>
          <a:xfrm>
            <a:off x="3708400" y="2447925"/>
            <a:ext cx="2592388" cy="1052513"/>
          </a:xfrm>
          <a:prstGeom prst="rect">
            <a:avLst/>
          </a:prstGeom>
          <a:noFill/>
        </p:spPr>
        <p:style>
          <a:lnRef idx="2">
            <a:schemeClr val="accent6"/>
          </a:lnRef>
          <a:fillRef idx="1">
            <a:schemeClr val="lt1"/>
          </a:fillRef>
          <a:effectRef idx="0">
            <a:schemeClr val="accent6"/>
          </a:effectRef>
          <a:fontRef idx="minor">
            <a:schemeClr val="dk1"/>
          </a:fontRef>
        </p:style>
        <p:txBody>
          <a:bodyPr lIns="128016" tIns="64008" rIns="128016" bIns="64008">
            <a:spAutoFit/>
          </a:bodyPr>
          <a:lstStyle/>
          <a:p>
            <a:pPr indent="-108000" algn="ctr" defTabSz="914400">
              <a:buFont typeface="Arial" pitchFamily="34" charset="0"/>
              <a:buChar char="•"/>
              <a:tabLst>
                <a:tab pos="108000" algn="l"/>
              </a:tabLst>
              <a:defRPr/>
            </a:pPr>
            <a:r>
              <a:rPr lang="en-GB" sz="1200" dirty="0">
                <a:solidFill>
                  <a:srgbClr val="FFFFFF"/>
                </a:solidFill>
                <a:latin typeface="Arial" pitchFamily="34" charset="0"/>
                <a:cs typeface="Arial" pitchFamily="34" charset="0"/>
              </a:rPr>
              <a:t>Offer carotid sinus massage</a:t>
            </a:r>
          </a:p>
          <a:p>
            <a:pPr indent="-108000" algn="ctr" defTabSz="914400">
              <a:buFont typeface="Arial" pitchFamily="34" charset="0"/>
              <a:buChar char="•"/>
              <a:tabLst>
                <a:tab pos="108000" algn="l"/>
              </a:tabLst>
              <a:defRPr/>
            </a:pPr>
            <a:r>
              <a:rPr lang="en-GB" sz="1200" dirty="0">
                <a:solidFill>
                  <a:srgbClr val="FFFFFF"/>
                </a:solidFill>
                <a:latin typeface="Arial" pitchFamily="34" charset="0"/>
                <a:cs typeface="Arial" pitchFamily="34" charset="0"/>
              </a:rPr>
              <a:t>Carry out this test in a controlled environment, with ECG recording and resuscitation equipment  available </a:t>
            </a:r>
            <a:r>
              <a:rPr lang="en-GB" sz="1200" dirty="0" smtClean="0">
                <a:solidFill>
                  <a:srgbClr val="FFFFFF"/>
                </a:solidFill>
                <a:latin typeface="Arial" pitchFamily="34" charset="0"/>
                <a:cs typeface="Arial" pitchFamily="34" charset="0"/>
              </a:rPr>
              <a:t>**</a:t>
            </a:r>
            <a:endParaRPr lang="en-GB" sz="1200" b="1" dirty="0">
              <a:solidFill>
                <a:srgbClr val="FFFFFF"/>
              </a:solidFill>
              <a:latin typeface="Arial" pitchFamily="34" charset="0"/>
              <a:cs typeface="Arial" pitchFamily="34" charset="0"/>
            </a:endParaRPr>
          </a:p>
        </p:txBody>
      </p:sp>
      <p:sp>
        <p:nvSpPr>
          <p:cNvPr id="11" name="TextBox 10"/>
          <p:cNvSpPr txBox="1"/>
          <p:nvPr/>
        </p:nvSpPr>
        <p:spPr>
          <a:xfrm>
            <a:off x="7105650" y="2843213"/>
            <a:ext cx="1643063" cy="1975926"/>
          </a:xfrm>
          <a:prstGeom prst="rect">
            <a:avLst/>
          </a:prstGeom>
          <a:noFill/>
          <a:ln>
            <a:solidFill>
              <a:srgbClr val="FF3300"/>
            </a:solidFill>
          </a:ln>
        </p:spPr>
        <p:style>
          <a:lnRef idx="2">
            <a:schemeClr val="accent6"/>
          </a:lnRef>
          <a:fillRef idx="1">
            <a:schemeClr val="lt1"/>
          </a:fillRef>
          <a:effectRef idx="0">
            <a:schemeClr val="accent6"/>
          </a:effectRef>
          <a:fontRef idx="minor">
            <a:schemeClr val="dk1"/>
          </a:fontRef>
        </p:style>
        <p:txBody>
          <a:bodyPr lIns="128016" tIns="64008" rIns="128016" bIns="64008">
            <a:spAutoFit/>
          </a:bodyPr>
          <a:lstStyle/>
          <a:p>
            <a:pPr indent="-108000" algn="ctr" defTabSz="914400">
              <a:buFont typeface="Arial" pitchFamily="34" charset="0"/>
              <a:buChar char="•"/>
              <a:tabLst>
                <a:tab pos="108000" algn="l"/>
              </a:tabLst>
              <a:defRPr/>
            </a:pPr>
            <a:r>
              <a:rPr lang="en-GB" sz="1200" dirty="0">
                <a:solidFill>
                  <a:srgbClr val="FFFFFF"/>
                </a:solidFill>
                <a:latin typeface="Arial" pitchFamily="34" charset="0"/>
                <a:cs typeface="Arial" pitchFamily="34" charset="0"/>
              </a:rPr>
              <a:t>Offer an ambulatory ECG</a:t>
            </a:r>
          </a:p>
          <a:p>
            <a:pPr marL="180000" indent="-108000" algn="ctr" defTabSz="914400">
              <a:buFont typeface="Calibri" pitchFamily="34" charset="0"/>
              <a:buChar char="–"/>
              <a:tabLst>
                <a:tab pos="108000" algn="l"/>
              </a:tabLst>
              <a:defRPr/>
            </a:pPr>
            <a:r>
              <a:rPr lang="en-GB" sz="1200" dirty="0">
                <a:solidFill>
                  <a:srgbClr val="FFFFFF"/>
                </a:solidFill>
                <a:latin typeface="Arial" pitchFamily="34" charset="0"/>
                <a:cs typeface="Arial" pitchFamily="34" charset="0"/>
              </a:rPr>
              <a:t>choose type of ambulatory ECG based on </a:t>
            </a:r>
            <a:r>
              <a:rPr lang="en-GB" sz="1200" dirty="0" smtClean="0">
                <a:solidFill>
                  <a:srgbClr val="FFFFFF"/>
                </a:solidFill>
                <a:latin typeface="Arial" pitchFamily="34" charset="0"/>
                <a:cs typeface="Arial" pitchFamily="34" charset="0"/>
              </a:rPr>
              <a:t>history and frequency </a:t>
            </a:r>
            <a:r>
              <a:rPr lang="en-GB" sz="1200" dirty="0">
                <a:solidFill>
                  <a:srgbClr val="FFFFFF"/>
                </a:solidFill>
                <a:latin typeface="Arial" pitchFamily="34" charset="0"/>
                <a:cs typeface="Arial" pitchFamily="34" charset="0"/>
              </a:rPr>
              <a:t>of </a:t>
            </a:r>
            <a:r>
              <a:rPr lang="en-GB" sz="1200" dirty="0" smtClean="0">
                <a:solidFill>
                  <a:srgbClr val="FFFFFF"/>
                </a:solidFill>
                <a:latin typeface="Arial" pitchFamily="34" charset="0"/>
                <a:cs typeface="Arial" pitchFamily="34" charset="0"/>
              </a:rPr>
              <a:t>TLOC</a:t>
            </a:r>
            <a:endParaRPr lang="en-GB" sz="1200" dirty="0">
              <a:solidFill>
                <a:srgbClr val="FFFFFF"/>
              </a:solidFill>
              <a:latin typeface="Arial" pitchFamily="34" charset="0"/>
              <a:cs typeface="Arial" pitchFamily="34" charset="0"/>
            </a:endParaRPr>
          </a:p>
          <a:p>
            <a:pPr indent="-108000" algn="ctr" defTabSz="914400">
              <a:buFont typeface="Arial" pitchFamily="34" charset="0"/>
              <a:buChar char="•"/>
              <a:tabLst>
                <a:tab pos="108000" algn="l"/>
              </a:tabLst>
              <a:defRPr/>
            </a:pPr>
            <a:r>
              <a:rPr lang="en-GB" sz="1200" dirty="0">
                <a:solidFill>
                  <a:srgbClr val="FFFFFF"/>
                </a:solidFill>
                <a:latin typeface="Arial" pitchFamily="34" charset="0"/>
                <a:cs typeface="Arial" pitchFamily="34" charset="0"/>
              </a:rPr>
              <a:t>Do not offer a tilt test before the ambulatory ECG </a:t>
            </a:r>
            <a:endParaRPr lang="en-GB" sz="1200" b="1" dirty="0">
              <a:solidFill>
                <a:srgbClr val="FFFFFF"/>
              </a:solidFill>
              <a:latin typeface="Arial" pitchFamily="34" charset="0"/>
              <a:cs typeface="Arial" pitchFamily="34" charset="0"/>
            </a:endParaRPr>
          </a:p>
        </p:txBody>
      </p:sp>
      <p:sp>
        <p:nvSpPr>
          <p:cNvPr id="12" name="TextBox 11"/>
          <p:cNvSpPr txBox="1"/>
          <p:nvPr/>
        </p:nvSpPr>
        <p:spPr>
          <a:xfrm>
            <a:off x="611188" y="3644900"/>
            <a:ext cx="2520950" cy="1606550"/>
          </a:xfrm>
          <a:prstGeom prst="rect">
            <a:avLst/>
          </a:prstGeom>
          <a:noFill/>
        </p:spPr>
        <p:style>
          <a:lnRef idx="2">
            <a:schemeClr val="accent6"/>
          </a:lnRef>
          <a:fillRef idx="1">
            <a:schemeClr val="lt1"/>
          </a:fillRef>
          <a:effectRef idx="0">
            <a:schemeClr val="accent6"/>
          </a:effectRef>
          <a:fontRef idx="minor">
            <a:schemeClr val="dk1"/>
          </a:fontRef>
        </p:style>
        <p:txBody>
          <a:bodyPr lIns="128016" tIns="64008" rIns="128016" bIns="64008">
            <a:spAutoFit/>
          </a:bodyPr>
          <a:lstStyle/>
          <a:p>
            <a:pPr algn="ctr" defTabSz="914400">
              <a:defRPr/>
            </a:pPr>
            <a:r>
              <a:rPr lang="en-GB" sz="1200" dirty="0">
                <a:solidFill>
                  <a:srgbClr val="FFFFFF"/>
                </a:solidFill>
                <a:latin typeface="Arial" pitchFamily="34" charset="0"/>
                <a:cs typeface="Arial" pitchFamily="34" charset="0"/>
              </a:rPr>
              <a:t>Only consider a tilt test if the person has recurrent episodes of </a:t>
            </a:r>
            <a:r>
              <a:rPr lang="en-GB" sz="1200" dirty="0" smtClean="0">
                <a:solidFill>
                  <a:srgbClr val="FFFFFF"/>
                </a:solidFill>
                <a:latin typeface="Arial" pitchFamily="34" charset="0"/>
                <a:cs typeface="Arial" pitchFamily="34" charset="0"/>
              </a:rPr>
              <a:t>TLOC </a:t>
            </a:r>
            <a:r>
              <a:rPr lang="en-GB" sz="1200" dirty="0">
                <a:solidFill>
                  <a:srgbClr val="FFFFFF"/>
                </a:solidFill>
                <a:latin typeface="Arial" pitchFamily="34" charset="0"/>
                <a:cs typeface="Arial" pitchFamily="34" charset="0"/>
              </a:rPr>
              <a:t>that adversely affect their quality of life, or represent a high risk of injury, to assess whether the syncope is accompanied by a severe cardioinhibitory response (usually asystole) </a:t>
            </a:r>
            <a:endParaRPr lang="en-GB" sz="1200" b="1" dirty="0">
              <a:solidFill>
                <a:srgbClr val="FFFFFF"/>
              </a:solidFill>
              <a:latin typeface="Arial" pitchFamily="34" charset="0"/>
              <a:cs typeface="Arial" pitchFamily="34" charset="0"/>
            </a:endParaRPr>
          </a:p>
        </p:txBody>
      </p:sp>
      <p:sp>
        <p:nvSpPr>
          <p:cNvPr id="15369" name="TextBox 113"/>
          <p:cNvSpPr txBox="1">
            <a:spLocks noChangeArrowheads="1"/>
          </p:cNvSpPr>
          <p:nvPr/>
        </p:nvSpPr>
        <p:spPr bwMode="auto">
          <a:xfrm>
            <a:off x="6248400" y="2209800"/>
            <a:ext cx="551433" cy="344710"/>
          </a:xfrm>
          <a:prstGeom prst="rect">
            <a:avLst/>
          </a:prstGeom>
          <a:noFill/>
          <a:ln w="9525">
            <a:noFill/>
            <a:miter lim="800000"/>
            <a:headEnd/>
            <a:tailEnd/>
          </a:ln>
        </p:spPr>
        <p:txBody>
          <a:bodyPr wrap="none" lIns="128016" tIns="64008" rIns="128016" bIns="64008">
            <a:spAutoFit/>
          </a:bodyPr>
          <a:lstStyle/>
          <a:p>
            <a:pPr algn="ctr" defTabSz="914400" fontAlgn="base">
              <a:spcBef>
                <a:spcPct val="0"/>
              </a:spcBef>
              <a:spcAft>
                <a:spcPct val="0"/>
              </a:spcAft>
            </a:pPr>
            <a:r>
              <a:rPr lang="en-GB" sz="1400" dirty="0">
                <a:solidFill>
                  <a:srgbClr val="FFFF00"/>
                </a:solidFill>
                <a:latin typeface="Arial"/>
                <a:cs typeface="Arial" charset="0"/>
              </a:rPr>
              <a:t>Yes</a:t>
            </a:r>
          </a:p>
        </p:txBody>
      </p:sp>
      <p:sp>
        <p:nvSpPr>
          <p:cNvPr id="17" name="TextBox 16"/>
          <p:cNvSpPr txBox="1"/>
          <p:nvPr/>
        </p:nvSpPr>
        <p:spPr>
          <a:xfrm>
            <a:off x="3708400" y="3857625"/>
            <a:ext cx="2592388" cy="682625"/>
          </a:xfrm>
          <a:prstGeom prst="rect">
            <a:avLst/>
          </a:prstGeom>
          <a:noFill/>
        </p:spPr>
        <p:style>
          <a:lnRef idx="2">
            <a:schemeClr val="accent6"/>
          </a:lnRef>
          <a:fillRef idx="1">
            <a:schemeClr val="lt1"/>
          </a:fillRef>
          <a:effectRef idx="0">
            <a:schemeClr val="accent6"/>
          </a:effectRef>
          <a:fontRef idx="minor">
            <a:schemeClr val="dk1"/>
          </a:fontRef>
        </p:style>
        <p:txBody>
          <a:bodyPr lIns="128016" tIns="64008" rIns="128016" bIns="64008">
            <a:spAutoFit/>
          </a:bodyPr>
          <a:lstStyle/>
          <a:p>
            <a:pPr algn="ctr" defTabSz="914400">
              <a:defRPr/>
            </a:pPr>
            <a:r>
              <a:rPr lang="en-GB" sz="1200" dirty="0">
                <a:solidFill>
                  <a:srgbClr val="FFFFFF"/>
                </a:solidFill>
                <a:latin typeface="Arial" pitchFamily="34" charset="0"/>
                <a:cs typeface="Arial" pitchFamily="34" charset="0"/>
              </a:rPr>
              <a:t>Syncope due to marked bradycardia/asystole and/or marked hypotension reproduced? </a:t>
            </a:r>
            <a:endParaRPr lang="en-GB" sz="1200" b="1" dirty="0">
              <a:solidFill>
                <a:srgbClr val="FFFFFF"/>
              </a:solidFill>
              <a:latin typeface="Arial" pitchFamily="34" charset="0"/>
              <a:cs typeface="Arial" pitchFamily="34" charset="0"/>
            </a:endParaRPr>
          </a:p>
        </p:txBody>
      </p:sp>
      <p:sp>
        <p:nvSpPr>
          <p:cNvPr id="19" name="TextBox 18"/>
          <p:cNvSpPr txBox="1"/>
          <p:nvPr/>
        </p:nvSpPr>
        <p:spPr>
          <a:xfrm>
            <a:off x="4643438" y="5589588"/>
            <a:ext cx="3024187" cy="683264"/>
          </a:xfrm>
          <a:prstGeom prst="rect">
            <a:avLst/>
          </a:prstGeom>
          <a:noFill/>
        </p:spPr>
        <p:style>
          <a:lnRef idx="2">
            <a:schemeClr val="accent6"/>
          </a:lnRef>
          <a:fillRef idx="1">
            <a:schemeClr val="lt1"/>
          </a:fillRef>
          <a:effectRef idx="0">
            <a:schemeClr val="accent6"/>
          </a:effectRef>
          <a:fontRef idx="minor">
            <a:schemeClr val="dk1"/>
          </a:fontRef>
        </p:style>
        <p:txBody>
          <a:bodyPr lIns="128016" tIns="64008" rIns="128016" bIns="64008">
            <a:spAutoFit/>
          </a:bodyPr>
          <a:lstStyle/>
          <a:p>
            <a:pPr algn="ctr" defTabSz="914400">
              <a:defRPr/>
            </a:pPr>
            <a:r>
              <a:rPr lang="en-GB" sz="1200" dirty="0">
                <a:solidFill>
                  <a:srgbClr val="FFFFFF"/>
                </a:solidFill>
                <a:latin typeface="Arial" pitchFamily="34" charset="0"/>
                <a:cs typeface="Arial" pitchFamily="34" charset="0"/>
              </a:rPr>
              <a:t>Negative carotid sinus massage test </a:t>
            </a:r>
            <a:r>
              <a:rPr lang="en-GB" sz="1200" dirty="0" smtClean="0">
                <a:solidFill>
                  <a:srgbClr val="FFFFFF"/>
                </a:solidFill>
                <a:latin typeface="Arial" pitchFamily="34" charset="0"/>
                <a:cs typeface="Arial" pitchFamily="34" charset="0"/>
              </a:rPr>
              <a:t>(normal or asymptomatic non-significant bradycardia and/or </a:t>
            </a:r>
            <a:r>
              <a:rPr lang="en-GB" sz="1200" dirty="0">
                <a:solidFill>
                  <a:srgbClr val="FFFFFF"/>
                </a:solidFill>
                <a:latin typeface="Arial" pitchFamily="34" charset="0"/>
                <a:cs typeface="Arial" pitchFamily="34" charset="0"/>
              </a:rPr>
              <a:t>hypotension)</a:t>
            </a:r>
            <a:endParaRPr lang="en-GB" sz="1200" b="1" dirty="0">
              <a:solidFill>
                <a:srgbClr val="FFFFFF"/>
              </a:solidFill>
              <a:latin typeface="Arial" pitchFamily="34" charset="0"/>
              <a:cs typeface="Arial" pitchFamily="34" charset="0"/>
            </a:endParaRPr>
          </a:p>
        </p:txBody>
      </p:sp>
      <p:sp>
        <p:nvSpPr>
          <p:cNvPr id="15372" name="TextBox 55"/>
          <p:cNvSpPr txBox="1">
            <a:spLocks noChangeArrowheads="1"/>
          </p:cNvSpPr>
          <p:nvPr/>
        </p:nvSpPr>
        <p:spPr bwMode="auto">
          <a:xfrm>
            <a:off x="7868245" y="2420938"/>
            <a:ext cx="487762" cy="344710"/>
          </a:xfrm>
          <a:prstGeom prst="rect">
            <a:avLst/>
          </a:prstGeom>
          <a:noFill/>
          <a:ln w="9525">
            <a:noFill/>
            <a:miter lim="800000"/>
            <a:headEnd/>
            <a:tailEnd/>
          </a:ln>
        </p:spPr>
        <p:txBody>
          <a:bodyPr wrap="none" lIns="128016" tIns="64008" rIns="128016" bIns="64008">
            <a:spAutoFit/>
          </a:bodyPr>
          <a:lstStyle/>
          <a:p>
            <a:pPr algn="ctr" defTabSz="914400" fontAlgn="base">
              <a:spcBef>
                <a:spcPct val="0"/>
              </a:spcBef>
              <a:spcAft>
                <a:spcPct val="0"/>
              </a:spcAft>
            </a:pPr>
            <a:r>
              <a:rPr lang="en-GB" sz="1400" dirty="0">
                <a:solidFill>
                  <a:srgbClr val="FFFF00"/>
                </a:solidFill>
                <a:latin typeface="Arial"/>
                <a:cs typeface="Arial" charset="0"/>
              </a:rPr>
              <a:t>No</a:t>
            </a:r>
          </a:p>
        </p:txBody>
      </p:sp>
      <p:sp>
        <p:nvSpPr>
          <p:cNvPr id="24" name="TextBox 23"/>
          <p:cNvSpPr txBox="1"/>
          <p:nvPr/>
        </p:nvSpPr>
        <p:spPr>
          <a:xfrm>
            <a:off x="3140075" y="5589588"/>
            <a:ext cx="1071563" cy="868362"/>
          </a:xfrm>
          <a:prstGeom prst="rect">
            <a:avLst/>
          </a:prstGeom>
          <a:noFill/>
        </p:spPr>
        <p:style>
          <a:lnRef idx="2">
            <a:schemeClr val="accent6"/>
          </a:lnRef>
          <a:fillRef idx="1">
            <a:schemeClr val="lt1"/>
          </a:fillRef>
          <a:effectRef idx="0">
            <a:schemeClr val="accent6"/>
          </a:effectRef>
          <a:fontRef idx="minor">
            <a:schemeClr val="dk1"/>
          </a:fontRef>
        </p:style>
        <p:txBody>
          <a:bodyPr lIns="128016" tIns="64008" rIns="128016" bIns="64008">
            <a:spAutoFit/>
          </a:bodyPr>
          <a:lstStyle/>
          <a:p>
            <a:pPr algn="ctr" defTabSz="914400">
              <a:defRPr/>
            </a:pPr>
            <a:r>
              <a:rPr lang="en-GB" sz="1200" dirty="0">
                <a:solidFill>
                  <a:srgbClr val="FFFFFF"/>
                </a:solidFill>
                <a:latin typeface="Arial" pitchFamily="34" charset="0"/>
                <a:cs typeface="Arial" pitchFamily="34" charset="0"/>
              </a:rPr>
              <a:t>Diagnose carotid sinus syncope </a:t>
            </a:r>
          </a:p>
        </p:txBody>
      </p:sp>
      <p:sp>
        <p:nvSpPr>
          <p:cNvPr id="15374" name="TextBox 113"/>
          <p:cNvSpPr txBox="1">
            <a:spLocks noChangeArrowheads="1"/>
          </p:cNvSpPr>
          <p:nvPr/>
        </p:nvSpPr>
        <p:spPr bwMode="auto">
          <a:xfrm>
            <a:off x="3200400" y="5181600"/>
            <a:ext cx="551434" cy="344710"/>
          </a:xfrm>
          <a:prstGeom prst="rect">
            <a:avLst/>
          </a:prstGeom>
          <a:noFill/>
          <a:ln w="9525">
            <a:noFill/>
            <a:miter lim="800000"/>
            <a:headEnd/>
            <a:tailEnd/>
          </a:ln>
        </p:spPr>
        <p:txBody>
          <a:bodyPr wrap="none" lIns="128016" tIns="64008" rIns="128016" bIns="64008">
            <a:spAutoFit/>
          </a:bodyPr>
          <a:lstStyle/>
          <a:p>
            <a:pPr algn="ctr" defTabSz="914400" fontAlgn="base">
              <a:spcBef>
                <a:spcPct val="0"/>
              </a:spcBef>
              <a:spcAft>
                <a:spcPct val="0"/>
              </a:spcAft>
            </a:pPr>
            <a:r>
              <a:rPr lang="en-GB" sz="1400" dirty="0">
                <a:solidFill>
                  <a:srgbClr val="FFFF00"/>
                </a:solidFill>
                <a:latin typeface="Arial"/>
                <a:cs typeface="Arial" charset="0"/>
              </a:rPr>
              <a:t>Yes</a:t>
            </a:r>
          </a:p>
        </p:txBody>
      </p:sp>
      <p:sp>
        <p:nvSpPr>
          <p:cNvPr id="15375" name="TextBox 55"/>
          <p:cNvSpPr txBox="1">
            <a:spLocks noChangeArrowheads="1"/>
          </p:cNvSpPr>
          <p:nvPr/>
        </p:nvSpPr>
        <p:spPr bwMode="auto">
          <a:xfrm>
            <a:off x="6096000" y="5181600"/>
            <a:ext cx="487762" cy="344710"/>
          </a:xfrm>
          <a:prstGeom prst="rect">
            <a:avLst/>
          </a:prstGeom>
          <a:noFill/>
          <a:ln w="9525">
            <a:noFill/>
            <a:miter lim="800000"/>
            <a:headEnd/>
            <a:tailEnd/>
          </a:ln>
        </p:spPr>
        <p:txBody>
          <a:bodyPr wrap="none" lIns="128016" tIns="64008" rIns="128016" bIns="64008">
            <a:spAutoFit/>
          </a:bodyPr>
          <a:lstStyle/>
          <a:p>
            <a:pPr algn="ctr" defTabSz="914400" fontAlgn="base">
              <a:spcBef>
                <a:spcPct val="0"/>
              </a:spcBef>
              <a:spcAft>
                <a:spcPct val="0"/>
              </a:spcAft>
            </a:pPr>
            <a:r>
              <a:rPr lang="en-GB" sz="1400" dirty="0">
                <a:solidFill>
                  <a:srgbClr val="FFFF00"/>
                </a:solidFill>
                <a:latin typeface="Arial"/>
                <a:cs typeface="Arial" charset="0"/>
              </a:rPr>
              <a:t>No</a:t>
            </a:r>
          </a:p>
        </p:txBody>
      </p:sp>
      <p:sp>
        <p:nvSpPr>
          <p:cNvPr id="38" name="TextBox 37"/>
          <p:cNvSpPr txBox="1"/>
          <p:nvPr/>
        </p:nvSpPr>
        <p:spPr>
          <a:xfrm>
            <a:off x="1908175" y="692150"/>
            <a:ext cx="2376488" cy="560153"/>
          </a:xfrm>
          <a:prstGeom prst="rect">
            <a:avLst/>
          </a:prstGeom>
          <a:noFill/>
        </p:spPr>
        <p:style>
          <a:lnRef idx="2">
            <a:schemeClr val="accent3"/>
          </a:lnRef>
          <a:fillRef idx="1">
            <a:schemeClr val="lt1"/>
          </a:fillRef>
          <a:effectRef idx="0">
            <a:schemeClr val="accent3"/>
          </a:effectRef>
          <a:fontRef idx="minor">
            <a:schemeClr val="dk1"/>
          </a:fontRef>
        </p:style>
        <p:txBody>
          <a:bodyPr lIns="128016" tIns="64008" rIns="128016" bIns="64008">
            <a:spAutoFit/>
          </a:bodyPr>
          <a:lstStyle/>
          <a:p>
            <a:pPr algn="ctr" defTabSz="914400">
              <a:defRPr/>
            </a:pPr>
            <a:r>
              <a:rPr lang="en-GB" sz="1400" dirty="0" smtClean="0">
                <a:solidFill>
                  <a:srgbClr val="FFFFFF"/>
                </a:solidFill>
                <a:latin typeface="Arial" pitchFamily="34" charset="0"/>
                <a:cs typeface="Arial" pitchFamily="34" charset="0"/>
              </a:rPr>
              <a:t>*Suspected </a:t>
            </a:r>
            <a:r>
              <a:rPr lang="en-GB" sz="1400" dirty="0">
                <a:solidFill>
                  <a:srgbClr val="FFFFFF"/>
                </a:solidFill>
                <a:latin typeface="Arial" pitchFamily="34" charset="0"/>
                <a:cs typeface="Arial" pitchFamily="34" charset="0"/>
              </a:rPr>
              <a:t>neurally mediated cause</a:t>
            </a:r>
          </a:p>
        </p:txBody>
      </p:sp>
      <p:sp>
        <p:nvSpPr>
          <p:cNvPr id="39" name="TextBox 38"/>
          <p:cNvSpPr txBox="1"/>
          <p:nvPr/>
        </p:nvSpPr>
        <p:spPr>
          <a:xfrm>
            <a:off x="7239000" y="685800"/>
            <a:ext cx="1370013" cy="560153"/>
          </a:xfrm>
          <a:prstGeom prst="rect">
            <a:avLst/>
          </a:prstGeom>
          <a:noFill/>
        </p:spPr>
        <p:style>
          <a:lnRef idx="2">
            <a:schemeClr val="accent3"/>
          </a:lnRef>
          <a:fillRef idx="1">
            <a:schemeClr val="lt1"/>
          </a:fillRef>
          <a:effectRef idx="0">
            <a:schemeClr val="accent3"/>
          </a:effectRef>
          <a:fontRef idx="minor">
            <a:schemeClr val="dk1"/>
          </a:fontRef>
        </p:style>
        <p:txBody>
          <a:bodyPr wrap="square" lIns="128016" tIns="64008" rIns="128016" bIns="64008">
            <a:spAutoFit/>
          </a:bodyPr>
          <a:lstStyle/>
          <a:p>
            <a:pPr algn="ctr" defTabSz="914400">
              <a:defRPr/>
            </a:pPr>
            <a:r>
              <a:rPr lang="en-GB" sz="1400" dirty="0">
                <a:solidFill>
                  <a:srgbClr val="FFFFFF"/>
                </a:solidFill>
                <a:latin typeface="Arial" pitchFamily="34" charset="0"/>
                <a:cs typeface="Arial" pitchFamily="34" charset="0"/>
              </a:rPr>
              <a:t>Unexplained cause</a:t>
            </a:r>
          </a:p>
        </p:txBody>
      </p:sp>
      <p:cxnSp>
        <p:nvCxnSpPr>
          <p:cNvPr id="46" name="Elbow Connector 45"/>
          <p:cNvCxnSpPr>
            <a:stCxn id="38" idx="2"/>
            <a:endCxn id="4" idx="0"/>
          </p:cNvCxnSpPr>
          <p:nvPr/>
        </p:nvCxnSpPr>
        <p:spPr>
          <a:xfrm rot="5400000">
            <a:off x="2272786" y="851180"/>
            <a:ext cx="422510" cy="1224756"/>
          </a:xfrm>
          <a:prstGeom prst="bentConnector3">
            <a:avLst>
              <a:gd name="adj1" fmla="val 50000"/>
            </a:avLst>
          </a:prstGeom>
          <a:ln>
            <a:tailEnd type="arrow"/>
          </a:ln>
        </p:spPr>
        <p:style>
          <a:lnRef idx="1">
            <a:schemeClr val="accent3"/>
          </a:lnRef>
          <a:fillRef idx="0">
            <a:schemeClr val="accent3"/>
          </a:fillRef>
          <a:effectRef idx="0">
            <a:schemeClr val="accent3"/>
          </a:effectRef>
          <a:fontRef idx="minor">
            <a:schemeClr val="tx1"/>
          </a:fontRef>
        </p:style>
      </p:cxnSp>
      <p:cxnSp>
        <p:nvCxnSpPr>
          <p:cNvPr id="48" name="Elbow Connector 47"/>
          <p:cNvCxnSpPr>
            <a:stCxn id="38" idx="2"/>
            <a:endCxn id="5" idx="0"/>
          </p:cNvCxnSpPr>
          <p:nvPr/>
        </p:nvCxnSpPr>
        <p:spPr>
          <a:xfrm rot="16200000" flipH="1">
            <a:off x="3839251" y="509470"/>
            <a:ext cx="422510" cy="1908175"/>
          </a:xfrm>
          <a:prstGeom prst="bentConnector3">
            <a:avLst>
              <a:gd name="adj1" fmla="val 50000"/>
            </a:avLst>
          </a:prstGeom>
          <a:ln>
            <a:tailEnd type="arrow"/>
          </a:ln>
        </p:spPr>
        <p:style>
          <a:lnRef idx="1">
            <a:schemeClr val="accent3"/>
          </a:lnRef>
          <a:fillRef idx="0">
            <a:schemeClr val="accent3"/>
          </a:fillRef>
          <a:effectRef idx="0">
            <a:schemeClr val="accent3"/>
          </a:effectRef>
          <a:fontRef idx="minor">
            <a:schemeClr val="tx1"/>
          </a:fontRef>
        </p:style>
      </p:cxnSp>
      <p:cxnSp>
        <p:nvCxnSpPr>
          <p:cNvPr id="50" name="Straight Arrow Connector 49"/>
          <p:cNvCxnSpPr>
            <a:stCxn id="4" idx="2"/>
            <a:endCxn id="3" idx="0"/>
          </p:cNvCxnSpPr>
          <p:nvPr/>
        </p:nvCxnSpPr>
        <p:spPr>
          <a:xfrm rot="16200000" flipH="1">
            <a:off x="1696244" y="2164557"/>
            <a:ext cx="350837" cy="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52" name="Straight Arrow Connector 51"/>
          <p:cNvCxnSpPr>
            <a:stCxn id="3" idx="2"/>
            <a:endCxn id="12" idx="0"/>
          </p:cNvCxnSpPr>
          <p:nvPr/>
        </p:nvCxnSpPr>
        <p:spPr>
          <a:xfrm rot="5400000">
            <a:off x="1653382" y="3426619"/>
            <a:ext cx="436562" cy="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54" name="Straight Arrow Connector 53"/>
          <p:cNvCxnSpPr>
            <a:stCxn id="5" idx="2"/>
            <a:endCxn id="10" idx="0"/>
          </p:cNvCxnSpPr>
          <p:nvPr/>
        </p:nvCxnSpPr>
        <p:spPr>
          <a:xfrm rot="5400000">
            <a:off x="4774406" y="2218532"/>
            <a:ext cx="460375" cy="1588"/>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56" name="Straight Arrow Connector 55"/>
          <p:cNvCxnSpPr>
            <a:stCxn id="10" idx="2"/>
            <a:endCxn id="17" idx="0"/>
          </p:cNvCxnSpPr>
          <p:nvPr/>
        </p:nvCxnSpPr>
        <p:spPr>
          <a:xfrm rot="5400000">
            <a:off x="4826794" y="3679031"/>
            <a:ext cx="355600" cy="1588"/>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60" name="Elbow Connector 59"/>
          <p:cNvCxnSpPr>
            <a:stCxn id="17" idx="2"/>
            <a:endCxn id="24" idx="0"/>
          </p:cNvCxnSpPr>
          <p:nvPr/>
        </p:nvCxnSpPr>
        <p:spPr>
          <a:xfrm rot="5400000">
            <a:off x="3815556" y="4401344"/>
            <a:ext cx="1049338" cy="1327150"/>
          </a:xfrm>
          <a:prstGeom prst="bentConnector3">
            <a:avLst>
              <a:gd name="adj1" fmla="val 50000"/>
            </a:avLst>
          </a:prstGeom>
          <a:ln>
            <a:tailEnd type="arrow"/>
          </a:ln>
        </p:spPr>
        <p:style>
          <a:lnRef idx="1">
            <a:schemeClr val="accent6"/>
          </a:lnRef>
          <a:fillRef idx="0">
            <a:schemeClr val="accent6"/>
          </a:fillRef>
          <a:effectRef idx="0">
            <a:schemeClr val="accent6"/>
          </a:effectRef>
          <a:fontRef idx="minor">
            <a:schemeClr val="tx1"/>
          </a:fontRef>
        </p:style>
      </p:cxnSp>
      <p:cxnSp>
        <p:nvCxnSpPr>
          <p:cNvPr id="62" name="Elbow Connector 61"/>
          <p:cNvCxnSpPr>
            <a:stCxn id="17" idx="2"/>
            <a:endCxn id="19" idx="0"/>
          </p:cNvCxnSpPr>
          <p:nvPr/>
        </p:nvCxnSpPr>
        <p:spPr>
          <a:xfrm rot="16200000" flipH="1">
            <a:off x="5055394" y="4489450"/>
            <a:ext cx="1049338" cy="1150938"/>
          </a:xfrm>
          <a:prstGeom prst="bentConnector3">
            <a:avLst>
              <a:gd name="adj1" fmla="val 50000"/>
            </a:avLst>
          </a:prstGeom>
          <a:ln>
            <a:tailEnd type="arrow"/>
          </a:ln>
        </p:spPr>
        <p:style>
          <a:lnRef idx="1">
            <a:schemeClr val="accent6"/>
          </a:lnRef>
          <a:fillRef idx="0">
            <a:schemeClr val="accent6"/>
          </a:fillRef>
          <a:effectRef idx="0">
            <a:schemeClr val="accent6"/>
          </a:effectRef>
          <a:fontRef idx="minor">
            <a:schemeClr val="tx1"/>
          </a:fontRef>
        </p:style>
      </p:cxnSp>
      <p:cxnSp>
        <p:nvCxnSpPr>
          <p:cNvPr id="64" name="Shape 63"/>
          <p:cNvCxnSpPr>
            <a:stCxn id="19" idx="3"/>
            <a:endCxn id="11" idx="2"/>
          </p:cNvCxnSpPr>
          <p:nvPr/>
        </p:nvCxnSpPr>
        <p:spPr>
          <a:xfrm flipV="1">
            <a:off x="7667625" y="4819139"/>
            <a:ext cx="259557" cy="1112081"/>
          </a:xfrm>
          <a:prstGeom prst="bentConnector2">
            <a:avLst/>
          </a:prstGeom>
          <a:ln>
            <a:tailEnd type="arrow"/>
          </a:ln>
        </p:spPr>
        <p:style>
          <a:lnRef idx="1">
            <a:schemeClr val="accent6"/>
          </a:lnRef>
          <a:fillRef idx="0">
            <a:schemeClr val="accent6"/>
          </a:fillRef>
          <a:effectRef idx="0">
            <a:schemeClr val="accent6"/>
          </a:effectRef>
          <a:fontRef idx="minor">
            <a:schemeClr val="tx1"/>
          </a:fontRef>
        </p:style>
      </p:cxnSp>
      <p:cxnSp>
        <p:nvCxnSpPr>
          <p:cNvPr id="66" name="Straight Arrow Connector 65"/>
          <p:cNvCxnSpPr>
            <a:stCxn id="8" idx="2"/>
            <a:endCxn id="11" idx="0"/>
          </p:cNvCxnSpPr>
          <p:nvPr/>
        </p:nvCxnSpPr>
        <p:spPr>
          <a:xfrm rot="16200000" flipH="1">
            <a:off x="7673181" y="2589212"/>
            <a:ext cx="503238" cy="4763"/>
          </a:xfrm>
          <a:prstGeom prst="straightConnector1">
            <a:avLst/>
          </a:prstGeom>
          <a:ln>
            <a:solidFill>
              <a:srgbClr val="FF0000"/>
            </a:solidFill>
            <a:tailEnd type="arrow"/>
          </a:ln>
        </p:spPr>
        <p:style>
          <a:lnRef idx="1">
            <a:schemeClr val="accent6"/>
          </a:lnRef>
          <a:fillRef idx="0">
            <a:schemeClr val="accent6"/>
          </a:fillRef>
          <a:effectRef idx="0">
            <a:schemeClr val="accent6"/>
          </a:effectRef>
          <a:fontRef idx="minor">
            <a:schemeClr val="tx1"/>
          </a:fontRef>
        </p:style>
      </p:cxnSp>
      <p:cxnSp>
        <p:nvCxnSpPr>
          <p:cNvPr id="68" name="Straight Arrow Connector 67"/>
          <p:cNvCxnSpPr>
            <a:stCxn id="39" idx="2"/>
            <a:endCxn id="8" idx="0"/>
          </p:cNvCxnSpPr>
          <p:nvPr/>
        </p:nvCxnSpPr>
        <p:spPr>
          <a:xfrm rot="5400000">
            <a:off x="7718308" y="1450064"/>
            <a:ext cx="409810" cy="1588"/>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70" name="Elbow Connector 69"/>
          <p:cNvCxnSpPr>
            <a:stCxn id="8" idx="1"/>
            <a:endCxn id="10" idx="3"/>
          </p:cNvCxnSpPr>
          <p:nvPr/>
        </p:nvCxnSpPr>
        <p:spPr>
          <a:xfrm rot="10800000" flipV="1">
            <a:off x="6300788" y="1997075"/>
            <a:ext cx="971550" cy="977900"/>
          </a:xfrm>
          <a:prstGeom prst="bentConnector3">
            <a:avLst>
              <a:gd name="adj1" fmla="val 50000"/>
            </a:avLst>
          </a:prstGeom>
          <a:ln>
            <a:tailEnd type="arrow"/>
          </a:ln>
        </p:spPr>
        <p:style>
          <a:lnRef idx="1">
            <a:schemeClr val="accent6"/>
          </a:lnRef>
          <a:fillRef idx="0">
            <a:schemeClr val="accent6"/>
          </a:fillRef>
          <a:effectRef idx="0">
            <a:schemeClr val="accent6"/>
          </a:effectRef>
          <a:fontRef idx="minor">
            <a:schemeClr val="tx1"/>
          </a:fontRef>
        </p:style>
      </p:cxnSp>
      <p:sp>
        <p:nvSpPr>
          <p:cNvPr id="35" name="Title 34"/>
          <p:cNvSpPr>
            <a:spLocks noGrp="1"/>
          </p:cNvSpPr>
          <p:nvPr>
            <p:ph type="title"/>
          </p:nvPr>
        </p:nvSpPr>
        <p:spPr>
          <a:xfrm>
            <a:off x="1676400" y="152400"/>
            <a:ext cx="7772400" cy="762000"/>
          </a:xfrm>
        </p:spPr>
        <p:txBody>
          <a:bodyPr/>
          <a:lstStyle/>
          <a:p>
            <a:r>
              <a:rPr lang="en-GB" sz="2400" dirty="0" smtClean="0"/>
              <a:t>NICE contd</a:t>
            </a:r>
            <a:endParaRPr lang="en-GB"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85800"/>
            <a:ext cx="7772400" cy="762000"/>
          </a:xfrm>
        </p:spPr>
        <p:txBody>
          <a:bodyPr>
            <a:normAutofit fontScale="90000"/>
          </a:bodyPr>
          <a:lstStyle/>
          <a:p>
            <a:r>
              <a:rPr lang="en-GB" sz="2800" dirty="0" smtClean="0"/>
              <a:t>Implantable </a:t>
            </a:r>
            <a:r>
              <a:rPr lang="en-GB" sz="2800" dirty="0" smtClean="0"/>
              <a:t>loop </a:t>
            </a:r>
            <a:r>
              <a:rPr lang="en-GB" sz="2800" dirty="0" smtClean="0"/>
              <a:t>recorder</a:t>
            </a:r>
            <a:br>
              <a:rPr lang="en-GB" sz="2800" dirty="0" smtClean="0"/>
            </a:br>
            <a:r>
              <a:rPr lang="en-GB" sz="2800" dirty="0" smtClean="0"/>
              <a:t>(</a:t>
            </a:r>
            <a:r>
              <a:rPr lang="en-GB" sz="2800" dirty="0" smtClean="0"/>
              <a:t>Reveal® device</a:t>
            </a:r>
            <a:r>
              <a:rPr lang="en-GB" sz="2800" dirty="0" smtClean="0"/>
              <a:t>)</a:t>
            </a:r>
            <a:endParaRPr lang="en-GB" sz="2800" dirty="0"/>
          </a:p>
        </p:txBody>
      </p:sp>
      <p:pic>
        <p:nvPicPr>
          <p:cNvPr id="1026" name="Picture 2" descr="mage result for implantable loop recor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1954306"/>
            <a:ext cx="4762500" cy="3524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2</a:t>
            </a:r>
            <a:endParaRPr lang="en-GB" dirty="0"/>
          </a:p>
        </p:txBody>
      </p:sp>
      <p:sp>
        <p:nvSpPr>
          <p:cNvPr id="3" name="Content Placeholder 2"/>
          <p:cNvSpPr>
            <a:spLocks noGrp="1"/>
          </p:cNvSpPr>
          <p:nvPr>
            <p:ph idx="1"/>
          </p:nvPr>
        </p:nvSpPr>
        <p:spPr>
          <a:xfrm>
            <a:off x="457200" y="1430134"/>
            <a:ext cx="8229600" cy="4732976"/>
          </a:xfrm>
        </p:spPr>
        <p:txBody>
          <a:bodyPr>
            <a:normAutofit fontScale="77500" lnSpcReduction="20000"/>
          </a:bodyPr>
          <a:lstStyle/>
          <a:p>
            <a:pPr marL="0" indent="0">
              <a:buNone/>
            </a:pPr>
            <a:r>
              <a:rPr lang="en-GB" dirty="0" smtClean="0"/>
              <a:t>A 20-year-old woman was admitted following a collapse. Eye-witnesses reported she felt unwell (pale and nauseated) while standing in the pub and decided to go outside for some fresh air. Before reaching the exit she collapsed and was observed to jerk all four limbs. She recovered quickly and an ambulance was called.</a:t>
            </a:r>
          </a:p>
          <a:p>
            <a:pPr marL="0" indent="0">
              <a:buNone/>
            </a:pPr>
            <a:r>
              <a:rPr lang="en-GB" dirty="0" smtClean="0"/>
              <a:t>The patient described feeling like her vision was closing in, and palpitations, before blacking out. She has had several previous collapses at work (in a café kitchen) which were similar. There was no family history of collapses or sudden death.</a:t>
            </a:r>
          </a:p>
          <a:p>
            <a:pPr marL="0" indent="0">
              <a:buNone/>
            </a:pPr>
            <a:r>
              <a:rPr lang="en-GB" dirty="0" smtClean="0"/>
              <a:t>On examination, she was back to normal but complaining of feeling ‘washed out’. Clinical examination, lying and standing BP and 12-lead ECG was normal. </a:t>
            </a:r>
            <a:endParaRPr lang="en-GB" dirty="0"/>
          </a:p>
        </p:txBody>
      </p:sp>
    </p:spTree>
    <p:extLst>
      <p:ext uri="{BB962C8B-B14F-4D97-AF65-F5344CB8AC3E}">
        <p14:creationId xmlns:p14="http://schemas.microsoft.com/office/powerpoint/2010/main" val="2215943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15962"/>
          </a:xfrm>
        </p:spPr>
        <p:txBody>
          <a:bodyPr/>
          <a:lstStyle/>
          <a:p>
            <a:r>
              <a:rPr lang="en-GB" sz="3200" dirty="0" smtClean="0"/>
              <a:t>What about tilt testing?</a:t>
            </a:r>
            <a:endParaRPr lang="en-GB" sz="3200" dirty="0"/>
          </a:p>
        </p:txBody>
      </p:sp>
      <p:sp>
        <p:nvSpPr>
          <p:cNvPr id="3" name="Content Placeholder 2"/>
          <p:cNvSpPr>
            <a:spLocks noGrp="1"/>
          </p:cNvSpPr>
          <p:nvPr>
            <p:ph sz="half" idx="2"/>
          </p:nvPr>
        </p:nvSpPr>
        <p:spPr>
          <a:xfrm>
            <a:off x="457200" y="1371600"/>
            <a:ext cx="4040188" cy="4800600"/>
          </a:xfrm>
        </p:spPr>
        <p:txBody>
          <a:bodyPr/>
          <a:lstStyle/>
          <a:p>
            <a:pPr>
              <a:buNone/>
            </a:pPr>
            <a:r>
              <a:rPr lang="en-GB" sz="2000" dirty="0" smtClean="0"/>
              <a:t>	</a:t>
            </a:r>
            <a:r>
              <a:rPr lang="en-GB" sz="2000" u="sng" dirty="0" smtClean="0"/>
              <a:t>ESC</a:t>
            </a:r>
          </a:p>
          <a:p>
            <a:r>
              <a:rPr lang="en-GB" sz="1800" dirty="0" smtClean="0"/>
              <a:t>VVS is not always diagnose-able on the history</a:t>
            </a:r>
          </a:p>
          <a:p>
            <a:r>
              <a:rPr lang="en-GB" sz="1800" dirty="0" smtClean="0"/>
              <a:t>Tilt testing discriminates well for VVS between symptomatic patients and asymptomatic controls (specificity 90% pHUT )</a:t>
            </a:r>
          </a:p>
          <a:p>
            <a:r>
              <a:rPr lang="en-GB" sz="1800" dirty="0" smtClean="0"/>
              <a:t>No ‘gold standard’ to compare </a:t>
            </a:r>
          </a:p>
          <a:p>
            <a:r>
              <a:rPr lang="en-GB" sz="1800" dirty="0" smtClean="0">
                <a:solidFill>
                  <a:srgbClr val="FF0000"/>
                </a:solidFill>
              </a:rPr>
              <a:t>Well known that different hemodynamic picture occurs at different times in same patient - so not used to tailor treatment</a:t>
            </a:r>
          </a:p>
          <a:p>
            <a:r>
              <a:rPr lang="en-GB" sz="1800" dirty="0" smtClean="0"/>
              <a:t>Tilt testing is safe/well tolerated</a:t>
            </a:r>
          </a:p>
          <a:p>
            <a:r>
              <a:rPr lang="en-GB" sz="1800" dirty="0" smtClean="0"/>
              <a:t>Indicated in unexplained syncope in absence of heart disease</a:t>
            </a:r>
          </a:p>
          <a:p>
            <a:endParaRPr lang="en-GB" sz="1800" dirty="0" smtClean="0"/>
          </a:p>
          <a:p>
            <a:endParaRPr lang="en-GB" sz="1800" dirty="0" smtClean="0"/>
          </a:p>
          <a:p>
            <a:endParaRPr lang="en-GB" sz="2000" dirty="0"/>
          </a:p>
        </p:txBody>
      </p:sp>
      <p:sp>
        <p:nvSpPr>
          <p:cNvPr id="6" name="Content Placeholder 5"/>
          <p:cNvSpPr>
            <a:spLocks noGrp="1"/>
          </p:cNvSpPr>
          <p:nvPr>
            <p:ph sz="quarter" idx="4"/>
          </p:nvPr>
        </p:nvSpPr>
        <p:spPr>
          <a:xfrm>
            <a:off x="4648200" y="1371600"/>
            <a:ext cx="4038600" cy="4495800"/>
          </a:xfrm>
        </p:spPr>
        <p:txBody>
          <a:bodyPr/>
          <a:lstStyle/>
          <a:p>
            <a:pPr>
              <a:buNone/>
            </a:pPr>
            <a:r>
              <a:rPr lang="en-GB" sz="2000" dirty="0" smtClean="0"/>
              <a:t>	</a:t>
            </a:r>
            <a:r>
              <a:rPr lang="en-GB" sz="2000" u="sng" dirty="0" smtClean="0"/>
              <a:t>NICE</a:t>
            </a:r>
          </a:p>
          <a:p>
            <a:r>
              <a:rPr lang="en-GB" sz="1800" dirty="0" smtClean="0"/>
              <a:t>Tilt test studies are mainly (heterogeneous) case control studies</a:t>
            </a:r>
          </a:p>
          <a:p>
            <a:r>
              <a:rPr lang="en-GB" sz="1800" dirty="0" smtClean="0"/>
              <a:t>Pre-test probability of neurally mediated syncope is high in patients without structural heart disease, even if test is negative</a:t>
            </a:r>
          </a:p>
          <a:p>
            <a:r>
              <a:rPr lang="en-GB" sz="1800" dirty="0" smtClean="0"/>
              <a:t>Analysed evidence for tilt testing vs IER (A1. as standard) in diagnosis of cardio-inhibitory NM syncope (A2. as would benefit from pacing) and found more cost-effective to use IER</a:t>
            </a:r>
          </a:p>
          <a:p>
            <a:endParaRPr lang="en-GB" sz="1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72400" cy="762000"/>
          </a:xfrm>
        </p:spPr>
        <p:txBody>
          <a:bodyPr/>
          <a:lstStyle/>
          <a:p>
            <a:r>
              <a:rPr lang="en-GB" sz="3200" dirty="0" smtClean="0"/>
              <a:t>Indications for tilt testing (ESC)</a:t>
            </a:r>
            <a:endParaRPr lang="en-GB" sz="3200" dirty="0"/>
          </a:p>
        </p:txBody>
      </p:sp>
      <p:sp>
        <p:nvSpPr>
          <p:cNvPr id="3" name="Content Placeholder 2"/>
          <p:cNvSpPr>
            <a:spLocks noGrp="1"/>
          </p:cNvSpPr>
          <p:nvPr>
            <p:ph idx="1"/>
          </p:nvPr>
        </p:nvSpPr>
        <p:spPr>
          <a:xfrm>
            <a:off x="609600" y="1500479"/>
            <a:ext cx="7772400" cy="4445082"/>
          </a:xfrm>
        </p:spPr>
        <p:txBody>
          <a:bodyPr>
            <a:normAutofit fontScale="92500" lnSpcReduction="10000"/>
          </a:bodyPr>
          <a:lstStyle/>
          <a:p>
            <a:pPr marL="457200" indent="-457200">
              <a:buFont typeface="+mj-lt"/>
              <a:buAutoNum type="arabicPeriod"/>
            </a:pPr>
            <a:r>
              <a:rPr lang="en-GB" sz="2600" dirty="0" smtClean="0"/>
              <a:t>Recurrent unexplained (or single serious) syncope in absence of heart disease</a:t>
            </a:r>
          </a:p>
          <a:p>
            <a:pPr marL="457200" indent="-457200">
              <a:buFont typeface="+mj-lt"/>
              <a:buAutoNum type="arabicPeriod"/>
            </a:pPr>
            <a:r>
              <a:rPr lang="en-GB" sz="2600" dirty="0" smtClean="0"/>
              <a:t>Recurrent unexplained (or single serious) syncope in absence of heart disease, after cardiac causes of syncope have been excluded</a:t>
            </a:r>
          </a:p>
          <a:p>
            <a:pPr marL="457200" indent="-457200">
              <a:buFont typeface="+mj-lt"/>
              <a:buAutoNum type="arabicPeriod"/>
            </a:pPr>
            <a:r>
              <a:rPr lang="en-GB" sz="2600" dirty="0" smtClean="0"/>
              <a:t>Assessing recurrent pre-syncope (incl POTS)</a:t>
            </a:r>
          </a:p>
          <a:p>
            <a:pPr marL="457200" indent="-457200">
              <a:buFont typeface="+mj-lt"/>
              <a:buAutoNum type="arabicPeriod"/>
            </a:pPr>
            <a:r>
              <a:rPr lang="en-GB" sz="2600" dirty="0" smtClean="0"/>
              <a:t>After an aetiology of syncope has been established, but where demonstration of susceptibility to neurally-mediated syncope would alter the therapeutic approach</a:t>
            </a:r>
          </a:p>
          <a:p>
            <a:pPr marL="457200" indent="-457200">
              <a:buFont typeface="+mj-lt"/>
              <a:buAutoNum type="arabicPeriod"/>
            </a:pPr>
            <a:r>
              <a:rPr lang="en-GB" sz="2600" dirty="0" smtClean="0"/>
              <a:t>Differentiating syncope with myoclonic jerks from epilepsy (also PNES and psychogenic pseudo-syncope)</a:t>
            </a:r>
          </a:p>
          <a:p>
            <a:pPr marL="457200" indent="-457200">
              <a:buFont typeface="+mj-lt"/>
              <a:buAutoNum type="arabicPeriod"/>
            </a:pPr>
            <a:r>
              <a:rPr lang="en-GB" sz="2600" dirty="0" smtClean="0"/>
              <a:t>Evaluating patients with recurrent unexplained ‘falls’</a:t>
            </a:r>
          </a:p>
          <a:p>
            <a:pPr>
              <a:buNone/>
            </a:pPr>
            <a:endParaRPr lang="en-GB" sz="24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r>
              <a:rPr lang="en-GB" sz="3200"/>
              <a:t>What tests should I do in syncope?</a:t>
            </a:r>
          </a:p>
        </p:txBody>
      </p:sp>
      <p:sp>
        <p:nvSpPr>
          <p:cNvPr id="364547" name="Rectangle 3"/>
          <p:cNvSpPr>
            <a:spLocks noGrp="1" noChangeArrowheads="1"/>
          </p:cNvSpPr>
          <p:nvPr>
            <p:ph type="body" idx="1"/>
          </p:nvPr>
        </p:nvSpPr>
        <p:spPr>
          <a:xfrm>
            <a:off x="685800" y="1600200"/>
            <a:ext cx="7772400" cy="4038600"/>
          </a:xfrm>
        </p:spPr>
        <p:txBody>
          <a:bodyPr>
            <a:normAutofit lnSpcReduction="10000"/>
          </a:bodyPr>
          <a:lstStyle/>
          <a:p>
            <a:r>
              <a:rPr lang="en-GB" dirty="0"/>
              <a:t>FBC, U&amp;E, CRP*, glucose</a:t>
            </a:r>
          </a:p>
          <a:p>
            <a:r>
              <a:rPr lang="en-GB" dirty="0"/>
              <a:t>12-lead ECG</a:t>
            </a:r>
          </a:p>
          <a:p>
            <a:r>
              <a:rPr lang="en-GB" dirty="0"/>
              <a:t>Patients may need investigating for postural hypotension…</a:t>
            </a:r>
          </a:p>
          <a:p>
            <a:r>
              <a:rPr lang="en-GB" dirty="0"/>
              <a:t>Do </a:t>
            </a:r>
            <a:r>
              <a:rPr lang="en-GB" u="sng" dirty="0"/>
              <a:t>not</a:t>
            </a:r>
            <a:r>
              <a:rPr lang="en-GB" dirty="0"/>
              <a:t> do the following:</a:t>
            </a:r>
          </a:p>
          <a:p>
            <a:pPr lvl="1"/>
            <a:r>
              <a:rPr lang="en-GB" dirty="0"/>
              <a:t>Troponin if no chest pain / ECG changes</a:t>
            </a:r>
          </a:p>
          <a:p>
            <a:pPr lvl="1"/>
            <a:r>
              <a:rPr lang="en-GB" dirty="0"/>
              <a:t>CT brain</a:t>
            </a:r>
          </a:p>
          <a:p>
            <a:pPr lvl="1"/>
            <a:r>
              <a:rPr lang="en-GB" dirty="0" smtClean="0"/>
              <a:t>Heart tests in people with normal hearts!</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914400" y="304800"/>
            <a:ext cx="7543800" cy="1143000"/>
          </a:xfrm>
        </p:spPr>
        <p:txBody>
          <a:bodyPr/>
          <a:lstStyle/>
          <a:p>
            <a:r>
              <a:rPr lang="it-IT" sz="3200" dirty="0" err="1"/>
              <a:t>When</a:t>
            </a:r>
            <a:r>
              <a:rPr lang="it-IT" sz="3200" dirty="0"/>
              <a:t> to </a:t>
            </a:r>
            <a:r>
              <a:rPr lang="it-IT" sz="3200" dirty="0" err="1"/>
              <a:t>admit</a:t>
            </a:r>
            <a:r>
              <a:rPr lang="it-IT" sz="3200" dirty="0"/>
              <a:t> a </a:t>
            </a:r>
            <a:r>
              <a:rPr lang="it-IT" sz="3200" dirty="0" err="1"/>
              <a:t>patient</a:t>
            </a:r>
            <a:r>
              <a:rPr lang="it-IT" sz="3200" dirty="0"/>
              <a:t> with syncope</a:t>
            </a:r>
            <a:endParaRPr lang="en-US" sz="2400" b="0" dirty="0"/>
          </a:p>
        </p:txBody>
      </p:sp>
      <p:sp>
        <p:nvSpPr>
          <p:cNvPr id="238595" name="Rectangle 3"/>
          <p:cNvSpPr>
            <a:spLocks noGrp="1" noChangeArrowheads="1"/>
          </p:cNvSpPr>
          <p:nvPr>
            <p:ph type="body" idx="1"/>
          </p:nvPr>
        </p:nvSpPr>
        <p:spPr>
          <a:xfrm>
            <a:off x="685800" y="1447800"/>
            <a:ext cx="8077200" cy="4724400"/>
          </a:xfrm>
        </p:spPr>
        <p:txBody>
          <a:bodyPr/>
          <a:lstStyle/>
          <a:p>
            <a:pPr>
              <a:lnSpc>
                <a:spcPct val="110000"/>
              </a:lnSpc>
              <a:buClr>
                <a:srgbClr val="FF3300"/>
              </a:buClr>
            </a:pPr>
            <a:r>
              <a:rPr lang="it-IT" sz="2400" dirty="0" err="1"/>
              <a:t>Suspected</a:t>
            </a:r>
            <a:r>
              <a:rPr lang="it-IT" sz="2400" dirty="0"/>
              <a:t> or </a:t>
            </a:r>
            <a:r>
              <a:rPr lang="it-IT" sz="2400" dirty="0" err="1"/>
              <a:t>known</a:t>
            </a:r>
            <a:r>
              <a:rPr lang="it-IT" sz="2400" dirty="0"/>
              <a:t> </a:t>
            </a:r>
            <a:r>
              <a:rPr lang="it-IT" sz="2400" dirty="0" err="1"/>
              <a:t>significant</a:t>
            </a:r>
            <a:r>
              <a:rPr lang="it-IT" sz="2400" dirty="0"/>
              <a:t> </a:t>
            </a:r>
            <a:r>
              <a:rPr lang="it-IT" sz="2400" dirty="0" err="1"/>
              <a:t>heart</a:t>
            </a:r>
            <a:r>
              <a:rPr lang="it-IT" sz="2400" dirty="0"/>
              <a:t> </a:t>
            </a:r>
            <a:r>
              <a:rPr lang="it-IT" sz="2400" dirty="0" err="1"/>
              <a:t>disease</a:t>
            </a:r>
            <a:endParaRPr lang="en-US" sz="2400" dirty="0"/>
          </a:p>
          <a:p>
            <a:pPr>
              <a:lnSpc>
                <a:spcPct val="110000"/>
              </a:lnSpc>
              <a:buClr>
                <a:srgbClr val="FF3300"/>
              </a:buClr>
            </a:pPr>
            <a:r>
              <a:rPr lang="en-US" sz="2400" dirty="0"/>
              <a:t>ECG abnormalities suggesting an arrhythmia</a:t>
            </a:r>
          </a:p>
          <a:p>
            <a:pPr>
              <a:lnSpc>
                <a:spcPct val="110000"/>
              </a:lnSpc>
              <a:buClr>
                <a:srgbClr val="FF3300"/>
              </a:buClr>
            </a:pPr>
            <a:r>
              <a:rPr lang="en-US" sz="2400" dirty="0"/>
              <a:t>Syncope </a:t>
            </a:r>
            <a:r>
              <a:rPr lang="it-IT" sz="2400" u="sng" dirty="0" err="1"/>
              <a:t>during</a:t>
            </a:r>
            <a:r>
              <a:rPr lang="it-IT" sz="2400" dirty="0"/>
              <a:t> </a:t>
            </a:r>
            <a:r>
              <a:rPr lang="it-IT" sz="2400" dirty="0" err="1"/>
              <a:t>exercise</a:t>
            </a:r>
            <a:endParaRPr lang="en-US" sz="2400" dirty="0"/>
          </a:p>
          <a:p>
            <a:pPr>
              <a:lnSpc>
                <a:spcPct val="110000"/>
              </a:lnSpc>
              <a:buClr>
                <a:srgbClr val="FF3300"/>
              </a:buClr>
            </a:pPr>
            <a:r>
              <a:rPr lang="en-US" sz="2400" dirty="0"/>
              <a:t>Syncope </a:t>
            </a:r>
            <a:r>
              <a:rPr lang="it-IT" sz="2400" dirty="0" err="1"/>
              <a:t>occurring</a:t>
            </a:r>
            <a:r>
              <a:rPr lang="it-IT" sz="2400" dirty="0"/>
              <a:t> in supine position...</a:t>
            </a:r>
          </a:p>
          <a:p>
            <a:pPr>
              <a:lnSpc>
                <a:spcPct val="110000"/>
              </a:lnSpc>
              <a:buClr>
                <a:srgbClr val="FF3300"/>
              </a:buClr>
            </a:pPr>
            <a:r>
              <a:rPr lang="it-IT" sz="2400" dirty="0"/>
              <a:t>Syncope </a:t>
            </a:r>
            <a:r>
              <a:rPr lang="it-IT" sz="2400" dirty="0" err="1"/>
              <a:t>causing</a:t>
            </a:r>
            <a:r>
              <a:rPr lang="it-IT" sz="2400" dirty="0"/>
              <a:t> severe </a:t>
            </a:r>
            <a:r>
              <a:rPr lang="it-IT" sz="2400" dirty="0" err="1"/>
              <a:t>injury</a:t>
            </a:r>
            <a:endParaRPr lang="it-IT" sz="2400" dirty="0"/>
          </a:p>
          <a:p>
            <a:pPr>
              <a:lnSpc>
                <a:spcPct val="110000"/>
              </a:lnSpc>
              <a:buClr>
                <a:srgbClr val="FF3300"/>
              </a:buClr>
            </a:pPr>
            <a:r>
              <a:rPr lang="en-US" sz="2400" dirty="0"/>
              <a:t>Family history of sudden death</a:t>
            </a:r>
          </a:p>
          <a:p>
            <a:pPr>
              <a:lnSpc>
                <a:spcPct val="110000"/>
              </a:lnSpc>
              <a:buClr>
                <a:srgbClr val="FF3300"/>
              </a:buClr>
            </a:pPr>
            <a:r>
              <a:rPr lang="it-IT" sz="2400" dirty="0" err="1"/>
              <a:t>Sudden</a:t>
            </a:r>
            <a:r>
              <a:rPr lang="it-IT" sz="2400" dirty="0"/>
              <a:t> </a:t>
            </a:r>
            <a:r>
              <a:rPr lang="it-IT" sz="2400" dirty="0" err="1"/>
              <a:t>onset</a:t>
            </a:r>
            <a:r>
              <a:rPr lang="it-IT" sz="2400" dirty="0"/>
              <a:t> </a:t>
            </a:r>
            <a:r>
              <a:rPr lang="it-IT" sz="2400" dirty="0" err="1"/>
              <a:t>palpitations</a:t>
            </a:r>
            <a:r>
              <a:rPr lang="it-IT" sz="2400" dirty="0"/>
              <a:t> in the </a:t>
            </a:r>
            <a:r>
              <a:rPr lang="it-IT" sz="2400" dirty="0" err="1"/>
              <a:t>absence</a:t>
            </a:r>
            <a:r>
              <a:rPr lang="it-IT" sz="2400" dirty="0"/>
              <a:t> of </a:t>
            </a:r>
            <a:r>
              <a:rPr lang="it-IT" sz="2400" dirty="0" err="1"/>
              <a:t>heart</a:t>
            </a:r>
            <a:r>
              <a:rPr lang="it-IT" sz="2400" dirty="0"/>
              <a:t> </a:t>
            </a:r>
            <a:r>
              <a:rPr lang="it-IT" sz="2400" dirty="0" err="1"/>
              <a:t>disease</a:t>
            </a:r>
            <a:endParaRPr lang="it-IT" sz="2400" dirty="0"/>
          </a:p>
          <a:p>
            <a:pPr>
              <a:lnSpc>
                <a:spcPct val="110000"/>
              </a:lnSpc>
              <a:buClr>
                <a:srgbClr val="FF3300"/>
              </a:buClr>
            </a:pPr>
            <a:r>
              <a:rPr lang="it-IT" sz="2400" dirty="0" err="1"/>
              <a:t>Frequent</a:t>
            </a:r>
            <a:r>
              <a:rPr lang="it-IT" sz="2400" dirty="0"/>
              <a:t> </a:t>
            </a:r>
            <a:r>
              <a:rPr lang="it-IT" sz="2400" dirty="0" err="1"/>
              <a:t>recurrent</a:t>
            </a:r>
            <a:r>
              <a:rPr lang="it-IT" sz="2400" dirty="0"/>
              <a:t> </a:t>
            </a:r>
            <a:r>
              <a:rPr lang="it-IT" sz="2400" dirty="0" err="1"/>
              <a:t>episodes</a:t>
            </a:r>
            <a:r>
              <a:rPr lang="it-IT" sz="2400" dirty="0"/>
              <a:t>..?</a:t>
            </a:r>
          </a:p>
          <a:p>
            <a:pPr>
              <a:lnSpc>
                <a:spcPct val="110000"/>
              </a:lnSpc>
              <a:buClr>
                <a:srgbClr val="FF3300"/>
              </a:buClr>
            </a:pPr>
            <a:r>
              <a:rPr lang="en-US" sz="2400" dirty="0"/>
              <a:t>Old and needs ‘sorting out’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Prognostic stratification</a:t>
            </a:r>
            <a:endParaRPr lang="en-GB" dirty="0"/>
          </a:p>
        </p:txBody>
      </p:sp>
      <p:sp>
        <p:nvSpPr>
          <p:cNvPr id="3" name="Content Placeholder 2"/>
          <p:cNvSpPr>
            <a:spLocks noGrp="1"/>
          </p:cNvSpPr>
          <p:nvPr>
            <p:ph idx="1"/>
          </p:nvPr>
        </p:nvSpPr>
        <p:spPr>
          <a:xfrm>
            <a:off x="686517" y="1417638"/>
            <a:ext cx="8229600" cy="4525963"/>
          </a:xfrm>
        </p:spPr>
        <p:txBody>
          <a:bodyPr>
            <a:normAutofit fontScale="92500"/>
          </a:bodyPr>
          <a:lstStyle/>
          <a:p>
            <a:pPr marL="0" indent="0">
              <a:buNone/>
            </a:pPr>
            <a:r>
              <a:rPr lang="en-GB" u="sng" dirty="0" smtClean="0"/>
              <a:t>Poor prognosis</a:t>
            </a:r>
          </a:p>
          <a:p>
            <a:r>
              <a:rPr lang="en-GB" dirty="0" smtClean="0"/>
              <a:t>Structural heart disease (independent of the cause of syncope)</a:t>
            </a:r>
          </a:p>
          <a:p>
            <a:pPr marL="0" indent="0">
              <a:buNone/>
            </a:pPr>
            <a:r>
              <a:rPr lang="en-GB" u="sng" dirty="0" smtClean="0"/>
              <a:t>Excellent prognosis</a:t>
            </a:r>
          </a:p>
          <a:p>
            <a:r>
              <a:rPr lang="en-GB" dirty="0" smtClean="0"/>
              <a:t>Young, healthy, normal 12-lead ECG</a:t>
            </a:r>
          </a:p>
          <a:p>
            <a:r>
              <a:rPr lang="en-GB" dirty="0" smtClean="0"/>
              <a:t>Neurally-mediated syncope</a:t>
            </a:r>
          </a:p>
          <a:p>
            <a:r>
              <a:rPr lang="en-GB" dirty="0" smtClean="0"/>
              <a:t>Orthostatic hypotension</a:t>
            </a:r>
          </a:p>
          <a:p>
            <a:r>
              <a:rPr lang="en-GB" dirty="0" smtClean="0"/>
              <a:t>Unexplained syncope after thorough evaluation</a:t>
            </a:r>
          </a:p>
          <a:p>
            <a:endParaRPr lang="en-GB" dirty="0"/>
          </a:p>
        </p:txBody>
      </p:sp>
    </p:spTree>
    <p:extLst>
      <p:ext uri="{BB962C8B-B14F-4D97-AF65-F5344CB8AC3E}">
        <p14:creationId xmlns:p14="http://schemas.microsoft.com/office/powerpoint/2010/main" val="154008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normAutofit/>
          </a:bodyPr>
          <a:lstStyle/>
          <a:p>
            <a:r>
              <a:rPr lang="en-GB" sz="3600" dirty="0"/>
              <a:t>Treatment of </a:t>
            </a:r>
            <a:r>
              <a:rPr lang="en-GB" sz="3600" dirty="0" smtClean="0"/>
              <a:t>non</a:t>
            </a:r>
            <a:r>
              <a:rPr lang="en-GB" sz="3600" dirty="0"/>
              <a:t>-</a:t>
            </a:r>
            <a:r>
              <a:rPr lang="en-GB" sz="3600" dirty="0" smtClean="0"/>
              <a:t>cardiac </a:t>
            </a:r>
            <a:r>
              <a:rPr lang="en-GB" sz="3600" dirty="0"/>
              <a:t>syncope</a:t>
            </a:r>
          </a:p>
        </p:txBody>
      </p:sp>
      <p:sp>
        <p:nvSpPr>
          <p:cNvPr id="363523" name="Rectangle 3"/>
          <p:cNvSpPr>
            <a:spLocks noGrp="1" noChangeArrowheads="1"/>
          </p:cNvSpPr>
          <p:nvPr>
            <p:ph type="body" idx="1"/>
          </p:nvPr>
        </p:nvSpPr>
        <p:spPr>
          <a:xfrm>
            <a:off x="685800" y="1852811"/>
            <a:ext cx="7772400" cy="3351330"/>
          </a:xfrm>
        </p:spPr>
        <p:txBody>
          <a:bodyPr>
            <a:normAutofit lnSpcReduction="10000"/>
          </a:bodyPr>
          <a:lstStyle/>
          <a:p>
            <a:r>
              <a:rPr lang="en-GB" dirty="0"/>
              <a:t>Patient education</a:t>
            </a:r>
          </a:p>
          <a:p>
            <a:r>
              <a:rPr lang="en-GB" dirty="0"/>
              <a:t>General measures</a:t>
            </a:r>
          </a:p>
          <a:p>
            <a:r>
              <a:rPr lang="en-GB" dirty="0"/>
              <a:t>Reduce / stop exacerbating medication</a:t>
            </a:r>
          </a:p>
          <a:p>
            <a:r>
              <a:rPr lang="en-GB" dirty="0"/>
              <a:t>Medication for syncope</a:t>
            </a:r>
          </a:p>
          <a:p>
            <a:r>
              <a:rPr lang="en-GB" dirty="0"/>
              <a:t>Dual chamber PPM for certain </a:t>
            </a:r>
            <a:r>
              <a:rPr lang="en-GB" dirty="0" smtClean="0"/>
              <a:t>patients (rare)</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352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63523">
                                            <p:txEl>
                                              <p:pRg st="0" end="0"/>
                                            </p:txEl>
                                          </p:spTgt>
                                        </p:tgtEl>
                                        <p:attrNameLst>
                                          <p:attrName>ppt_c</p:attrName>
                                        </p:attrNameLst>
                                      </p:cBhvr>
                                      <p:to>
                                        <a:srgbClr val="72EEEA"/>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352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63523">
                                            <p:txEl>
                                              <p:pRg st="1" end="1"/>
                                            </p:txEl>
                                          </p:spTgt>
                                        </p:tgtEl>
                                        <p:attrNameLst>
                                          <p:attrName>ppt_c</p:attrName>
                                        </p:attrNameLst>
                                      </p:cBhvr>
                                      <p:to>
                                        <a:srgbClr val="72EEEA"/>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352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63523">
                                            <p:txEl>
                                              <p:pRg st="2" end="2"/>
                                            </p:txEl>
                                          </p:spTgt>
                                        </p:tgtEl>
                                        <p:attrNameLst>
                                          <p:attrName>ppt_c</p:attrName>
                                        </p:attrNameLst>
                                      </p:cBhvr>
                                      <p:to>
                                        <a:srgbClr val="72EEEA"/>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352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63523">
                                            <p:txEl>
                                              <p:pRg st="3" end="3"/>
                                            </p:txEl>
                                          </p:spTgt>
                                        </p:tgtEl>
                                        <p:attrNameLst>
                                          <p:attrName>ppt_c</p:attrName>
                                        </p:attrNameLst>
                                      </p:cBhvr>
                                      <p:to>
                                        <a:srgbClr val="72EEEA"/>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35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762000" y="96018"/>
            <a:ext cx="7772400" cy="762000"/>
          </a:xfrm>
        </p:spPr>
        <p:txBody>
          <a:bodyPr>
            <a:normAutofit/>
          </a:bodyPr>
          <a:lstStyle/>
          <a:p>
            <a:r>
              <a:rPr lang="en-GB" sz="3200" dirty="0" smtClean="0"/>
              <a:t>UK driving regulations (DVLA)</a:t>
            </a:r>
            <a:endParaRPr lang="en-GB" sz="3200" dirty="0"/>
          </a:p>
        </p:txBody>
      </p:sp>
      <p:graphicFrame>
        <p:nvGraphicFramePr>
          <p:cNvPr id="367671" name="Group 55"/>
          <p:cNvGraphicFramePr>
            <a:graphicFrameLocks noGrp="1"/>
          </p:cNvGraphicFramePr>
          <p:nvPr>
            <p:ph idx="1"/>
            <p:extLst>
              <p:ext uri="{D42A27DB-BD31-4B8C-83A1-F6EECF244321}">
                <p14:modId xmlns:p14="http://schemas.microsoft.com/office/powerpoint/2010/main" val="4294789417"/>
              </p:ext>
            </p:extLst>
          </p:nvPr>
        </p:nvGraphicFramePr>
        <p:xfrm>
          <a:off x="685800" y="858018"/>
          <a:ext cx="7848600" cy="5336088"/>
        </p:xfrm>
        <a:graphic>
          <a:graphicData uri="http://schemas.openxmlformats.org/drawingml/2006/table">
            <a:tbl>
              <a:tblPr/>
              <a:tblGrid>
                <a:gridCol w="2616200"/>
                <a:gridCol w="2616200"/>
                <a:gridCol w="2616200"/>
              </a:tblGrid>
              <a:tr h="6187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1" u="none" strike="noStrike" cap="none" normalizeH="0" baseline="0" dirty="0">
                          <a:ln>
                            <a:noFill/>
                          </a:ln>
                          <a:solidFill>
                            <a:srgbClr val="000000"/>
                          </a:solidFill>
                          <a:effectLst/>
                          <a:latin typeface="Arial" charset="0"/>
                          <a:ea typeface="ＭＳ Ｐゴシック" charset="0"/>
                        </a:rPr>
                        <a:t>Disorder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1" u="none" strike="noStrike" cap="none" normalizeH="0" baseline="0">
                          <a:ln>
                            <a:noFill/>
                          </a:ln>
                          <a:solidFill>
                            <a:srgbClr val="000000"/>
                          </a:solidFill>
                          <a:effectLst/>
                          <a:latin typeface="Arial" charset="0"/>
                          <a:ea typeface="ＭＳ Ｐゴシック" charset="0"/>
                        </a:rPr>
                        <a:t>Group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1" u="none" strike="noStrike" cap="none" normalizeH="0" baseline="0" dirty="0">
                          <a:ln>
                            <a:noFill/>
                          </a:ln>
                          <a:solidFill>
                            <a:srgbClr val="000000"/>
                          </a:solidFill>
                          <a:effectLst/>
                          <a:latin typeface="Arial" charset="0"/>
                          <a:ea typeface="ＭＳ Ｐゴシック" charset="0"/>
                        </a:rPr>
                        <a:t>Group 2 (bus, lorry) and taxi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79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rgbClr val="000000"/>
                          </a:solidFill>
                          <a:effectLst/>
                          <a:latin typeface="Arial" charset="0"/>
                          <a:ea typeface="ＭＳ Ｐゴシック" charset="0"/>
                        </a:rPr>
                        <a:t>VVS / situational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rgbClr val="000000"/>
                          </a:solidFill>
                          <a:effectLst/>
                          <a:latin typeface="Arial" charset="0"/>
                          <a:ea typeface="ＭＳ Ｐゴシック"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rgbClr val="000000"/>
                          </a:solidFill>
                          <a:effectLst/>
                          <a:latin typeface="Arial" charset="0"/>
                          <a:ea typeface="ＭＳ Ｐゴシック"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5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rgbClr val="000000"/>
                          </a:solidFill>
                          <a:effectLst/>
                          <a:latin typeface="Arial" charset="0"/>
                          <a:ea typeface="ＭＳ Ｐゴシック" charset="0"/>
                        </a:rPr>
                        <a:t>Cough syncope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rgbClr val="000000"/>
                          </a:solidFill>
                          <a:effectLst/>
                          <a:latin typeface="Arial" charset="0"/>
                          <a:ea typeface="ＭＳ Ｐゴシック" charset="0"/>
                        </a:rPr>
                        <a:t>Cannot drive until controlled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rgbClr val="000000"/>
                          </a:solidFill>
                          <a:effectLst/>
                          <a:latin typeface="Arial" charset="0"/>
                          <a:ea typeface="ＭＳ Ｐゴシック" charset="0"/>
                        </a:rPr>
                        <a:t>Cannot drive until controlled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5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rgbClr val="000000"/>
                          </a:solidFill>
                          <a:effectLst/>
                          <a:latin typeface="Arial" charset="0"/>
                          <a:ea typeface="ＭＳ Ｐゴシック" charset="0"/>
                        </a:rPr>
                        <a:t>Unexplained – low risk recurrence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rgbClr val="000000"/>
                          </a:solidFill>
                          <a:effectLst/>
                          <a:latin typeface="Arial" charset="0"/>
                          <a:ea typeface="ＭＳ Ｐゴシック" charset="0"/>
                        </a:rPr>
                        <a:t>Can drive after 4 weeks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rgbClr val="000000"/>
                          </a:solidFill>
                          <a:effectLst/>
                          <a:latin typeface="Arial" charset="0"/>
                          <a:ea typeface="ＭＳ Ｐゴシック" charset="0"/>
                        </a:rPr>
                        <a:t>Can drive after 3 months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39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rgbClr val="000000"/>
                          </a:solidFill>
                          <a:effectLst/>
                          <a:latin typeface="Arial" charset="0"/>
                          <a:ea typeface="ＭＳ Ｐゴシック" charset="0"/>
                        </a:rPr>
                        <a:t>Unexplained – high risk recurrence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rgbClr val="000000"/>
                          </a:solidFill>
                          <a:effectLst/>
                          <a:latin typeface="Arial" charset="0"/>
                          <a:ea typeface="ＭＳ Ｐゴシック" charset="0"/>
                        </a:rPr>
                        <a:t>Can drive after 4 weeks if treated, otherwise 6 months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rgbClr val="000000"/>
                          </a:solidFill>
                          <a:effectLst/>
                          <a:latin typeface="Arial" charset="0"/>
                          <a:ea typeface="ＭＳ Ｐゴシック" charset="0"/>
                        </a:rPr>
                        <a:t>Can drive after 3 months if treated, otherwise 1 year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5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rgbClr val="000000"/>
                          </a:solidFill>
                          <a:effectLst/>
                          <a:latin typeface="Arial" charset="0"/>
                          <a:ea typeface="ＭＳ Ｐゴシック" charset="0"/>
                        </a:rPr>
                        <a:t>LOC with seizure markers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rgbClr val="000000"/>
                          </a:solidFill>
                          <a:effectLst/>
                          <a:latin typeface="Arial" charset="0"/>
                          <a:ea typeface="ＭＳ Ｐゴシック" charset="0"/>
                        </a:rPr>
                        <a:t>Cannot drive for 1 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rgbClr val="000000"/>
                          </a:solidFill>
                          <a:effectLst/>
                          <a:latin typeface="Arial" charset="0"/>
                          <a:ea typeface="ＭＳ Ｐゴシック" charset="0"/>
                        </a:rPr>
                        <a:t>Cannot drive for 5 years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5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rgbClr val="000000"/>
                          </a:solidFill>
                          <a:effectLst/>
                          <a:latin typeface="Arial" charset="0"/>
                          <a:ea typeface="ＭＳ Ｐゴシック" charset="0"/>
                        </a:rPr>
                        <a:t>LOC and no pointers at 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rgbClr val="000000"/>
                          </a:solidFill>
                          <a:effectLst/>
                          <a:latin typeface="Arial" charset="0"/>
                          <a:ea typeface="ＭＳ Ｐゴシック" charset="0"/>
                        </a:rPr>
                        <a:t>Cannot drive for 6 months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rgbClr val="000000"/>
                          </a:solidFill>
                          <a:effectLst/>
                          <a:latin typeface="Arial" charset="0"/>
                          <a:ea typeface="ＭＳ Ｐゴシック" charset="0"/>
                        </a:rPr>
                        <a:t>Cannot drive for 1 year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3178697" y="2558320"/>
            <a:ext cx="4084638" cy="1143000"/>
          </a:xfrm>
        </p:spPr>
        <p:txBody>
          <a:bodyPr rtlCol="0">
            <a:normAutofit/>
          </a:bodyPr>
          <a:lstStyle/>
          <a:p>
            <a:pPr eaLnBrk="1" fontAlgn="auto" hangingPunct="1">
              <a:spcAft>
                <a:spcPts val="0"/>
              </a:spcAft>
              <a:defRPr/>
            </a:pPr>
            <a:r>
              <a:rPr lang="en-GB" sz="4800" dirty="0" smtClean="0"/>
              <a:t>Any questions?</a:t>
            </a:r>
            <a:endParaRPr lang="en-GB" sz="4800" dirty="0"/>
          </a:p>
        </p:txBody>
      </p:sp>
      <p:graphicFrame>
        <p:nvGraphicFramePr>
          <p:cNvPr id="1056" name="Object 32"/>
          <p:cNvGraphicFramePr>
            <a:graphicFrameLocks noChangeAspect="1"/>
          </p:cNvGraphicFramePr>
          <p:nvPr>
            <p:extLst>
              <p:ext uri="{D42A27DB-BD31-4B8C-83A1-F6EECF244321}">
                <p14:modId xmlns:p14="http://schemas.microsoft.com/office/powerpoint/2010/main" val="1132718996"/>
              </p:ext>
            </p:extLst>
          </p:nvPr>
        </p:nvGraphicFramePr>
        <p:xfrm>
          <a:off x="1713831" y="1412875"/>
          <a:ext cx="1295400" cy="3933825"/>
        </p:xfrm>
        <a:graphic>
          <a:graphicData uri="http://schemas.openxmlformats.org/presentationml/2006/ole">
            <mc:AlternateContent xmlns:mc="http://schemas.openxmlformats.org/markup-compatibility/2006">
              <mc:Choice xmlns:v="urn:schemas-microsoft-com:vml" Requires="v">
                <p:oleObj spid="_x0000_s4142" name="Clip" r:id="rId5" imgW="1296504" imgH="3933687" progId="">
                  <p:embed/>
                </p:oleObj>
              </mc:Choice>
              <mc:Fallback>
                <p:oleObj name="Clip" r:id="rId5" imgW="1296504" imgH="393368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3831" y="1412875"/>
                        <a:ext cx="1295400" cy="3933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163980167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3</a:t>
            </a:r>
            <a:endParaRPr lang="en-GB" dirty="0"/>
          </a:p>
        </p:txBody>
      </p:sp>
      <p:sp>
        <p:nvSpPr>
          <p:cNvPr id="3" name="Content Placeholder 2"/>
          <p:cNvSpPr>
            <a:spLocks noGrp="1"/>
          </p:cNvSpPr>
          <p:nvPr>
            <p:ph idx="1"/>
          </p:nvPr>
        </p:nvSpPr>
        <p:spPr>
          <a:xfrm>
            <a:off x="598318" y="1483057"/>
            <a:ext cx="8229600" cy="4525963"/>
          </a:xfrm>
        </p:spPr>
        <p:txBody>
          <a:bodyPr>
            <a:normAutofit fontScale="85000" lnSpcReduction="10000"/>
          </a:bodyPr>
          <a:lstStyle/>
          <a:p>
            <a:pPr marL="0" indent="0">
              <a:buNone/>
            </a:pPr>
            <a:r>
              <a:rPr lang="en-GB" dirty="0" smtClean="0"/>
              <a:t>An 18-year-old man was admitted for a routine arthroscopy of the knee. In the anaesthetic room he was observed to become asystolic for 10 seconds during cannula insertion. The procedure was postponed while the anaesthetist sought more information.</a:t>
            </a:r>
          </a:p>
          <a:p>
            <a:pPr marL="0" indent="0">
              <a:buNone/>
            </a:pPr>
            <a:r>
              <a:rPr lang="en-GB" dirty="0" smtClean="0"/>
              <a:t>The patient’s mother stated that the patient and his father were ‘fainters’ and this was often triggered by unpleasant stimuli. </a:t>
            </a:r>
          </a:p>
          <a:p>
            <a:pPr marL="0" indent="0">
              <a:buNone/>
            </a:pPr>
            <a:r>
              <a:rPr lang="en-GB" dirty="0" smtClean="0"/>
              <a:t>The anaesthetist phoned the medical registrar to ask, ‘Can you get vasovagal syncope while lying down?’</a:t>
            </a:r>
            <a:endParaRPr lang="en-GB" dirty="0"/>
          </a:p>
        </p:txBody>
      </p:sp>
    </p:spTree>
    <p:extLst>
      <p:ext uri="{BB962C8B-B14F-4D97-AF65-F5344CB8AC3E}">
        <p14:creationId xmlns:p14="http://schemas.microsoft.com/office/powerpoint/2010/main" val="1881542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Text Box 5"/>
          <p:cNvSpPr txBox="1">
            <a:spLocks noChangeArrowheads="1"/>
          </p:cNvSpPr>
          <p:nvPr/>
        </p:nvSpPr>
        <p:spPr bwMode="auto">
          <a:xfrm>
            <a:off x="838200" y="533400"/>
            <a:ext cx="74168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it-IT" sz="3600" b="1" dirty="0">
                <a:solidFill>
                  <a:schemeClr val="tx2"/>
                </a:solidFill>
                <a:latin typeface="Arial" charset="0"/>
              </a:rPr>
              <a:t>Syncope (</a:t>
            </a:r>
            <a:r>
              <a:rPr lang="ja-JP" altLang="it-IT" sz="3600" b="1" dirty="0">
                <a:solidFill>
                  <a:schemeClr val="tx2"/>
                </a:solidFill>
                <a:latin typeface="Arial"/>
              </a:rPr>
              <a:t>‘</a:t>
            </a:r>
            <a:r>
              <a:rPr lang="it-IT" sz="3600" b="1" dirty="0">
                <a:solidFill>
                  <a:schemeClr val="tx2"/>
                </a:solidFill>
                <a:latin typeface="Arial" charset="0"/>
              </a:rPr>
              <a:t>interrupt</a:t>
            </a:r>
            <a:r>
              <a:rPr lang="ja-JP" altLang="it-IT" sz="3600" b="1" dirty="0">
                <a:solidFill>
                  <a:schemeClr val="tx2"/>
                </a:solidFill>
                <a:latin typeface="Arial"/>
              </a:rPr>
              <a:t>’</a:t>
            </a:r>
            <a:r>
              <a:rPr lang="it-IT" sz="3600" b="1" dirty="0">
                <a:solidFill>
                  <a:schemeClr val="tx2"/>
                </a:solidFill>
                <a:latin typeface="Arial" charset="0"/>
              </a:rPr>
              <a:t>)</a:t>
            </a:r>
            <a:endParaRPr lang="it-IT" sz="4400" b="1" dirty="0">
              <a:solidFill>
                <a:schemeClr val="tx2"/>
              </a:solidFill>
              <a:latin typeface="Arial" charset="0"/>
            </a:endParaRPr>
          </a:p>
        </p:txBody>
      </p:sp>
      <p:sp>
        <p:nvSpPr>
          <p:cNvPr id="95238" name="Text Box 6"/>
          <p:cNvSpPr txBox="1">
            <a:spLocks noChangeArrowheads="1"/>
          </p:cNvSpPr>
          <p:nvPr/>
        </p:nvSpPr>
        <p:spPr bwMode="auto">
          <a:xfrm>
            <a:off x="609599" y="1524000"/>
            <a:ext cx="8122071" cy="2800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l"/>
            <a:r>
              <a:rPr lang="en-GB" sz="2800" dirty="0">
                <a:latin typeface="Arial" charset="0"/>
                <a:cs typeface="Times New Roman" charset="0"/>
              </a:rPr>
              <a:t>Syncope is a </a:t>
            </a:r>
            <a:r>
              <a:rPr lang="en-GB" sz="2800" u="sng" dirty="0">
                <a:latin typeface="Arial" charset="0"/>
                <a:cs typeface="Times New Roman" charset="0"/>
              </a:rPr>
              <a:t>symptom</a:t>
            </a:r>
            <a:r>
              <a:rPr lang="en-GB" sz="2800" dirty="0">
                <a:latin typeface="Arial" charset="0"/>
                <a:cs typeface="Times New Roman" charset="0"/>
              </a:rPr>
              <a:t>, (not a diagnosis) which has 5 essential elements:</a:t>
            </a:r>
          </a:p>
          <a:p>
            <a:pPr algn="l"/>
            <a:endParaRPr lang="en-GB" sz="2400" dirty="0">
              <a:latin typeface="Arial" charset="0"/>
              <a:cs typeface="Times New Roman" charset="0"/>
            </a:endParaRPr>
          </a:p>
          <a:p>
            <a:pPr marL="342900" indent="-342900" algn="l">
              <a:buClr>
                <a:srgbClr val="FF3300"/>
              </a:buClr>
              <a:buFont typeface="Arial"/>
              <a:buChar char="•"/>
            </a:pPr>
            <a:r>
              <a:rPr lang="en-GB" sz="2400" dirty="0">
                <a:latin typeface="Arial" charset="0"/>
                <a:cs typeface="Times New Roman" charset="0"/>
              </a:rPr>
              <a:t> loss of consciousness</a:t>
            </a:r>
          </a:p>
          <a:p>
            <a:pPr marL="342900" indent="-342900" algn="l">
              <a:buClr>
                <a:srgbClr val="FF3300"/>
              </a:buClr>
              <a:buFont typeface="Arial"/>
              <a:buChar char="•"/>
            </a:pPr>
            <a:r>
              <a:rPr lang="en-GB" sz="2400" dirty="0">
                <a:latin typeface="Arial" charset="0"/>
                <a:cs typeface="Times New Roman" charset="0"/>
              </a:rPr>
              <a:t> loss of voluntary muscle tone </a:t>
            </a:r>
            <a:r>
              <a:rPr lang="en-GB" sz="2400" dirty="0">
                <a:solidFill>
                  <a:srgbClr val="000000"/>
                </a:solidFill>
                <a:latin typeface="Arial" charset="0"/>
                <a:cs typeface="Times New Roman" charset="0"/>
              </a:rPr>
              <a:t>(	    </a:t>
            </a:r>
            <a:r>
              <a:rPr lang="en-GB" sz="2400" dirty="0" smtClean="0">
                <a:solidFill>
                  <a:srgbClr val="000000"/>
                </a:solidFill>
                <a:latin typeface="Arial" charset="0"/>
                <a:cs typeface="Times New Roman" charset="0"/>
              </a:rPr>
              <a:t>   </a:t>
            </a:r>
            <a:r>
              <a:rPr lang="en-GB" sz="2400" dirty="0" smtClean="0">
                <a:latin typeface="Arial" charset="0"/>
                <a:cs typeface="Times New Roman" charset="0"/>
              </a:rPr>
              <a:t>fall</a:t>
            </a:r>
            <a:r>
              <a:rPr lang="en-GB" sz="2400" dirty="0">
                <a:latin typeface="Arial" charset="0"/>
                <a:cs typeface="Times New Roman" charset="0"/>
              </a:rPr>
              <a:t>)</a:t>
            </a:r>
          </a:p>
          <a:p>
            <a:pPr marL="342900" indent="-342900" algn="l">
              <a:buClr>
                <a:srgbClr val="FF3300"/>
              </a:buClr>
              <a:buFont typeface="Arial"/>
              <a:buChar char="•"/>
            </a:pPr>
            <a:r>
              <a:rPr lang="en-GB" sz="2400" dirty="0">
                <a:latin typeface="Arial" charset="0"/>
                <a:cs typeface="Times New Roman" charset="0"/>
              </a:rPr>
              <a:t> relatively rapid onset</a:t>
            </a:r>
          </a:p>
          <a:p>
            <a:pPr marL="342900" indent="-342900" algn="l">
              <a:buClr>
                <a:srgbClr val="FF3300"/>
              </a:buClr>
              <a:buFont typeface="Arial"/>
              <a:buChar char="•"/>
            </a:pPr>
            <a:r>
              <a:rPr lang="en-GB" sz="2400" dirty="0">
                <a:latin typeface="Arial" charset="0"/>
                <a:cs typeface="Times New Roman" charset="0"/>
              </a:rPr>
              <a:t> recovery is spontaneous, complete and </a:t>
            </a:r>
            <a:r>
              <a:rPr lang="en-GB" sz="2400" dirty="0" smtClean="0">
                <a:latin typeface="Arial" charset="0"/>
                <a:cs typeface="Times New Roman" charset="0"/>
              </a:rPr>
              <a:t>usually prompt</a:t>
            </a:r>
            <a:endParaRPr lang="it-IT" b="1" dirty="0">
              <a:latin typeface="Arial" charset="0"/>
            </a:endParaRPr>
          </a:p>
        </p:txBody>
      </p:sp>
      <p:sp>
        <p:nvSpPr>
          <p:cNvPr id="95239" name="Text Box 7"/>
          <p:cNvSpPr txBox="1">
            <a:spLocks noChangeArrowheads="1"/>
          </p:cNvSpPr>
          <p:nvPr/>
        </p:nvSpPr>
        <p:spPr bwMode="auto">
          <a:xfrm>
            <a:off x="762000" y="4876800"/>
            <a:ext cx="7543800" cy="830997"/>
          </a:xfrm>
          <a:prstGeom prst="rect">
            <a:avLst/>
          </a:prstGeom>
          <a:noFill/>
          <a:ln w="6350">
            <a:solidFill>
              <a:schemeClr val="hlink"/>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30000"/>
              </a:spcBef>
              <a:spcAft>
                <a:spcPct val="30000"/>
              </a:spcAft>
            </a:pPr>
            <a:r>
              <a:rPr lang="en-GB" sz="2400" b="1" i="1" dirty="0">
                <a:solidFill>
                  <a:schemeClr val="accent1"/>
                </a:solidFill>
                <a:latin typeface="Arial" charset="0"/>
              </a:rPr>
              <a:t>The underlying mechanism is transient global cerebral </a:t>
            </a:r>
            <a:r>
              <a:rPr lang="en-GB" sz="2400" b="1" i="1" dirty="0" smtClean="0">
                <a:solidFill>
                  <a:schemeClr val="accent1"/>
                </a:solidFill>
                <a:latin typeface="Arial" charset="0"/>
              </a:rPr>
              <a:t>hypoperfusion</a:t>
            </a:r>
            <a:endParaRPr lang="it-IT" sz="2400" i="1" dirty="0">
              <a:solidFill>
                <a:schemeClr val="accent1"/>
              </a:solidFill>
            </a:endParaRPr>
          </a:p>
        </p:txBody>
      </p:sp>
      <p:sp>
        <p:nvSpPr>
          <p:cNvPr id="95240" name="Line 8"/>
          <p:cNvSpPr>
            <a:spLocks noChangeShapeType="1"/>
          </p:cNvSpPr>
          <p:nvPr/>
        </p:nvSpPr>
        <p:spPr bwMode="auto">
          <a:xfrm>
            <a:off x="5029200" y="3352800"/>
            <a:ext cx="533400" cy="0"/>
          </a:xfrm>
          <a:prstGeom prst="line">
            <a:avLst/>
          </a:prstGeom>
          <a:noFill/>
          <a:ln w="6350">
            <a:solidFill>
              <a:srgbClr val="FF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GB"/>
          </a:p>
        </p:txBody>
      </p:sp>
      <p:cxnSp>
        <p:nvCxnSpPr>
          <p:cNvPr id="3" name="Straight Arrow Connector 2"/>
          <p:cNvCxnSpPr/>
          <p:nvPr/>
        </p:nvCxnSpPr>
        <p:spPr>
          <a:xfrm flipV="1">
            <a:off x="5295900" y="3370441"/>
            <a:ext cx="53340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685800" y="533400"/>
            <a:ext cx="7772400" cy="762000"/>
          </a:xfrm>
        </p:spPr>
        <p:txBody>
          <a:bodyPr/>
          <a:lstStyle/>
          <a:p>
            <a:r>
              <a:rPr lang="en-GB" dirty="0" smtClean="0"/>
              <a:t>Syncope is </a:t>
            </a:r>
            <a:r>
              <a:rPr lang="en-GB" dirty="0"/>
              <a:t>common</a:t>
            </a:r>
          </a:p>
        </p:txBody>
      </p:sp>
      <p:pic>
        <p:nvPicPr>
          <p:cNvPr id="359428" name="Picture 4"/>
          <p:cNvPicPr>
            <a:picLocks noChangeAspect="1" noChangeArrowheads="1"/>
          </p:cNvPicPr>
          <p:nvPr/>
        </p:nvPicPr>
        <p:blipFill>
          <a:blip r:embed="rId3" cstate="print"/>
          <a:srcRect/>
          <a:stretch>
            <a:fillRect/>
          </a:stretch>
        </p:blipFill>
        <p:spPr bwMode="auto">
          <a:xfrm>
            <a:off x="147638" y="1828800"/>
            <a:ext cx="8848725" cy="3200400"/>
          </a:xfrm>
          <a:prstGeom prst="rect">
            <a:avLst/>
          </a:prstGeom>
          <a:noFill/>
          <a:ln w="6350" cap="flat" cmpd="sng" algn="ctr">
            <a:noFill/>
            <a:prstDash val="solid"/>
            <a:miter lim="800000"/>
            <a:headEnd/>
            <a:tailEnd/>
          </a:ln>
        </p:spPr>
      </p:pic>
      <p:sp>
        <p:nvSpPr>
          <p:cNvPr id="8" name="TextBox 7"/>
          <p:cNvSpPr txBox="1"/>
          <p:nvPr/>
        </p:nvSpPr>
        <p:spPr>
          <a:xfrm>
            <a:off x="1447800" y="5486400"/>
            <a:ext cx="6019800" cy="461665"/>
          </a:xfrm>
          <a:prstGeom prst="rect">
            <a:avLst/>
          </a:prstGeom>
          <a:noFill/>
        </p:spPr>
        <p:txBody>
          <a:bodyPr wrap="square" rtlCol="0">
            <a:spAutoFit/>
          </a:bodyPr>
          <a:lstStyle/>
          <a:p>
            <a:r>
              <a:rPr lang="en-GB" sz="2400" dirty="0" smtClean="0">
                <a:solidFill>
                  <a:srgbClr val="FFFFFF"/>
                </a:solidFill>
                <a:latin typeface="+mn-lt"/>
              </a:rPr>
              <a:t>England data: syncope and collapse</a:t>
            </a:r>
            <a:endParaRPr lang="en-GB" sz="2400" dirty="0">
              <a:solidFill>
                <a:srgbClr val="FFFFFF"/>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Text Box 2"/>
          <p:cNvSpPr txBox="1">
            <a:spLocks noChangeArrowheads="1"/>
          </p:cNvSpPr>
          <p:nvPr/>
        </p:nvSpPr>
        <p:spPr bwMode="auto">
          <a:xfrm>
            <a:off x="2171700" y="754559"/>
            <a:ext cx="4648200" cy="769441"/>
          </a:xfrm>
          <a:prstGeom prst="rect">
            <a:avLst/>
          </a:prstGeom>
          <a:noFill/>
          <a:ln w="9525">
            <a:solidFill>
              <a:schemeClr val="tx1"/>
            </a:solidFill>
            <a:miter lim="800000"/>
            <a:headEnd/>
            <a:tailEnd/>
          </a:ln>
          <a:effectLst/>
        </p:spPr>
        <p:txBody>
          <a:bodyPr>
            <a:spAutoFit/>
          </a:bodyPr>
          <a:lstStyle/>
          <a:p>
            <a:pPr algn="ctr"/>
            <a:r>
              <a:rPr lang="en-GB" sz="2400" b="1" dirty="0">
                <a:latin typeface="Arial" charset="0"/>
              </a:rPr>
              <a:t>Collapse ?cause</a:t>
            </a:r>
          </a:p>
          <a:p>
            <a:pPr algn="ctr"/>
            <a:r>
              <a:rPr lang="en-GB" sz="2000" dirty="0">
                <a:latin typeface="Arial" charset="0"/>
              </a:rPr>
              <a:t>transient loss of consciousness</a:t>
            </a:r>
          </a:p>
        </p:txBody>
      </p:sp>
      <p:sp>
        <p:nvSpPr>
          <p:cNvPr id="356355" name="Line 3"/>
          <p:cNvSpPr>
            <a:spLocks noChangeShapeType="1"/>
          </p:cNvSpPr>
          <p:nvPr/>
        </p:nvSpPr>
        <p:spPr bwMode="auto">
          <a:xfrm>
            <a:off x="4495800" y="1524000"/>
            <a:ext cx="0" cy="381000"/>
          </a:xfrm>
          <a:prstGeom prst="line">
            <a:avLst/>
          </a:prstGeom>
          <a:noFill/>
          <a:ln w="38100">
            <a:solidFill>
              <a:srgbClr val="000000"/>
            </a:solidFill>
            <a:round/>
            <a:headEnd/>
            <a:tailEnd/>
          </a:ln>
          <a:effectLst/>
        </p:spPr>
        <p:txBody>
          <a:bodyPr wrap="none" anchor="ctr"/>
          <a:lstStyle/>
          <a:p>
            <a:endParaRPr lang="en-GB"/>
          </a:p>
        </p:txBody>
      </p:sp>
      <p:sp>
        <p:nvSpPr>
          <p:cNvPr id="356356" name="Line 4"/>
          <p:cNvSpPr>
            <a:spLocks noChangeShapeType="1"/>
          </p:cNvSpPr>
          <p:nvPr/>
        </p:nvSpPr>
        <p:spPr bwMode="auto">
          <a:xfrm>
            <a:off x="2667000" y="1905000"/>
            <a:ext cx="3581400" cy="0"/>
          </a:xfrm>
          <a:prstGeom prst="line">
            <a:avLst/>
          </a:prstGeom>
          <a:noFill/>
          <a:ln w="38100">
            <a:solidFill>
              <a:schemeClr val="tx1"/>
            </a:solidFill>
            <a:round/>
            <a:headEnd/>
            <a:tailEnd/>
          </a:ln>
          <a:effectLst/>
        </p:spPr>
        <p:txBody>
          <a:bodyPr wrap="none" anchor="ctr"/>
          <a:lstStyle/>
          <a:p>
            <a:endParaRPr lang="en-GB"/>
          </a:p>
        </p:txBody>
      </p:sp>
      <p:sp>
        <p:nvSpPr>
          <p:cNvPr id="356357" name="Line 5"/>
          <p:cNvSpPr>
            <a:spLocks noChangeShapeType="1"/>
          </p:cNvSpPr>
          <p:nvPr/>
        </p:nvSpPr>
        <p:spPr bwMode="auto">
          <a:xfrm>
            <a:off x="2667000" y="1905000"/>
            <a:ext cx="0" cy="381000"/>
          </a:xfrm>
          <a:prstGeom prst="line">
            <a:avLst/>
          </a:prstGeom>
          <a:noFill/>
          <a:ln w="38100">
            <a:solidFill>
              <a:srgbClr val="000000"/>
            </a:solidFill>
            <a:round/>
            <a:headEnd/>
            <a:tailEnd type="arrow" w="med" len="med"/>
          </a:ln>
          <a:effectLst/>
        </p:spPr>
        <p:txBody>
          <a:bodyPr wrap="none" anchor="ctr"/>
          <a:lstStyle/>
          <a:p>
            <a:endParaRPr lang="en-GB"/>
          </a:p>
        </p:txBody>
      </p:sp>
      <p:sp>
        <p:nvSpPr>
          <p:cNvPr id="356358" name="Line 6"/>
          <p:cNvSpPr>
            <a:spLocks noChangeShapeType="1"/>
          </p:cNvSpPr>
          <p:nvPr/>
        </p:nvSpPr>
        <p:spPr bwMode="auto">
          <a:xfrm>
            <a:off x="4495800" y="1905000"/>
            <a:ext cx="0" cy="381000"/>
          </a:xfrm>
          <a:prstGeom prst="line">
            <a:avLst/>
          </a:prstGeom>
          <a:noFill/>
          <a:ln w="38100">
            <a:solidFill>
              <a:srgbClr val="000000"/>
            </a:solidFill>
            <a:round/>
            <a:headEnd/>
            <a:tailEnd type="arrow" w="med" len="med"/>
          </a:ln>
          <a:effectLst/>
        </p:spPr>
        <p:txBody>
          <a:bodyPr wrap="none" anchor="ctr"/>
          <a:lstStyle/>
          <a:p>
            <a:endParaRPr lang="en-GB"/>
          </a:p>
        </p:txBody>
      </p:sp>
      <p:sp>
        <p:nvSpPr>
          <p:cNvPr id="356359" name="Line 7"/>
          <p:cNvSpPr>
            <a:spLocks noChangeShapeType="1"/>
          </p:cNvSpPr>
          <p:nvPr/>
        </p:nvSpPr>
        <p:spPr bwMode="auto">
          <a:xfrm>
            <a:off x="6248400" y="1905000"/>
            <a:ext cx="0" cy="381000"/>
          </a:xfrm>
          <a:prstGeom prst="line">
            <a:avLst/>
          </a:prstGeom>
          <a:noFill/>
          <a:ln w="38100">
            <a:solidFill>
              <a:srgbClr val="000000"/>
            </a:solidFill>
            <a:round/>
            <a:headEnd/>
            <a:tailEnd type="arrow" w="med" len="med"/>
          </a:ln>
          <a:effectLst/>
        </p:spPr>
        <p:txBody>
          <a:bodyPr wrap="none" anchor="ctr"/>
          <a:lstStyle/>
          <a:p>
            <a:endParaRPr lang="en-GB"/>
          </a:p>
        </p:txBody>
      </p:sp>
      <p:sp>
        <p:nvSpPr>
          <p:cNvPr id="356360" name="Text Box 8"/>
          <p:cNvSpPr txBox="1">
            <a:spLocks noChangeArrowheads="1"/>
          </p:cNvSpPr>
          <p:nvPr/>
        </p:nvSpPr>
        <p:spPr bwMode="auto">
          <a:xfrm>
            <a:off x="1066800" y="2286000"/>
            <a:ext cx="2438400" cy="830997"/>
          </a:xfrm>
          <a:prstGeom prst="rect">
            <a:avLst/>
          </a:prstGeom>
          <a:noFill/>
          <a:ln w="9525">
            <a:noFill/>
            <a:miter lim="800000"/>
            <a:headEnd/>
            <a:tailEnd/>
          </a:ln>
          <a:effectLst/>
        </p:spPr>
        <p:txBody>
          <a:bodyPr>
            <a:spAutoFit/>
          </a:bodyPr>
          <a:lstStyle/>
          <a:p>
            <a:pPr algn="l">
              <a:spcBef>
                <a:spcPct val="50000"/>
              </a:spcBef>
            </a:pPr>
            <a:r>
              <a:rPr lang="en-GB" sz="2400" dirty="0">
                <a:solidFill>
                  <a:srgbClr val="000000"/>
                </a:solidFill>
                <a:latin typeface="Arial" charset="0"/>
              </a:rPr>
              <a:t>Due to acute illness</a:t>
            </a:r>
            <a:endParaRPr lang="en-GB" sz="2400" dirty="0">
              <a:solidFill>
                <a:srgbClr val="000000"/>
              </a:solidFill>
            </a:endParaRPr>
          </a:p>
        </p:txBody>
      </p:sp>
      <p:sp>
        <p:nvSpPr>
          <p:cNvPr id="356361" name="Text Box 9"/>
          <p:cNvSpPr txBox="1">
            <a:spLocks noChangeArrowheads="1"/>
          </p:cNvSpPr>
          <p:nvPr/>
        </p:nvSpPr>
        <p:spPr bwMode="auto">
          <a:xfrm>
            <a:off x="3810000" y="2286000"/>
            <a:ext cx="1371600" cy="457200"/>
          </a:xfrm>
          <a:prstGeom prst="rect">
            <a:avLst/>
          </a:prstGeom>
          <a:noFill/>
          <a:ln w="6350">
            <a:noFill/>
            <a:miter lim="800000"/>
            <a:headEnd/>
            <a:tailEnd/>
          </a:ln>
          <a:effectLst/>
        </p:spPr>
        <p:txBody>
          <a:bodyPr wrap="none" anchor="ctr">
            <a:spAutoFit/>
          </a:bodyPr>
          <a:lstStyle/>
          <a:p>
            <a:pPr>
              <a:spcBef>
                <a:spcPct val="50000"/>
              </a:spcBef>
            </a:pPr>
            <a:r>
              <a:rPr lang="en-GB" sz="2400" dirty="0">
                <a:latin typeface="Arial" charset="0"/>
              </a:rPr>
              <a:t>Syncope</a:t>
            </a:r>
            <a:endParaRPr lang="en-GB" dirty="0"/>
          </a:p>
        </p:txBody>
      </p:sp>
      <p:sp>
        <p:nvSpPr>
          <p:cNvPr id="356362" name="Text Box 10"/>
          <p:cNvSpPr txBox="1">
            <a:spLocks noChangeArrowheads="1"/>
          </p:cNvSpPr>
          <p:nvPr/>
        </p:nvSpPr>
        <p:spPr bwMode="auto">
          <a:xfrm>
            <a:off x="5867400" y="2286000"/>
            <a:ext cx="2286000" cy="1569660"/>
          </a:xfrm>
          <a:prstGeom prst="rect">
            <a:avLst/>
          </a:prstGeom>
          <a:noFill/>
          <a:ln w="6350">
            <a:noFill/>
            <a:miter lim="800000"/>
            <a:headEnd/>
            <a:tailEnd/>
          </a:ln>
          <a:effectLst/>
        </p:spPr>
        <p:txBody>
          <a:bodyPr anchor="ctr">
            <a:spAutoFit/>
          </a:bodyPr>
          <a:lstStyle/>
          <a:p>
            <a:pPr algn="l"/>
            <a:r>
              <a:rPr lang="en-GB" sz="2400" dirty="0">
                <a:solidFill>
                  <a:srgbClr val="000000"/>
                </a:solidFill>
                <a:latin typeface="Arial" charset="0"/>
              </a:rPr>
              <a:t>Seizure</a:t>
            </a:r>
          </a:p>
          <a:p>
            <a:pPr algn="l"/>
            <a:r>
              <a:rPr lang="en-GB" sz="2400" dirty="0">
                <a:solidFill>
                  <a:srgbClr val="000000"/>
                </a:solidFill>
                <a:latin typeface="Arial" charset="0"/>
              </a:rPr>
              <a:t>Hypoglycaemia</a:t>
            </a:r>
          </a:p>
          <a:p>
            <a:pPr algn="l"/>
            <a:r>
              <a:rPr lang="en-GB" sz="2400" dirty="0" smtClean="0">
                <a:solidFill>
                  <a:srgbClr val="000000"/>
                </a:solidFill>
                <a:latin typeface="Arial" charset="0"/>
              </a:rPr>
              <a:t>Intoxication</a:t>
            </a:r>
          </a:p>
          <a:p>
            <a:pPr algn="l"/>
            <a:r>
              <a:rPr lang="en-GB" sz="2400" dirty="0" smtClean="0">
                <a:solidFill>
                  <a:srgbClr val="000000"/>
                </a:solidFill>
                <a:latin typeface="Arial" charset="0"/>
              </a:rPr>
              <a:t>etc</a:t>
            </a:r>
            <a:endParaRPr lang="en-GB" sz="2400" dirty="0">
              <a:solidFill>
                <a:srgbClr val="000000"/>
              </a:solidFill>
              <a:latin typeface="Arial" charset="0"/>
            </a:endParaRPr>
          </a:p>
        </p:txBody>
      </p:sp>
      <p:sp>
        <p:nvSpPr>
          <p:cNvPr id="356366" name="Oval 14"/>
          <p:cNvSpPr>
            <a:spLocks noChangeArrowheads="1"/>
          </p:cNvSpPr>
          <p:nvPr/>
        </p:nvSpPr>
        <p:spPr bwMode="auto">
          <a:xfrm>
            <a:off x="3581400" y="2057400"/>
            <a:ext cx="1905000" cy="914400"/>
          </a:xfrm>
          <a:prstGeom prst="ellipse">
            <a:avLst/>
          </a:prstGeom>
          <a:noFill/>
          <a:ln w="57150" algn="ctr">
            <a:solidFill>
              <a:srgbClr val="FF3300"/>
            </a:solidFill>
            <a:round/>
            <a:headEnd/>
            <a:tailEnd/>
          </a:ln>
          <a:effectLst/>
        </p:spPr>
        <p:txBody>
          <a:bodyPr wrap="none" anchor="ctr"/>
          <a:lstStyle/>
          <a:p>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6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Text Box 2"/>
          <p:cNvSpPr txBox="1">
            <a:spLocks noChangeArrowheads="1"/>
          </p:cNvSpPr>
          <p:nvPr/>
        </p:nvSpPr>
        <p:spPr bwMode="auto">
          <a:xfrm>
            <a:off x="2171700" y="754559"/>
            <a:ext cx="4648200" cy="769441"/>
          </a:xfrm>
          <a:prstGeom prst="rect">
            <a:avLst/>
          </a:prstGeom>
          <a:noFill/>
          <a:ln w="9525">
            <a:solidFill>
              <a:schemeClr val="tx1"/>
            </a:solidFill>
            <a:miter lim="800000"/>
            <a:headEnd/>
            <a:tailEnd/>
          </a:ln>
          <a:effectLst/>
        </p:spPr>
        <p:txBody>
          <a:bodyPr>
            <a:spAutoFit/>
          </a:bodyPr>
          <a:lstStyle/>
          <a:p>
            <a:pPr algn="ctr"/>
            <a:r>
              <a:rPr lang="en-GB" sz="2400" b="1" dirty="0">
                <a:latin typeface="Arial" charset="0"/>
              </a:rPr>
              <a:t>Collapse ?cause</a:t>
            </a:r>
          </a:p>
          <a:p>
            <a:pPr algn="ctr"/>
            <a:r>
              <a:rPr lang="en-GB" sz="2000" dirty="0">
                <a:latin typeface="Arial" charset="0"/>
              </a:rPr>
              <a:t>transient loss of consciousness</a:t>
            </a:r>
          </a:p>
        </p:txBody>
      </p:sp>
      <p:sp>
        <p:nvSpPr>
          <p:cNvPr id="356355" name="Line 3"/>
          <p:cNvSpPr>
            <a:spLocks noChangeShapeType="1"/>
          </p:cNvSpPr>
          <p:nvPr/>
        </p:nvSpPr>
        <p:spPr bwMode="auto">
          <a:xfrm>
            <a:off x="4495800" y="1524000"/>
            <a:ext cx="0" cy="381000"/>
          </a:xfrm>
          <a:prstGeom prst="line">
            <a:avLst/>
          </a:prstGeom>
          <a:noFill/>
          <a:ln w="38100">
            <a:solidFill>
              <a:srgbClr val="000000"/>
            </a:solidFill>
            <a:round/>
            <a:headEnd/>
            <a:tailEnd/>
          </a:ln>
          <a:effectLst/>
        </p:spPr>
        <p:txBody>
          <a:bodyPr wrap="none" anchor="ctr"/>
          <a:lstStyle/>
          <a:p>
            <a:endParaRPr lang="en-GB"/>
          </a:p>
        </p:txBody>
      </p:sp>
      <p:sp>
        <p:nvSpPr>
          <p:cNvPr id="356356" name="Line 4"/>
          <p:cNvSpPr>
            <a:spLocks noChangeShapeType="1"/>
          </p:cNvSpPr>
          <p:nvPr/>
        </p:nvSpPr>
        <p:spPr bwMode="auto">
          <a:xfrm>
            <a:off x="2667000" y="1905000"/>
            <a:ext cx="3581400" cy="0"/>
          </a:xfrm>
          <a:prstGeom prst="line">
            <a:avLst/>
          </a:prstGeom>
          <a:noFill/>
          <a:ln w="38100">
            <a:solidFill>
              <a:schemeClr val="tx1"/>
            </a:solidFill>
            <a:round/>
            <a:headEnd/>
            <a:tailEnd/>
          </a:ln>
          <a:effectLst/>
        </p:spPr>
        <p:txBody>
          <a:bodyPr wrap="none" anchor="ctr"/>
          <a:lstStyle/>
          <a:p>
            <a:endParaRPr lang="en-GB"/>
          </a:p>
        </p:txBody>
      </p:sp>
      <p:sp>
        <p:nvSpPr>
          <p:cNvPr id="356357" name="Line 5"/>
          <p:cNvSpPr>
            <a:spLocks noChangeShapeType="1"/>
          </p:cNvSpPr>
          <p:nvPr/>
        </p:nvSpPr>
        <p:spPr bwMode="auto">
          <a:xfrm>
            <a:off x="2667000" y="1905000"/>
            <a:ext cx="0" cy="381000"/>
          </a:xfrm>
          <a:prstGeom prst="line">
            <a:avLst/>
          </a:prstGeom>
          <a:noFill/>
          <a:ln w="38100">
            <a:solidFill>
              <a:srgbClr val="000000"/>
            </a:solidFill>
            <a:round/>
            <a:headEnd/>
            <a:tailEnd type="arrow" w="med" len="med"/>
          </a:ln>
          <a:effectLst/>
        </p:spPr>
        <p:txBody>
          <a:bodyPr wrap="none" anchor="ctr"/>
          <a:lstStyle/>
          <a:p>
            <a:endParaRPr lang="en-GB"/>
          </a:p>
        </p:txBody>
      </p:sp>
      <p:sp>
        <p:nvSpPr>
          <p:cNvPr id="356358" name="Line 6"/>
          <p:cNvSpPr>
            <a:spLocks noChangeShapeType="1"/>
          </p:cNvSpPr>
          <p:nvPr/>
        </p:nvSpPr>
        <p:spPr bwMode="auto">
          <a:xfrm>
            <a:off x="4495800" y="1905000"/>
            <a:ext cx="0" cy="381000"/>
          </a:xfrm>
          <a:prstGeom prst="line">
            <a:avLst/>
          </a:prstGeom>
          <a:noFill/>
          <a:ln w="38100">
            <a:solidFill>
              <a:srgbClr val="000000"/>
            </a:solidFill>
            <a:round/>
            <a:headEnd/>
            <a:tailEnd type="arrow" w="med" len="med"/>
          </a:ln>
          <a:effectLst/>
        </p:spPr>
        <p:txBody>
          <a:bodyPr wrap="none" anchor="ctr"/>
          <a:lstStyle/>
          <a:p>
            <a:endParaRPr lang="en-GB"/>
          </a:p>
        </p:txBody>
      </p:sp>
      <p:sp>
        <p:nvSpPr>
          <p:cNvPr id="356359" name="Line 7"/>
          <p:cNvSpPr>
            <a:spLocks noChangeShapeType="1"/>
          </p:cNvSpPr>
          <p:nvPr/>
        </p:nvSpPr>
        <p:spPr bwMode="auto">
          <a:xfrm>
            <a:off x="6248400" y="1905000"/>
            <a:ext cx="0" cy="381000"/>
          </a:xfrm>
          <a:prstGeom prst="line">
            <a:avLst/>
          </a:prstGeom>
          <a:noFill/>
          <a:ln w="38100">
            <a:solidFill>
              <a:srgbClr val="000000"/>
            </a:solidFill>
            <a:round/>
            <a:headEnd/>
            <a:tailEnd type="arrow" w="med" len="med"/>
          </a:ln>
          <a:effectLst/>
        </p:spPr>
        <p:txBody>
          <a:bodyPr wrap="none" anchor="ctr"/>
          <a:lstStyle/>
          <a:p>
            <a:endParaRPr lang="en-GB"/>
          </a:p>
        </p:txBody>
      </p:sp>
      <p:sp>
        <p:nvSpPr>
          <p:cNvPr id="356360" name="Text Box 8"/>
          <p:cNvSpPr txBox="1">
            <a:spLocks noChangeArrowheads="1"/>
          </p:cNvSpPr>
          <p:nvPr/>
        </p:nvSpPr>
        <p:spPr bwMode="auto">
          <a:xfrm>
            <a:off x="1066800" y="2286000"/>
            <a:ext cx="2438400" cy="830997"/>
          </a:xfrm>
          <a:prstGeom prst="rect">
            <a:avLst/>
          </a:prstGeom>
          <a:noFill/>
          <a:ln w="9525">
            <a:noFill/>
            <a:miter lim="800000"/>
            <a:headEnd/>
            <a:tailEnd/>
          </a:ln>
          <a:effectLst/>
        </p:spPr>
        <p:txBody>
          <a:bodyPr>
            <a:spAutoFit/>
          </a:bodyPr>
          <a:lstStyle/>
          <a:p>
            <a:pPr algn="l">
              <a:spcBef>
                <a:spcPct val="50000"/>
              </a:spcBef>
            </a:pPr>
            <a:r>
              <a:rPr lang="en-GB" sz="2400" dirty="0">
                <a:solidFill>
                  <a:srgbClr val="000000"/>
                </a:solidFill>
                <a:latin typeface="Arial" charset="0"/>
              </a:rPr>
              <a:t>Due to acute illness</a:t>
            </a:r>
            <a:endParaRPr lang="en-GB" sz="2400" dirty="0">
              <a:solidFill>
                <a:srgbClr val="000000"/>
              </a:solidFill>
            </a:endParaRPr>
          </a:p>
        </p:txBody>
      </p:sp>
      <p:sp>
        <p:nvSpPr>
          <p:cNvPr id="356361" name="Text Box 9"/>
          <p:cNvSpPr txBox="1">
            <a:spLocks noChangeArrowheads="1"/>
          </p:cNvSpPr>
          <p:nvPr/>
        </p:nvSpPr>
        <p:spPr bwMode="auto">
          <a:xfrm>
            <a:off x="3810000" y="2286000"/>
            <a:ext cx="1371600" cy="457200"/>
          </a:xfrm>
          <a:prstGeom prst="rect">
            <a:avLst/>
          </a:prstGeom>
          <a:noFill/>
          <a:ln w="6350">
            <a:noFill/>
            <a:miter lim="800000"/>
            <a:headEnd/>
            <a:tailEnd/>
          </a:ln>
          <a:effectLst/>
        </p:spPr>
        <p:txBody>
          <a:bodyPr wrap="none" anchor="ctr">
            <a:spAutoFit/>
          </a:bodyPr>
          <a:lstStyle/>
          <a:p>
            <a:pPr>
              <a:spcBef>
                <a:spcPct val="50000"/>
              </a:spcBef>
            </a:pPr>
            <a:r>
              <a:rPr lang="en-GB" sz="2400" dirty="0">
                <a:latin typeface="Arial" charset="0"/>
              </a:rPr>
              <a:t>Syncope</a:t>
            </a:r>
            <a:endParaRPr lang="en-GB" dirty="0"/>
          </a:p>
        </p:txBody>
      </p:sp>
      <p:sp>
        <p:nvSpPr>
          <p:cNvPr id="356362" name="Text Box 10"/>
          <p:cNvSpPr txBox="1">
            <a:spLocks noChangeArrowheads="1"/>
          </p:cNvSpPr>
          <p:nvPr/>
        </p:nvSpPr>
        <p:spPr bwMode="auto">
          <a:xfrm>
            <a:off x="5867400" y="2286000"/>
            <a:ext cx="2286000" cy="1569660"/>
          </a:xfrm>
          <a:prstGeom prst="rect">
            <a:avLst/>
          </a:prstGeom>
          <a:noFill/>
          <a:ln w="6350">
            <a:noFill/>
            <a:miter lim="800000"/>
            <a:headEnd/>
            <a:tailEnd/>
          </a:ln>
          <a:effectLst/>
        </p:spPr>
        <p:txBody>
          <a:bodyPr anchor="ctr">
            <a:spAutoFit/>
          </a:bodyPr>
          <a:lstStyle/>
          <a:p>
            <a:pPr algn="l"/>
            <a:r>
              <a:rPr lang="en-GB" sz="2400" dirty="0">
                <a:solidFill>
                  <a:srgbClr val="000000"/>
                </a:solidFill>
                <a:latin typeface="Arial" charset="0"/>
              </a:rPr>
              <a:t>Seizure</a:t>
            </a:r>
          </a:p>
          <a:p>
            <a:pPr algn="l"/>
            <a:r>
              <a:rPr lang="en-GB" sz="2400" dirty="0">
                <a:solidFill>
                  <a:srgbClr val="000000"/>
                </a:solidFill>
                <a:latin typeface="Arial" charset="0"/>
              </a:rPr>
              <a:t>Hypoglycaemia</a:t>
            </a:r>
          </a:p>
          <a:p>
            <a:pPr algn="l"/>
            <a:r>
              <a:rPr lang="en-GB" sz="2400" dirty="0" smtClean="0">
                <a:solidFill>
                  <a:srgbClr val="000000"/>
                </a:solidFill>
                <a:latin typeface="Arial" charset="0"/>
              </a:rPr>
              <a:t>Intoxication</a:t>
            </a:r>
          </a:p>
          <a:p>
            <a:pPr algn="l"/>
            <a:r>
              <a:rPr lang="en-GB" sz="2400" dirty="0" smtClean="0">
                <a:solidFill>
                  <a:srgbClr val="000000"/>
                </a:solidFill>
                <a:latin typeface="Arial" charset="0"/>
              </a:rPr>
              <a:t>etc</a:t>
            </a:r>
            <a:endParaRPr lang="en-GB" sz="2400" dirty="0">
              <a:solidFill>
                <a:srgbClr val="000000"/>
              </a:solidFill>
              <a:latin typeface="Arial" charset="0"/>
            </a:endParaRPr>
          </a:p>
        </p:txBody>
      </p:sp>
      <p:sp>
        <p:nvSpPr>
          <p:cNvPr id="356366" name="Oval 14"/>
          <p:cNvSpPr>
            <a:spLocks noChangeArrowheads="1"/>
          </p:cNvSpPr>
          <p:nvPr/>
        </p:nvSpPr>
        <p:spPr bwMode="auto">
          <a:xfrm>
            <a:off x="3581400" y="2057400"/>
            <a:ext cx="1905000" cy="914400"/>
          </a:xfrm>
          <a:prstGeom prst="ellipse">
            <a:avLst/>
          </a:prstGeom>
          <a:noFill/>
          <a:ln w="57150" algn="ctr">
            <a:solidFill>
              <a:srgbClr val="FF3300"/>
            </a:solidFill>
            <a:round/>
            <a:headEnd/>
            <a:tailEnd/>
          </a:ln>
          <a:effectLst/>
        </p:spPr>
        <p:txBody>
          <a:bodyPr wrap="none" anchor="ctr"/>
          <a:lstStyle/>
          <a:p>
            <a:endParaRPr lang="en-GB"/>
          </a:p>
        </p:txBody>
      </p:sp>
      <p:sp>
        <p:nvSpPr>
          <p:cNvPr id="12" name="Line 7"/>
          <p:cNvSpPr>
            <a:spLocks noChangeShapeType="1"/>
          </p:cNvSpPr>
          <p:nvPr/>
        </p:nvSpPr>
        <p:spPr bwMode="auto">
          <a:xfrm>
            <a:off x="4495800" y="2743200"/>
            <a:ext cx="0" cy="1363858"/>
          </a:xfrm>
          <a:prstGeom prst="line">
            <a:avLst/>
          </a:prstGeom>
          <a:noFill/>
          <a:ln w="38100">
            <a:solidFill>
              <a:srgbClr val="000000"/>
            </a:solidFill>
            <a:round/>
            <a:headEnd/>
            <a:tailEnd type="arrow" w="med" len="med"/>
          </a:ln>
          <a:effectLst/>
        </p:spPr>
        <p:txBody>
          <a:bodyPr wrap="none" anchor="ctr"/>
          <a:lstStyle/>
          <a:p>
            <a:endParaRPr lang="en-GB"/>
          </a:p>
        </p:txBody>
      </p:sp>
      <p:sp>
        <p:nvSpPr>
          <p:cNvPr id="2" name="TextBox 1"/>
          <p:cNvSpPr txBox="1"/>
          <p:nvPr/>
        </p:nvSpPr>
        <p:spPr>
          <a:xfrm>
            <a:off x="1658136" y="4142340"/>
            <a:ext cx="3651426" cy="1569660"/>
          </a:xfrm>
          <a:prstGeom prst="rect">
            <a:avLst/>
          </a:prstGeom>
          <a:noFill/>
          <a:ln>
            <a:solidFill>
              <a:srgbClr val="000000"/>
            </a:solidFill>
          </a:ln>
        </p:spPr>
        <p:txBody>
          <a:bodyPr wrap="square" rtlCol="0">
            <a:spAutoFit/>
          </a:bodyPr>
          <a:lstStyle/>
          <a:p>
            <a:pPr marL="342900" indent="-342900">
              <a:buAutoNum type="arabicPeriod"/>
            </a:pPr>
            <a:r>
              <a:rPr lang="en-GB" sz="2400" dirty="0" smtClean="0"/>
              <a:t>Neurally</a:t>
            </a:r>
            <a:r>
              <a:rPr lang="en-GB" sz="2400" dirty="0"/>
              <a:t>-</a:t>
            </a:r>
            <a:r>
              <a:rPr lang="en-GB" sz="2400" dirty="0" smtClean="0"/>
              <a:t>mediated</a:t>
            </a:r>
          </a:p>
          <a:p>
            <a:pPr marL="342900" indent="-342900">
              <a:buAutoNum type="arabicPeriod"/>
            </a:pPr>
            <a:r>
              <a:rPr lang="en-GB" sz="2400" dirty="0" smtClean="0"/>
              <a:t>Orthostatic hypotension</a:t>
            </a:r>
          </a:p>
          <a:p>
            <a:pPr marL="342900" indent="-342900">
              <a:buAutoNum type="arabicPeriod"/>
            </a:pPr>
            <a:r>
              <a:rPr lang="en-GB" sz="2400" dirty="0" smtClean="0"/>
              <a:t>Cardiac arrhythmia</a:t>
            </a:r>
          </a:p>
          <a:p>
            <a:pPr marL="342900" indent="-342900">
              <a:buAutoNum type="arabicPeriod"/>
            </a:pPr>
            <a:r>
              <a:rPr lang="en-GB" sz="2400" dirty="0" smtClean="0"/>
              <a:t>Structural</a:t>
            </a:r>
            <a:endParaRPr lang="en-GB" sz="2400" dirty="0"/>
          </a:p>
        </p:txBody>
      </p:sp>
      <p:sp>
        <p:nvSpPr>
          <p:cNvPr id="3" name="TextBox 2"/>
          <p:cNvSpPr txBox="1"/>
          <p:nvPr/>
        </p:nvSpPr>
        <p:spPr>
          <a:xfrm>
            <a:off x="5867400" y="4674907"/>
            <a:ext cx="1947005" cy="830997"/>
          </a:xfrm>
          <a:prstGeom prst="rect">
            <a:avLst/>
          </a:prstGeom>
          <a:noFill/>
        </p:spPr>
        <p:txBody>
          <a:bodyPr wrap="square" rtlCol="0">
            <a:spAutoFit/>
          </a:bodyPr>
          <a:lstStyle/>
          <a:p>
            <a:r>
              <a:rPr lang="en-GB" sz="2400" dirty="0" smtClean="0">
                <a:solidFill>
                  <a:srgbClr val="7F7F7F"/>
                </a:solidFill>
              </a:rPr>
              <a:t>TLOC alone is never a TIA</a:t>
            </a:r>
            <a:endParaRPr lang="en-GB" sz="2400" dirty="0">
              <a:solidFill>
                <a:srgbClr val="7F7F7F"/>
              </a:solidFill>
            </a:endParaRPr>
          </a:p>
        </p:txBody>
      </p:sp>
      <p:sp>
        <p:nvSpPr>
          <p:cNvPr id="15" name="Oval 14"/>
          <p:cNvSpPr>
            <a:spLocks noChangeArrowheads="1"/>
          </p:cNvSpPr>
          <p:nvPr/>
        </p:nvSpPr>
        <p:spPr bwMode="auto">
          <a:xfrm>
            <a:off x="1295400" y="4107058"/>
            <a:ext cx="4191000" cy="850107"/>
          </a:xfrm>
          <a:prstGeom prst="ellipse">
            <a:avLst/>
          </a:prstGeom>
          <a:noFill/>
          <a:ln w="57150">
            <a:solidFill>
              <a:srgbClr val="FF33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GB"/>
          </a:p>
        </p:txBody>
      </p:sp>
    </p:spTree>
    <p:extLst>
      <p:ext uri="{BB962C8B-B14F-4D97-AF65-F5344CB8AC3E}">
        <p14:creationId xmlns:p14="http://schemas.microsoft.com/office/powerpoint/2010/main" val="1106632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63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66"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‘Initial evaluation’</a:t>
            </a:r>
            <a:endParaRPr lang="en-GB" dirty="0"/>
          </a:p>
        </p:txBody>
      </p:sp>
      <p:sp>
        <p:nvSpPr>
          <p:cNvPr id="3" name="Content Placeholder 2"/>
          <p:cNvSpPr>
            <a:spLocks noGrp="1"/>
          </p:cNvSpPr>
          <p:nvPr>
            <p:ph idx="1"/>
          </p:nvPr>
        </p:nvSpPr>
        <p:spPr>
          <a:xfrm>
            <a:off x="457200" y="1818240"/>
            <a:ext cx="8229600" cy="3685802"/>
          </a:xfrm>
        </p:spPr>
        <p:txBody>
          <a:bodyPr>
            <a:normAutofit/>
          </a:bodyPr>
          <a:lstStyle/>
          <a:p>
            <a:r>
              <a:rPr lang="en-GB" dirty="0" smtClean="0"/>
              <a:t>History from patient</a:t>
            </a:r>
          </a:p>
          <a:p>
            <a:r>
              <a:rPr lang="en-GB" dirty="0" smtClean="0">
                <a:solidFill>
                  <a:srgbClr val="FF0000"/>
                </a:solidFill>
              </a:rPr>
              <a:t>History from any available eye-witnesses!</a:t>
            </a:r>
          </a:p>
          <a:p>
            <a:r>
              <a:rPr lang="en-GB" dirty="0" smtClean="0"/>
              <a:t>Cardiovascular (and neurological) examination</a:t>
            </a:r>
          </a:p>
          <a:p>
            <a:r>
              <a:rPr lang="en-GB" dirty="0" smtClean="0"/>
              <a:t>12-lead ECG</a:t>
            </a:r>
          </a:p>
          <a:p>
            <a:r>
              <a:rPr lang="en-GB" dirty="0"/>
              <a:t>Lying and standing BP</a:t>
            </a:r>
          </a:p>
          <a:p>
            <a:endParaRPr lang="en-GB" dirty="0" smtClean="0"/>
          </a:p>
          <a:p>
            <a:endParaRPr lang="en-GB" dirty="0"/>
          </a:p>
        </p:txBody>
      </p:sp>
    </p:spTree>
    <p:extLst>
      <p:ext uri="{BB962C8B-B14F-4D97-AF65-F5344CB8AC3E}">
        <p14:creationId xmlns:p14="http://schemas.microsoft.com/office/powerpoint/2010/main" val="33986201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NAV" val="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ruttura predefinita">
  <a:themeElements>
    <a:clrScheme name="Struttura predefinita 8">
      <a:dk1>
        <a:srgbClr val="808080"/>
      </a:dk1>
      <a:lt1>
        <a:srgbClr val="FFFF00"/>
      </a:lt1>
      <a:dk2>
        <a:srgbClr val="003366"/>
      </a:dk2>
      <a:lt2>
        <a:srgbClr val="FFFF00"/>
      </a:lt2>
      <a:accent1>
        <a:srgbClr val="00CC99"/>
      </a:accent1>
      <a:accent2>
        <a:srgbClr val="FFCC00"/>
      </a:accent2>
      <a:accent3>
        <a:srgbClr val="AAADB8"/>
      </a:accent3>
      <a:accent4>
        <a:srgbClr val="DADA00"/>
      </a:accent4>
      <a:accent5>
        <a:srgbClr val="AAE2CA"/>
      </a:accent5>
      <a:accent6>
        <a:srgbClr val="E7B900"/>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 cap="flat" cmpd="sng" algn="ctr">
          <a:solidFill>
            <a:srgbClr val="B2B2B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6350" cap="flat" cmpd="sng" algn="ctr">
          <a:solidFill>
            <a:srgbClr val="B2B2B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8">
        <a:dk1>
          <a:srgbClr val="808080"/>
        </a:dk1>
        <a:lt1>
          <a:srgbClr val="FFFF00"/>
        </a:lt1>
        <a:dk2>
          <a:srgbClr val="003366"/>
        </a:dk2>
        <a:lt2>
          <a:srgbClr val="FFFF00"/>
        </a:lt2>
        <a:accent1>
          <a:srgbClr val="00CC99"/>
        </a:accent1>
        <a:accent2>
          <a:srgbClr val="FFCC00"/>
        </a:accent2>
        <a:accent3>
          <a:srgbClr val="AAADB8"/>
        </a:accent3>
        <a:accent4>
          <a:srgbClr val="DADA00"/>
        </a:accent4>
        <a:accent5>
          <a:srgbClr val="AAE2CA"/>
        </a:accent5>
        <a:accent6>
          <a:srgbClr val="E7B900"/>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ruttura predefinita">
  <a:themeElements>
    <a:clrScheme name="Struttura predefinita 8">
      <a:dk1>
        <a:srgbClr val="808080"/>
      </a:dk1>
      <a:lt1>
        <a:srgbClr val="FFFF00"/>
      </a:lt1>
      <a:dk2>
        <a:srgbClr val="003366"/>
      </a:dk2>
      <a:lt2>
        <a:srgbClr val="FFFF00"/>
      </a:lt2>
      <a:accent1>
        <a:srgbClr val="00CC99"/>
      </a:accent1>
      <a:accent2>
        <a:srgbClr val="FFCC00"/>
      </a:accent2>
      <a:accent3>
        <a:srgbClr val="AAADB8"/>
      </a:accent3>
      <a:accent4>
        <a:srgbClr val="DADA00"/>
      </a:accent4>
      <a:accent5>
        <a:srgbClr val="AAE2CA"/>
      </a:accent5>
      <a:accent6>
        <a:srgbClr val="E7B900"/>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 cap="flat" cmpd="sng" algn="ctr">
          <a:solidFill>
            <a:srgbClr val="B2B2B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6350" cap="flat" cmpd="sng" algn="ctr">
          <a:solidFill>
            <a:srgbClr val="B2B2B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8">
        <a:dk1>
          <a:srgbClr val="808080"/>
        </a:dk1>
        <a:lt1>
          <a:srgbClr val="FFFF00"/>
        </a:lt1>
        <a:dk2>
          <a:srgbClr val="003366"/>
        </a:dk2>
        <a:lt2>
          <a:srgbClr val="FFFF00"/>
        </a:lt2>
        <a:accent1>
          <a:srgbClr val="00CC99"/>
        </a:accent1>
        <a:accent2>
          <a:srgbClr val="FFCC00"/>
        </a:accent2>
        <a:accent3>
          <a:srgbClr val="AAADB8"/>
        </a:accent3>
        <a:accent4>
          <a:srgbClr val="DADA00"/>
        </a:accent4>
        <a:accent5>
          <a:srgbClr val="AAE2CA"/>
        </a:accent5>
        <a:accent6>
          <a:srgbClr val="E7B900"/>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truttura predefinita">
  <a:themeElements>
    <a:clrScheme name="Struttura predefinita 8">
      <a:dk1>
        <a:srgbClr val="808080"/>
      </a:dk1>
      <a:lt1>
        <a:srgbClr val="FFFF00"/>
      </a:lt1>
      <a:dk2>
        <a:srgbClr val="003366"/>
      </a:dk2>
      <a:lt2>
        <a:srgbClr val="FFFF00"/>
      </a:lt2>
      <a:accent1>
        <a:srgbClr val="00CC99"/>
      </a:accent1>
      <a:accent2>
        <a:srgbClr val="FFCC00"/>
      </a:accent2>
      <a:accent3>
        <a:srgbClr val="AAADB8"/>
      </a:accent3>
      <a:accent4>
        <a:srgbClr val="DADA00"/>
      </a:accent4>
      <a:accent5>
        <a:srgbClr val="AAE2CA"/>
      </a:accent5>
      <a:accent6>
        <a:srgbClr val="E7B900"/>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 cap="flat" cmpd="sng" algn="ctr">
          <a:solidFill>
            <a:srgbClr val="B2B2B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6350" cap="flat" cmpd="sng" algn="ctr">
          <a:solidFill>
            <a:srgbClr val="B2B2B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8">
        <a:dk1>
          <a:srgbClr val="808080"/>
        </a:dk1>
        <a:lt1>
          <a:srgbClr val="FFFF00"/>
        </a:lt1>
        <a:dk2>
          <a:srgbClr val="003366"/>
        </a:dk2>
        <a:lt2>
          <a:srgbClr val="FFFF00"/>
        </a:lt2>
        <a:accent1>
          <a:srgbClr val="00CC99"/>
        </a:accent1>
        <a:accent2>
          <a:srgbClr val="FFCC00"/>
        </a:accent2>
        <a:accent3>
          <a:srgbClr val="AAADB8"/>
        </a:accent3>
        <a:accent4>
          <a:srgbClr val="DADA00"/>
        </a:accent4>
        <a:accent5>
          <a:srgbClr val="AAE2CA"/>
        </a:accent5>
        <a:accent6>
          <a:srgbClr val="E7B900"/>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FFFFFF"/>
    </a:dk1>
    <a:lt1>
      <a:srgbClr val="FFFFFF"/>
    </a:lt1>
    <a:dk2>
      <a:srgbClr val="FFFF00"/>
    </a:dk2>
    <a:lt2>
      <a:srgbClr val="000000"/>
    </a:lt2>
    <a:accent1>
      <a:srgbClr val="FF9900"/>
    </a:accent1>
    <a:accent2>
      <a:srgbClr val="00FFFF"/>
    </a:accent2>
    <a:accent3>
      <a:srgbClr val="FFFFFF"/>
    </a:accent3>
    <a:accent4>
      <a:srgbClr val="DADADA"/>
    </a:accent4>
    <a:accent5>
      <a:srgbClr val="FFCAAA"/>
    </a:accent5>
    <a:accent6>
      <a:srgbClr val="00E7E7"/>
    </a:accent6>
    <a:hlink>
      <a:srgbClr val="FF00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otalTime>6320</TotalTime>
  <Words>5462</Words>
  <Application>Microsoft Macintosh PowerPoint</Application>
  <PresentationFormat>On-screen Show (4:3)</PresentationFormat>
  <Paragraphs>441</Paragraphs>
  <Slides>37</Slides>
  <Notes>37</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37</vt:i4>
      </vt:variant>
    </vt:vector>
  </HeadingPairs>
  <TitlesOfParts>
    <vt:vector size="48" baseType="lpstr">
      <vt:lpstr>Calibri</vt:lpstr>
      <vt:lpstr>Courier New</vt:lpstr>
      <vt:lpstr>ＭＳ Ｐゴシック</vt:lpstr>
      <vt:lpstr>Times New Roman</vt:lpstr>
      <vt:lpstr>Wingdings</vt:lpstr>
      <vt:lpstr>Arial</vt:lpstr>
      <vt:lpstr>Office Theme</vt:lpstr>
      <vt:lpstr>Struttura predefinita</vt:lpstr>
      <vt:lpstr>1_Struttura predefinita</vt:lpstr>
      <vt:lpstr>2_Struttura predefinita</vt:lpstr>
      <vt:lpstr>Clip</vt:lpstr>
      <vt:lpstr>Collapse</vt:lpstr>
      <vt:lpstr>Scenario 1</vt:lpstr>
      <vt:lpstr>Scenario 2</vt:lpstr>
      <vt:lpstr>Scenario 3</vt:lpstr>
      <vt:lpstr>PowerPoint Presentation</vt:lpstr>
      <vt:lpstr>Syncope is common</vt:lpstr>
      <vt:lpstr>PowerPoint Presentation</vt:lpstr>
      <vt:lpstr>PowerPoint Presentation</vt:lpstr>
      <vt:lpstr>‘Initial evaluation’</vt:lpstr>
      <vt:lpstr>PowerPoint Presentation</vt:lpstr>
      <vt:lpstr>Common pitfalls</vt:lpstr>
      <vt:lpstr>Syncope vs seizure</vt:lpstr>
      <vt:lpstr>Scenario 4</vt:lpstr>
      <vt:lpstr>Scenario 5</vt:lpstr>
      <vt:lpstr>Syncope in general: pitfalls in older people</vt:lpstr>
      <vt:lpstr>Scenario 6</vt:lpstr>
      <vt:lpstr>BP responses in different types of syncope</vt:lpstr>
      <vt:lpstr>Scenario 7</vt:lpstr>
      <vt:lpstr>Causes of TLOC in patients referred to syncope clinics</vt:lpstr>
      <vt:lpstr>PowerPoint Presentation</vt:lpstr>
      <vt:lpstr>PowerPoint Presentation</vt:lpstr>
      <vt:lpstr>PowerPoint Presentation</vt:lpstr>
      <vt:lpstr>PowerPoint Presentation</vt:lpstr>
      <vt:lpstr>Summary of NICE Guidelines </vt:lpstr>
      <vt:lpstr>Syncope (NICE guidelines)</vt:lpstr>
      <vt:lpstr>PowerPoint Presentation</vt:lpstr>
      <vt:lpstr>NICE contd</vt:lpstr>
      <vt:lpstr>NICE contd</vt:lpstr>
      <vt:lpstr>Implantable loop recorder (Reveal® device)</vt:lpstr>
      <vt:lpstr>What about tilt testing?</vt:lpstr>
      <vt:lpstr>Indications for tilt testing (ESC)</vt:lpstr>
      <vt:lpstr>What tests should I do in syncope?</vt:lpstr>
      <vt:lpstr>When to admit a patient with syncope</vt:lpstr>
      <vt:lpstr>Prognostic stratification</vt:lpstr>
      <vt:lpstr>Treatment of non-cardiac syncope</vt:lpstr>
      <vt:lpstr>UK driving regulations (DVLA)</vt:lpstr>
      <vt:lpstr>Any questions?</vt:lpstr>
    </vt:vector>
  </TitlesOfParts>
  <Company>Home</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Cooper</dc:creator>
  <cp:lastModifiedBy>Nicola Cooper</cp:lastModifiedBy>
  <cp:revision>263</cp:revision>
  <cp:lastPrinted>2015-12-15T17:59:54Z</cp:lastPrinted>
  <dcterms:created xsi:type="dcterms:W3CDTF">2013-03-23T11:23:04Z</dcterms:created>
  <dcterms:modified xsi:type="dcterms:W3CDTF">2019-06-21T10:32:09Z</dcterms:modified>
</cp:coreProperties>
</file>