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embeddings/oleObject2.bin" ContentType="application/vnd.openxmlformats-officedocument.oleObject"/>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376" r:id="rId3"/>
    <p:sldId id="408" r:id="rId4"/>
    <p:sldId id="409" r:id="rId5"/>
    <p:sldId id="400" r:id="rId6"/>
    <p:sldId id="406" r:id="rId7"/>
    <p:sldId id="417" r:id="rId8"/>
    <p:sldId id="416" r:id="rId9"/>
    <p:sldId id="418" r:id="rId10"/>
    <p:sldId id="419" r:id="rId11"/>
    <p:sldId id="411" r:id="rId12"/>
    <p:sldId id="421" r:id="rId13"/>
    <p:sldId id="422" r:id="rId14"/>
    <p:sldId id="410" r:id="rId15"/>
    <p:sldId id="423" r:id="rId16"/>
    <p:sldId id="420" r:id="rId17"/>
    <p:sldId id="412" r:id="rId18"/>
    <p:sldId id="415" r:id="rId19"/>
    <p:sldId id="399" r:id="rId20"/>
    <p:sldId id="413" r:id="rId21"/>
    <p:sldId id="424" r:id="rId22"/>
    <p:sldId id="425" r:id="rId23"/>
    <p:sldId id="414" r:id="rId24"/>
    <p:sldId id="426" r:id="rId25"/>
    <p:sldId id="427" r:id="rId26"/>
    <p:sldId id="338" r:id="rId27"/>
    <p:sldId id="341" r:id="rId28"/>
    <p:sldId id="40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1" autoAdjust="0"/>
  </p:normalViewPr>
  <p:slideViewPr>
    <p:cSldViewPr snapToGrid="0" snapToObjects="1">
      <p:cViewPr>
        <p:scale>
          <a:sx n="85" d="100"/>
          <a:sy n="85" d="100"/>
        </p:scale>
        <p:origin x="-1760" y="-80"/>
      </p:cViewPr>
      <p:guideLst>
        <p:guide orient="horz" pos="2160"/>
        <p:guide pos="2880"/>
      </p:guideLst>
    </p:cSldViewPr>
  </p:slideViewPr>
  <p:notesTextViewPr>
    <p:cViewPr>
      <p:scale>
        <a:sx n="100" d="100"/>
        <a:sy n="100" d="100"/>
      </p:scale>
      <p:origin x="0" y="1648"/>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18/01/16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18/01/16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recommends to stop overused medication abruptly for at least one month and to warn</a:t>
            </a:r>
            <a:r>
              <a:rPr lang="en-GB" baseline="0" dirty="0" smtClean="0"/>
              <a:t> </a:t>
            </a:r>
            <a:r>
              <a:rPr lang="en-GB" baseline="0" dirty="0" err="1" smtClean="0"/>
              <a:t>pts</a:t>
            </a:r>
            <a:r>
              <a:rPr lang="en-GB" baseline="0" dirty="0" smtClean="0"/>
              <a:t> their headaches will get worse at the start before getting better</a:t>
            </a:r>
          </a:p>
          <a:p>
            <a:r>
              <a:rPr lang="en-GB" baseline="0" dirty="0" smtClean="0"/>
              <a:t>Consider introducing prophylactic treatment first</a:t>
            </a:r>
          </a:p>
          <a:p>
            <a:r>
              <a:rPr lang="en-GB" baseline="0" dirty="0" smtClean="0"/>
              <a:t>In-patient medication withdrawal should not be routinely offered</a:t>
            </a:r>
          </a:p>
          <a:p>
            <a:r>
              <a:rPr lang="en-GB" baseline="0" dirty="0" smtClean="0"/>
              <a:t>In my experience many people an explanation and lifestyle advice really helps, plus Vitamin B2 (riboflavin) 400mg/day – </a:t>
            </a:r>
            <a:r>
              <a:rPr lang="en-GB" baseline="0" dirty="0" err="1" smtClean="0"/>
              <a:t>esp</a:t>
            </a:r>
            <a:r>
              <a:rPr lang="en-GB" baseline="0" dirty="0" smtClean="0"/>
              <a:t> the </a:t>
            </a:r>
            <a:r>
              <a:rPr lang="en-GB" baseline="0" dirty="0" err="1" smtClean="0"/>
              <a:t>pts</a:t>
            </a:r>
            <a:r>
              <a:rPr lang="en-GB" baseline="0" dirty="0" smtClean="0"/>
              <a:t> where recurrent migraine without headache is the main presenting complaint.</a:t>
            </a:r>
          </a:p>
          <a:p>
            <a:r>
              <a:rPr lang="en-GB" baseline="0" dirty="0" smtClean="0"/>
              <a:t>Advice re OCP?</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87101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slow spread is typical of the ‘march of migraine’ (different to TIA/seizure – in general).</a:t>
            </a:r>
          </a:p>
          <a:p>
            <a:r>
              <a:rPr lang="en-GB" baseline="0" dirty="0" smtClean="0"/>
              <a:t>What are the key questions in this case?</a:t>
            </a:r>
          </a:p>
          <a:p>
            <a:r>
              <a:rPr lang="en-GB" baseline="0" dirty="0" smtClean="0"/>
              <a:t>Helpful to establish a history of migraine in these cases. And to seek </a:t>
            </a:r>
            <a:r>
              <a:rPr lang="en-GB" baseline="0" dirty="0" err="1" smtClean="0"/>
              <a:t>migrainous</a:t>
            </a:r>
            <a:r>
              <a:rPr lang="en-GB" baseline="0" dirty="0" smtClean="0"/>
              <a:t> features as part of this particular attack. Difficult when no history of migraine, or when abnormal sensation persists (as migraine IS a rare cause of stroke, thought to be due to cerebral vasospasm?) If not resolved or no clear story, get neurology and MRI brain.</a:t>
            </a:r>
          </a:p>
          <a:p>
            <a:r>
              <a:rPr lang="en-GB" sz="1200" b="0" i="0" u="none" strike="noStrike" kern="1200" baseline="0" dirty="0" err="1" smtClean="0">
                <a:solidFill>
                  <a:schemeClr val="tx1"/>
                </a:solidFill>
                <a:latin typeface="+mn-lt"/>
                <a:ea typeface="+mn-ea"/>
                <a:cs typeface="+mn-cs"/>
              </a:rPr>
              <a:t>Migrainous</a:t>
            </a:r>
            <a:r>
              <a:rPr lang="en-GB" sz="1200" b="0" i="0" u="none" strike="noStrike" kern="1200" baseline="0" dirty="0" smtClean="0">
                <a:solidFill>
                  <a:schemeClr val="tx1"/>
                </a:solidFill>
                <a:latin typeface="+mn-lt"/>
                <a:ea typeface="+mn-ea"/>
                <a:cs typeface="+mn-cs"/>
              </a:rPr>
              <a:t> infarction mostly occurs in the posterior circulation and in younger women. A two-fold increased risk of ischaemic stroke in patients with migraine with aura patients has been</a:t>
            </a:r>
          </a:p>
          <a:p>
            <a:r>
              <a:rPr lang="en-GB" sz="1200" b="0" i="0" u="none" strike="noStrike" kern="1200" baseline="0" dirty="0" smtClean="0">
                <a:solidFill>
                  <a:schemeClr val="tx1"/>
                </a:solidFill>
                <a:latin typeface="+mn-lt"/>
                <a:ea typeface="+mn-ea"/>
                <a:cs typeface="+mn-cs"/>
              </a:rPr>
              <a:t>demonstrated in several population-based studies. However, it should be noted that these infarctions are not </a:t>
            </a:r>
            <a:r>
              <a:rPr lang="en-GB" sz="1200" b="0" i="0" u="none" strike="noStrike" kern="1200" baseline="0" dirty="0" err="1" smtClean="0">
                <a:solidFill>
                  <a:schemeClr val="tx1"/>
                </a:solidFill>
                <a:latin typeface="+mn-lt"/>
                <a:ea typeface="+mn-ea"/>
                <a:cs typeface="+mn-cs"/>
              </a:rPr>
              <a:t>migrainous</a:t>
            </a:r>
            <a:r>
              <a:rPr lang="en-GB" sz="1200" b="0" i="0" u="none" strike="noStrike" kern="1200" baseline="0" dirty="0" smtClean="0">
                <a:solidFill>
                  <a:schemeClr val="tx1"/>
                </a:solidFill>
                <a:latin typeface="+mn-lt"/>
                <a:ea typeface="+mn-ea"/>
                <a:cs typeface="+mn-cs"/>
              </a:rPr>
              <a:t> infarctions. The mechanisms of the increased risk of ischaemic stroke in migraine sufferers remain unclear; likewise, the relationship between frequency of aura and the nature of aura symptoms denoting the increase in risk is unknown. Most studies have shown a lack of association between migraine without aura and ischaemic stroke.</a:t>
            </a:r>
            <a:endParaRPr lang="en-GB" baseline="0" dirty="0" smtClean="0"/>
          </a:p>
        </p:txBody>
      </p:sp>
      <p:sp>
        <p:nvSpPr>
          <p:cNvPr id="4" name="Slide Number Placeholder 3"/>
          <p:cNvSpPr>
            <a:spLocks noGrp="1"/>
          </p:cNvSpPr>
          <p:nvPr>
            <p:ph type="sldNum" sz="quarter" idx="10"/>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345545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u="none" strike="noStrike" kern="1200" baseline="0" dirty="0" smtClean="0">
                <a:solidFill>
                  <a:schemeClr val="tx1"/>
                </a:solidFill>
                <a:latin typeface="+mn-lt"/>
                <a:ea typeface="+mn-ea"/>
                <a:cs typeface="+mn-cs"/>
              </a:rPr>
              <a:t>Missing one of the features is “probable migraine with aura”</a:t>
            </a:r>
          </a:p>
          <a:p>
            <a:r>
              <a:rPr lang="en-GB" sz="1000" b="0" i="0" u="none" strike="noStrike" kern="1200" baseline="0" dirty="0" smtClean="0">
                <a:solidFill>
                  <a:schemeClr val="tx1"/>
                </a:solidFill>
                <a:latin typeface="+mn-lt"/>
                <a:ea typeface="+mn-ea"/>
                <a:cs typeface="+mn-cs"/>
              </a:rPr>
              <a:t>When the aura includes motor weakness, the disorder should be coded as hemiplegic migraine  or one of its </a:t>
            </a:r>
            <a:r>
              <a:rPr lang="en-GB" sz="1000" b="0" i="0" u="none" strike="noStrike" kern="1200" baseline="0" dirty="0" err="1" smtClean="0">
                <a:solidFill>
                  <a:schemeClr val="tx1"/>
                </a:solidFill>
                <a:latin typeface="+mn-lt"/>
                <a:ea typeface="+mn-ea"/>
                <a:cs typeface="+mn-cs"/>
              </a:rPr>
              <a:t>subforms</a:t>
            </a:r>
            <a:r>
              <a:rPr lang="en-GB" sz="1000" b="0" i="0" u="none" strike="noStrike" kern="1200" baseline="0" dirty="0" smtClean="0">
                <a:solidFill>
                  <a:schemeClr val="tx1"/>
                </a:solidFill>
                <a:latin typeface="+mn-lt"/>
                <a:ea typeface="+mn-ea"/>
                <a:cs typeface="+mn-cs"/>
              </a:rPr>
              <a:t>.</a:t>
            </a:r>
          </a:p>
          <a:p>
            <a:r>
              <a:rPr lang="en-GB" sz="1000" b="0" i="0" u="none" strike="noStrike" kern="1200" baseline="0" dirty="0" smtClean="0">
                <a:solidFill>
                  <a:schemeClr val="tx1"/>
                </a:solidFill>
                <a:latin typeface="+mn-lt"/>
                <a:ea typeface="+mn-ea"/>
                <a:cs typeface="+mn-cs"/>
              </a:rPr>
              <a:t>Aura symptoms of these different types usually follow one another in succession, beginning with visual, then sensory, then aphasic; but the reverse and other orders have been noted. The accepted duration for most aura symptoms is 1 hour, but motor symptoms are often longer lasting.</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When aura occurs for the first time after age 40, when symptoms are exclusively negative (e.g. hemianopia) or when aura is prolonged or very short, other causes, particularly transient ischaemic attacks, should be looked for.</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Brainstem symptoms are -  </a:t>
            </a:r>
          </a:p>
          <a:p>
            <a:r>
              <a:rPr lang="en-GB" sz="1000" b="0" i="0" u="none" strike="noStrike" kern="1200" baseline="0" dirty="0" smtClean="0">
                <a:solidFill>
                  <a:schemeClr val="tx1"/>
                </a:solidFill>
                <a:latin typeface="+mn-lt"/>
                <a:ea typeface="+mn-ea"/>
                <a:cs typeface="+mn-cs"/>
              </a:rPr>
              <a:t>1. dysarthria</a:t>
            </a:r>
          </a:p>
          <a:p>
            <a:r>
              <a:rPr lang="en-GB" sz="1000" b="0" i="0" u="none" strike="noStrike" kern="1200" baseline="0" dirty="0" smtClean="0">
                <a:solidFill>
                  <a:schemeClr val="tx1"/>
                </a:solidFill>
                <a:latin typeface="+mn-lt"/>
                <a:ea typeface="+mn-ea"/>
                <a:cs typeface="+mn-cs"/>
              </a:rPr>
              <a:t>2. vertigo</a:t>
            </a:r>
          </a:p>
          <a:p>
            <a:r>
              <a:rPr lang="en-GB" sz="1000" b="0" i="0" u="none" strike="noStrike" kern="1200" baseline="0" dirty="0" smtClean="0">
                <a:solidFill>
                  <a:schemeClr val="tx1"/>
                </a:solidFill>
                <a:latin typeface="+mn-lt"/>
                <a:ea typeface="+mn-ea"/>
                <a:cs typeface="+mn-cs"/>
              </a:rPr>
              <a:t>3. tinnitus</a:t>
            </a:r>
          </a:p>
          <a:p>
            <a:r>
              <a:rPr lang="en-GB" sz="1000" b="0" i="0" u="none" strike="noStrike" kern="1200" baseline="0" dirty="0" smtClean="0">
                <a:solidFill>
                  <a:schemeClr val="tx1"/>
                </a:solidFill>
                <a:latin typeface="+mn-lt"/>
                <a:ea typeface="+mn-ea"/>
                <a:cs typeface="+mn-cs"/>
              </a:rPr>
              <a:t>4. </a:t>
            </a:r>
            <a:r>
              <a:rPr lang="en-GB" sz="1000" b="0" i="0" u="none" strike="noStrike" kern="1200" baseline="0" dirty="0" err="1" smtClean="0">
                <a:solidFill>
                  <a:schemeClr val="tx1"/>
                </a:solidFill>
                <a:latin typeface="+mn-lt"/>
                <a:ea typeface="+mn-ea"/>
                <a:cs typeface="+mn-cs"/>
              </a:rPr>
              <a:t>hypacusis</a:t>
            </a:r>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5. diplopia</a:t>
            </a:r>
          </a:p>
          <a:p>
            <a:r>
              <a:rPr lang="en-GB" sz="1000" b="0" i="0" u="none" strike="noStrike" kern="1200" baseline="0" dirty="0" smtClean="0">
                <a:solidFill>
                  <a:schemeClr val="tx1"/>
                </a:solidFill>
                <a:latin typeface="+mn-lt"/>
                <a:ea typeface="+mn-ea"/>
                <a:cs typeface="+mn-cs"/>
              </a:rPr>
              <a:t>6. ataxia</a:t>
            </a:r>
          </a:p>
          <a:p>
            <a:r>
              <a:rPr lang="en-GB" sz="1000" b="0" i="0" u="none" strike="noStrike" kern="1200" baseline="0" dirty="0" smtClean="0">
                <a:solidFill>
                  <a:schemeClr val="tx1"/>
                </a:solidFill>
                <a:latin typeface="+mn-lt"/>
                <a:ea typeface="+mn-ea"/>
                <a:cs typeface="+mn-cs"/>
              </a:rPr>
              <a:t>7. decreased level of consciousness</a:t>
            </a:r>
          </a:p>
          <a:p>
            <a:endParaRPr lang="en-GB" sz="1000" b="0" i="0" u="none" strike="noStrike" kern="1200" baseline="0" dirty="0" smtClean="0">
              <a:solidFill>
                <a:schemeClr val="tx1"/>
              </a:solidFill>
              <a:latin typeface="+mn-lt"/>
              <a:ea typeface="+mn-ea"/>
              <a:cs typeface="+mn-cs"/>
            </a:endParaRPr>
          </a:p>
          <a:p>
            <a:r>
              <a:rPr lang="en-GB" sz="1000" b="0" i="0" u="none" strike="noStrike" kern="1200" baseline="0" dirty="0" smtClean="0">
                <a:solidFill>
                  <a:schemeClr val="tx1"/>
                </a:solidFill>
                <a:latin typeface="+mn-lt"/>
                <a:ea typeface="+mn-ea"/>
                <a:cs typeface="+mn-cs"/>
              </a:rPr>
              <a:t>With motor symptoms the classification is hemiplegic migraine (sporadic or familial).</a:t>
            </a:r>
          </a:p>
          <a:p>
            <a:r>
              <a:rPr lang="en-GB" sz="1000" b="0" i="0" u="none" strike="noStrike" kern="1200" baseline="0" dirty="0" smtClean="0">
                <a:solidFill>
                  <a:schemeClr val="tx1"/>
                </a:solidFill>
                <a:latin typeface="+mn-lt"/>
                <a:ea typeface="+mn-ea"/>
                <a:cs typeface="+mn-cs"/>
              </a:rPr>
              <a:t>Retinal migraine is repeated attacks of monocular visual disturbance, including scintillations, </a:t>
            </a:r>
            <a:r>
              <a:rPr lang="en-GB" sz="1000" b="0" i="0" u="none" strike="noStrike" kern="1200" baseline="0" dirty="0" err="1" smtClean="0">
                <a:solidFill>
                  <a:schemeClr val="tx1"/>
                </a:solidFill>
                <a:latin typeface="+mn-lt"/>
                <a:ea typeface="+mn-ea"/>
                <a:cs typeface="+mn-cs"/>
              </a:rPr>
              <a:t>scotomata</a:t>
            </a:r>
            <a:r>
              <a:rPr lang="en-GB" sz="1000" b="0" i="0" u="none" strike="noStrike" kern="1200" baseline="0" dirty="0" smtClean="0">
                <a:solidFill>
                  <a:schemeClr val="tx1"/>
                </a:solidFill>
                <a:latin typeface="+mn-lt"/>
                <a:ea typeface="+mn-ea"/>
                <a:cs typeface="+mn-cs"/>
              </a:rPr>
              <a:t> or blindness, associated with migraine headache. Migraine is a rare cause of monocular visual loss so other causes should be looked for first.</a:t>
            </a:r>
          </a:p>
          <a:p>
            <a:r>
              <a:rPr lang="en-GB" sz="1000" b="0" i="0" u="none" strike="noStrike" kern="1200" baseline="0" dirty="0" smtClean="0">
                <a:solidFill>
                  <a:schemeClr val="tx1"/>
                </a:solidFill>
                <a:latin typeface="+mn-lt"/>
                <a:ea typeface="+mn-ea"/>
                <a:cs typeface="+mn-cs"/>
              </a:rPr>
              <a:t>Status </a:t>
            </a:r>
            <a:r>
              <a:rPr lang="en-GB" sz="1000" b="0" i="0" u="none" strike="noStrike" kern="1200" baseline="0" dirty="0" err="1" smtClean="0">
                <a:solidFill>
                  <a:schemeClr val="tx1"/>
                </a:solidFill>
                <a:latin typeface="+mn-lt"/>
                <a:ea typeface="+mn-ea"/>
                <a:cs typeface="+mn-cs"/>
              </a:rPr>
              <a:t>migrainosus</a:t>
            </a:r>
            <a:r>
              <a:rPr lang="en-GB" sz="1000" b="0" i="0" u="none" strike="noStrike" kern="1200" baseline="0" dirty="0" smtClean="0">
                <a:solidFill>
                  <a:schemeClr val="tx1"/>
                </a:solidFill>
                <a:latin typeface="+mn-lt"/>
                <a:ea typeface="+mn-ea"/>
                <a:cs typeface="+mn-cs"/>
              </a:rPr>
              <a:t> is migraine lasting more than 72 hours.</a:t>
            </a:r>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317521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Diagnostic criteria is as per this description.</a:t>
            </a:r>
          </a:p>
          <a:p>
            <a:r>
              <a:rPr lang="en-GB" sz="1200" b="0" i="0" u="none" strike="noStrike" kern="1200" baseline="0" dirty="0" smtClean="0">
                <a:solidFill>
                  <a:schemeClr val="tx1"/>
                </a:solidFill>
                <a:latin typeface="+mn-lt"/>
                <a:ea typeface="+mn-ea"/>
                <a:cs typeface="+mn-cs"/>
              </a:rPr>
              <a:t>A. At least five attacks fulfilling criteria B–D</a:t>
            </a:r>
          </a:p>
          <a:p>
            <a:r>
              <a:rPr lang="en-GB" sz="1200" b="0" i="0" u="none" strike="noStrike" kern="1200" baseline="0" dirty="0" smtClean="0">
                <a:solidFill>
                  <a:schemeClr val="tx1"/>
                </a:solidFill>
                <a:latin typeface="+mn-lt"/>
                <a:ea typeface="+mn-ea"/>
                <a:cs typeface="+mn-cs"/>
              </a:rPr>
              <a:t>B. Severe or very severe unilateral orbital, supraorbital and/or temporal pain lasting 15–180 minutes (when untreated)</a:t>
            </a:r>
          </a:p>
          <a:p>
            <a:r>
              <a:rPr lang="en-GB" sz="1200" b="0" i="0" u="none" strike="noStrike" kern="1200" baseline="0" dirty="0" smtClean="0">
                <a:solidFill>
                  <a:schemeClr val="tx1"/>
                </a:solidFill>
                <a:latin typeface="+mn-lt"/>
                <a:ea typeface="+mn-ea"/>
                <a:cs typeface="+mn-cs"/>
              </a:rPr>
              <a:t>C. Either or both of the following:</a:t>
            </a:r>
          </a:p>
          <a:p>
            <a:r>
              <a:rPr lang="en-GB" sz="1200" b="0" i="0" u="none" strike="noStrike" kern="1200" baseline="0" dirty="0" smtClean="0">
                <a:solidFill>
                  <a:schemeClr val="tx1"/>
                </a:solidFill>
                <a:latin typeface="+mn-lt"/>
                <a:ea typeface="+mn-ea"/>
                <a:cs typeface="+mn-cs"/>
              </a:rPr>
              <a:t>1. at least one of the following symptoms or signs, </a:t>
            </a:r>
            <a:r>
              <a:rPr lang="en-GB" sz="1200" b="0" i="0" u="none" strike="noStrike" kern="1200" baseline="0" dirty="0" err="1" smtClean="0">
                <a:solidFill>
                  <a:schemeClr val="tx1"/>
                </a:solidFill>
                <a:latin typeface="+mn-lt"/>
                <a:ea typeface="+mn-ea"/>
                <a:cs typeface="+mn-cs"/>
              </a:rPr>
              <a:t>ipsilateral</a:t>
            </a:r>
            <a:r>
              <a:rPr lang="en-GB" sz="1200" b="0" i="0" u="none" strike="noStrike" kern="1200" baseline="0" dirty="0" smtClean="0">
                <a:solidFill>
                  <a:schemeClr val="tx1"/>
                </a:solidFill>
                <a:latin typeface="+mn-lt"/>
                <a:ea typeface="+mn-ea"/>
                <a:cs typeface="+mn-cs"/>
              </a:rPr>
              <a:t> to the headache:</a:t>
            </a:r>
          </a:p>
          <a:p>
            <a:r>
              <a:rPr lang="en-GB" sz="1200" b="0" i="0" u="none" strike="noStrike" kern="1200" baseline="0" dirty="0" smtClean="0">
                <a:solidFill>
                  <a:schemeClr val="tx1"/>
                </a:solidFill>
                <a:latin typeface="+mn-lt"/>
                <a:ea typeface="+mn-ea"/>
                <a:cs typeface="+mn-cs"/>
              </a:rPr>
              <a:t>a) </a:t>
            </a:r>
            <a:r>
              <a:rPr lang="en-GB" sz="1200" b="0" i="0" u="none" strike="noStrike" kern="1200" baseline="0" dirty="0" err="1" smtClean="0">
                <a:solidFill>
                  <a:schemeClr val="tx1"/>
                </a:solidFill>
                <a:latin typeface="+mn-lt"/>
                <a:ea typeface="+mn-ea"/>
                <a:cs typeface="+mn-cs"/>
              </a:rPr>
              <a:t>conjunctival</a:t>
            </a:r>
            <a:r>
              <a:rPr lang="en-GB" sz="1200" b="0" i="0" u="none" strike="noStrike" kern="1200" baseline="0" dirty="0" smtClean="0">
                <a:solidFill>
                  <a:schemeClr val="tx1"/>
                </a:solidFill>
                <a:latin typeface="+mn-lt"/>
                <a:ea typeface="+mn-ea"/>
                <a:cs typeface="+mn-cs"/>
              </a:rPr>
              <a:t> injection and/or lacrimation</a:t>
            </a:r>
          </a:p>
          <a:p>
            <a:r>
              <a:rPr lang="en-GB" sz="1200" b="0" i="0" u="none" strike="noStrike" kern="1200" baseline="0" dirty="0" smtClean="0">
                <a:solidFill>
                  <a:schemeClr val="tx1"/>
                </a:solidFill>
                <a:latin typeface="+mn-lt"/>
                <a:ea typeface="+mn-ea"/>
                <a:cs typeface="+mn-cs"/>
              </a:rPr>
              <a:t>b) nasal congestion and/or rhinorrhoea</a:t>
            </a:r>
          </a:p>
          <a:p>
            <a:r>
              <a:rPr lang="en-GB" sz="1200" b="0" i="0" u="none" strike="noStrike" kern="1200" baseline="0" dirty="0" smtClean="0">
                <a:solidFill>
                  <a:schemeClr val="tx1"/>
                </a:solidFill>
                <a:latin typeface="+mn-lt"/>
                <a:ea typeface="+mn-ea"/>
                <a:cs typeface="+mn-cs"/>
              </a:rPr>
              <a:t>c) eyelid oedema</a:t>
            </a:r>
          </a:p>
          <a:p>
            <a:r>
              <a:rPr lang="en-GB" sz="1200" b="0" i="0" u="none" strike="noStrike" kern="1200" baseline="0" dirty="0" smtClean="0">
                <a:solidFill>
                  <a:schemeClr val="tx1"/>
                </a:solidFill>
                <a:latin typeface="+mn-lt"/>
                <a:ea typeface="+mn-ea"/>
                <a:cs typeface="+mn-cs"/>
              </a:rPr>
              <a:t>d) forehead and facial sweating</a:t>
            </a:r>
          </a:p>
          <a:p>
            <a:r>
              <a:rPr lang="en-GB" sz="1200" b="0" i="0" u="none" strike="noStrike" kern="1200" baseline="0" dirty="0" smtClean="0">
                <a:solidFill>
                  <a:schemeClr val="tx1"/>
                </a:solidFill>
                <a:latin typeface="+mn-lt"/>
                <a:ea typeface="+mn-ea"/>
                <a:cs typeface="+mn-cs"/>
              </a:rPr>
              <a:t>e) forehead and facial flushing</a:t>
            </a:r>
          </a:p>
          <a:p>
            <a:r>
              <a:rPr lang="en-GB" sz="1200" b="0" i="0" u="none" strike="noStrike" kern="1200" baseline="0" dirty="0" smtClean="0">
                <a:solidFill>
                  <a:schemeClr val="tx1"/>
                </a:solidFill>
                <a:latin typeface="+mn-lt"/>
                <a:ea typeface="+mn-ea"/>
                <a:cs typeface="+mn-cs"/>
              </a:rPr>
              <a:t>f) sensation of fullness in the ear</a:t>
            </a:r>
          </a:p>
          <a:p>
            <a:r>
              <a:rPr lang="en-GB" sz="1200" b="0" i="0" u="none" strike="noStrike" kern="1200" baseline="0" dirty="0" smtClean="0">
                <a:solidFill>
                  <a:schemeClr val="tx1"/>
                </a:solidFill>
                <a:latin typeface="+mn-lt"/>
                <a:ea typeface="+mn-ea"/>
                <a:cs typeface="+mn-cs"/>
              </a:rPr>
              <a:t>g) </a:t>
            </a:r>
            <a:r>
              <a:rPr lang="en-GB" sz="1200" b="0" i="0" u="none" strike="noStrike" kern="1200" baseline="0" dirty="0" err="1" smtClean="0">
                <a:solidFill>
                  <a:schemeClr val="tx1"/>
                </a:solidFill>
                <a:latin typeface="+mn-lt"/>
                <a:ea typeface="+mn-ea"/>
                <a:cs typeface="+mn-cs"/>
              </a:rPr>
              <a:t>miosis</a:t>
            </a:r>
            <a:r>
              <a:rPr lang="en-GB" sz="1200" b="0" i="0" u="none" strike="noStrike" kern="1200" baseline="0" dirty="0" smtClean="0">
                <a:solidFill>
                  <a:schemeClr val="tx1"/>
                </a:solidFill>
                <a:latin typeface="+mn-lt"/>
                <a:ea typeface="+mn-ea"/>
                <a:cs typeface="+mn-cs"/>
              </a:rPr>
              <a:t> and/or ptosis</a:t>
            </a:r>
          </a:p>
          <a:p>
            <a:r>
              <a:rPr lang="en-GB" sz="1200" b="0" i="0" u="none" strike="noStrike" kern="1200" baseline="0" dirty="0" smtClean="0">
                <a:solidFill>
                  <a:schemeClr val="tx1"/>
                </a:solidFill>
                <a:latin typeface="+mn-lt"/>
                <a:ea typeface="+mn-ea"/>
                <a:cs typeface="+mn-cs"/>
              </a:rPr>
              <a:t>2. a sense of restlessness or agitation</a:t>
            </a:r>
          </a:p>
          <a:p>
            <a:r>
              <a:rPr lang="en-GB" sz="1200" b="0" i="0" u="none" strike="noStrike" kern="1200" baseline="0" dirty="0" smtClean="0">
                <a:solidFill>
                  <a:schemeClr val="tx1"/>
                </a:solidFill>
                <a:latin typeface="+mn-lt"/>
                <a:ea typeface="+mn-ea"/>
                <a:cs typeface="+mn-cs"/>
              </a:rPr>
              <a:t>D. Attacks have a frequency between one every other day and eight per day for more than half of the time when the disorder is active.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415685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249606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do you do the LP? (counsel of perfection 12 </a:t>
            </a:r>
            <a:r>
              <a:rPr lang="en-GB" dirty="0" err="1" smtClean="0"/>
              <a:t>hrs</a:t>
            </a:r>
            <a:r>
              <a:rPr lang="en-GB" dirty="0" smtClean="0"/>
              <a:t> for </a:t>
            </a:r>
            <a:r>
              <a:rPr lang="en-GB" dirty="0" err="1" smtClean="0"/>
              <a:t>xanthochromia</a:t>
            </a:r>
            <a:r>
              <a:rPr lang="en-GB" dirty="0" smtClean="0"/>
              <a:t> to</a:t>
            </a:r>
            <a:r>
              <a:rPr lang="en-GB" baseline="0" dirty="0" smtClean="0"/>
              <a:t> form)</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severe headache that peaks within 60 seconds of onset”</a:t>
            </a:r>
          </a:p>
          <a:p>
            <a:r>
              <a:rPr lang="en-GB" sz="1200" b="0" i="0" u="none" strike="noStrike" kern="1200" baseline="0" dirty="0" smtClean="0">
                <a:solidFill>
                  <a:schemeClr val="tx1"/>
                </a:solidFill>
                <a:latin typeface="+mn-lt"/>
                <a:ea typeface="+mn-ea"/>
                <a:cs typeface="+mn-cs"/>
              </a:rPr>
              <a:t>Any thunderclap headache, even in a patient with a history of recurrent headache, such as migraine, must be considered as secondary to a variety of causes, the foremost of which is subarachnoid haemorrhage. Making a diagnosis can be challenging. </a:t>
            </a:r>
            <a:r>
              <a:rPr lang="en-GB" sz="1200" b="1" i="0" u="none" strike="noStrike" kern="1200" baseline="0" dirty="0" smtClean="0">
                <a:solidFill>
                  <a:schemeClr val="tx1"/>
                </a:solidFill>
                <a:latin typeface="+mn-lt"/>
                <a:ea typeface="+mn-ea"/>
                <a:cs typeface="+mn-cs"/>
              </a:rPr>
              <a:t>Even when brain computed tomography (CT) and lumbar puncture results are normal, the underlying cause can be serious</a:t>
            </a:r>
            <a:r>
              <a:rPr lang="en-GB" sz="1200" b="0" i="0" u="none" strike="noStrike" kern="1200" baseline="0" dirty="0" smtClean="0">
                <a:solidFill>
                  <a:schemeClr val="tx1"/>
                </a:solidFill>
                <a:latin typeface="+mn-lt"/>
                <a:ea typeface="+mn-ea"/>
                <a:cs typeface="+mn-cs"/>
              </a:rPr>
              <a:t>—for example, cervical artery dissection, cerebral venous thrombosis, and reversible cerebral vasoconstriction syndrome (RCVS).</a:t>
            </a:r>
          </a:p>
          <a:p>
            <a:r>
              <a:rPr lang="en-GB" sz="1200" b="0" i="0" u="none" strike="noStrike" kern="1200" baseline="0" dirty="0" smtClean="0">
                <a:solidFill>
                  <a:schemeClr val="tx1"/>
                </a:solidFill>
                <a:latin typeface="+mn-lt"/>
                <a:ea typeface="+mn-ea"/>
                <a:cs typeface="+mn-cs"/>
              </a:rPr>
              <a:t>Which is why … history is everything! Always measure the CSF pressure! If the patient is still unwell it does not matter if your tests are normal – get a neurologist!</a:t>
            </a:r>
          </a:p>
          <a:p>
            <a:r>
              <a:rPr lang="en-GB" sz="1200" b="1" i="0" u="none" strike="noStrike" kern="1200" baseline="0" dirty="0" smtClean="0">
                <a:solidFill>
                  <a:schemeClr val="tx1"/>
                </a:solidFill>
                <a:latin typeface="+mn-lt"/>
                <a:ea typeface="+mn-ea"/>
                <a:cs typeface="+mn-cs"/>
              </a:rPr>
              <a:t>Cervical artery dissection, cerebral venous thrombosis, reversible cerebral vasoconstriction syndrome, and pituitary apoplexy may present with isolated thunderclap headache and normal physical examination, CT, and cerebrospinal fluid.</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**Discuss the BMJ article thunderclap headache** - </a:t>
            </a:r>
            <a:r>
              <a:rPr lang="en-GB" sz="1200" b="1" i="0" u="none" strike="noStrike" kern="1200" baseline="0" dirty="0" err="1" smtClean="0">
                <a:solidFill>
                  <a:schemeClr val="tx1"/>
                </a:solidFill>
                <a:latin typeface="+mn-lt"/>
                <a:ea typeface="+mn-ea"/>
                <a:cs typeface="+mn-cs"/>
              </a:rPr>
              <a:t>handout</a:t>
            </a:r>
            <a:r>
              <a:rPr lang="en-GB" sz="1200" b="1" i="0" u="none" strike="noStrike" kern="1200" baseline="0" dirty="0" smtClean="0">
                <a:solidFill>
                  <a:schemeClr val="tx1"/>
                </a:solidFill>
                <a:latin typeface="+mn-lt"/>
                <a:ea typeface="+mn-ea"/>
                <a:cs typeface="+mn-cs"/>
              </a:rPr>
              <a:t>. V important topic.</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2042672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Learning objectives roughly the same for each topic …</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See GCA article</a:t>
            </a:r>
            <a:r>
              <a:rPr lang="en-GB" b="1" baseline="0" dirty="0" smtClean="0"/>
              <a:t> from BMJ</a:t>
            </a:r>
            <a:endParaRPr lang="en-GB" b="1" dirty="0"/>
          </a:p>
        </p:txBody>
      </p:sp>
      <p:sp>
        <p:nvSpPr>
          <p:cNvPr id="4" name="Slide Number Placeholder 3"/>
          <p:cNvSpPr>
            <a:spLocks noGrp="1"/>
          </p:cNvSpPr>
          <p:nvPr>
            <p:ph type="sldNum" sz="quarter" idx="10"/>
          </p:nvPr>
        </p:nvSpPr>
        <p:spPr/>
        <p:txBody>
          <a:bodyPr/>
          <a:lstStyle/>
          <a:p>
            <a:fld id="{D952892D-4333-EF4E-BBD3-49CD0B3E1F59}" type="slidenum">
              <a:rPr lang="en-US" smtClean="0"/>
              <a:t>20</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Diverse presentation of this condition – in one study of 1435 cases, 24% had no headache at all, and only 52% had temporal headache.</a:t>
            </a:r>
          </a:p>
          <a:p>
            <a:r>
              <a:rPr lang="en-GB" dirty="0" smtClean="0"/>
              <a:t>It can be easily missed when the main symptoms are systemic (low grade fever, weight loss) or jaw claudication.</a:t>
            </a:r>
            <a:r>
              <a:rPr lang="en-GB" baseline="0" dirty="0" smtClean="0"/>
              <a:t> It can simply present as a stroke.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21</a:t>
            </a:fld>
            <a:endParaRPr lang="en-US"/>
          </a:p>
        </p:txBody>
      </p:sp>
    </p:spTree>
    <p:extLst>
      <p:ext uri="{BB962C8B-B14F-4D97-AF65-F5344CB8AC3E}">
        <p14:creationId xmlns:p14="http://schemas.microsoft.com/office/powerpoint/2010/main" val="708213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22</a:t>
            </a:fld>
            <a:endParaRPr lang="en-US"/>
          </a:p>
        </p:txBody>
      </p:sp>
    </p:spTree>
    <p:extLst>
      <p:ext uri="{BB962C8B-B14F-4D97-AF65-F5344CB8AC3E}">
        <p14:creationId xmlns:p14="http://schemas.microsoft.com/office/powerpoint/2010/main" val="3281181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 I have given you the history</a:t>
            </a:r>
            <a:r>
              <a:rPr lang="en-GB" baseline="0" dirty="0" smtClean="0"/>
              <a:t> here, but in real life YOU have to elicit the history!</a:t>
            </a:r>
          </a:p>
          <a:p>
            <a:r>
              <a:rPr lang="en-GB" baseline="0" dirty="0" smtClean="0"/>
              <a:t>This is typical trigeminal neuralgia.</a:t>
            </a:r>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23</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24</a:t>
            </a:fld>
            <a:endParaRPr lang="en-US"/>
          </a:p>
        </p:txBody>
      </p:sp>
    </p:spTree>
    <p:extLst>
      <p:ext uri="{BB962C8B-B14F-4D97-AF65-F5344CB8AC3E}">
        <p14:creationId xmlns:p14="http://schemas.microsoft.com/office/powerpoint/2010/main" val="3178970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Red flags</a:t>
            </a:r>
          </a:p>
          <a:p>
            <a:r>
              <a:rPr lang="en-GB" sz="1200" b="0" i="0" u="none" strike="noStrike" kern="1200" baseline="0" dirty="0" smtClean="0">
                <a:solidFill>
                  <a:schemeClr val="tx1"/>
                </a:solidFill>
                <a:latin typeface="+mn-lt"/>
                <a:ea typeface="+mn-ea"/>
                <a:cs typeface="+mn-cs"/>
              </a:rPr>
              <a:t>Sensory changes, deafness or other ear problems, difficulty achieving pain control, poor response to carbamazepine, history of any skin lesions or oral lesions that could lead to </a:t>
            </a:r>
            <a:r>
              <a:rPr lang="en-GB" sz="1200" b="0" i="0" u="none" strike="noStrike" kern="1200" baseline="0" dirty="0" err="1" smtClean="0">
                <a:solidFill>
                  <a:schemeClr val="tx1"/>
                </a:solidFill>
                <a:latin typeface="+mn-lt"/>
                <a:ea typeface="+mn-ea"/>
                <a:cs typeface="+mn-cs"/>
              </a:rPr>
              <a:t>perineural</a:t>
            </a:r>
            <a:r>
              <a:rPr lang="en-GB" sz="1200" b="0" i="0" u="none" strike="noStrike" kern="1200" baseline="0" dirty="0" smtClean="0">
                <a:solidFill>
                  <a:schemeClr val="tx1"/>
                </a:solidFill>
                <a:latin typeface="+mn-lt"/>
                <a:ea typeface="+mn-ea"/>
                <a:cs typeface="+mn-cs"/>
              </a:rPr>
              <a:t> spread, ophthalmic division only or bilateral as suggestive of benign or malignant lesions or multiple sclerosis, age of onset under 40 years, optic neuritis, family history of multiple sclerosis</a:t>
            </a:r>
            <a:endParaRPr lang="en-GB" dirty="0" smtClean="0"/>
          </a:p>
          <a:p>
            <a:endParaRPr lang="en-GB" dirty="0" smtClean="0"/>
          </a:p>
          <a:p>
            <a:r>
              <a:rPr lang="en-GB" dirty="0" smtClean="0"/>
              <a:t>* Poorly treated trigeminal neuralgia can lead to weight loss,</a:t>
            </a:r>
            <a:r>
              <a:rPr lang="en-GB" baseline="0" dirty="0" smtClean="0"/>
              <a:t> depression and suicide so prompt referral to a specialist team is v important.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25</a:t>
            </a:fld>
            <a:endParaRPr lang="en-US"/>
          </a:p>
        </p:txBody>
      </p:sp>
    </p:spTree>
    <p:extLst>
      <p:ext uri="{BB962C8B-B14F-4D97-AF65-F5344CB8AC3E}">
        <p14:creationId xmlns:p14="http://schemas.microsoft.com/office/powerpoint/2010/main" val="635411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 NICE guideline for generic management of headache.</a:t>
            </a:r>
          </a:p>
          <a:p>
            <a:r>
              <a:rPr lang="en-GB" baseline="0" dirty="0" smtClean="0"/>
              <a:t>IHS diagnostic criteria for headache disorders</a:t>
            </a:r>
          </a:p>
          <a:p>
            <a:r>
              <a:rPr lang="en-GB" baseline="0" dirty="0" smtClean="0"/>
              <a:t>Management consists of lots of expert consensus.</a:t>
            </a:r>
          </a:p>
        </p:txBody>
      </p:sp>
      <p:sp>
        <p:nvSpPr>
          <p:cNvPr id="4" name="Slide Number Placeholder 3"/>
          <p:cNvSpPr>
            <a:spLocks noGrp="1"/>
          </p:cNvSpPr>
          <p:nvPr>
            <p:ph type="sldNum" sz="quarter" idx="10"/>
          </p:nvPr>
        </p:nvSpPr>
        <p:spPr/>
        <p:txBody>
          <a:bodyPr/>
          <a:lstStyle/>
          <a:p>
            <a:fld id="{D952892D-4333-EF4E-BBD3-49CD0B3E1F59}" type="slidenum">
              <a:rPr lang="en-US" smtClean="0"/>
              <a:t>26</a:t>
            </a:fld>
            <a:endParaRPr lang="en-US"/>
          </a:p>
        </p:txBody>
      </p:sp>
    </p:spTree>
    <p:extLst>
      <p:ext uri="{BB962C8B-B14F-4D97-AF65-F5344CB8AC3E}">
        <p14:creationId xmlns:p14="http://schemas.microsoft.com/office/powerpoint/2010/main" val="3211313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308585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job is to make a diagnosis, and to distinguish between primary and secondary headaches</a:t>
            </a:r>
          </a:p>
          <a:p>
            <a:r>
              <a:rPr lang="en-GB" baseline="0" dirty="0" smtClean="0"/>
              <a:t>In 1988 the International Headache Society (IHS) instituted a classification system that has become the standard for headache diagnosis, particularly for clinical research. The system identifies 14 major categories of headache (with subdivisions!) but can be divided in to three broad groups: primary headache, secondary headache, and “painful cranial neuropathies and other facial pains” e.g. trigeminal neuralgia.</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329114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*TACS=Trigeminal autonomic </a:t>
            </a:r>
            <a:r>
              <a:rPr lang="en-GB" dirty="0" err="1" smtClean="0"/>
              <a:t>cephalalgias</a:t>
            </a:r>
            <a:r>
              <a:rPr lang="en-GB" dirty="0" smtClean="0"/>
              <a:t> (</a:t>
            </a:r>
            <a:r>
              <a:rPr lang="en-GB" b="1" dirty="0" smtClean="0"/>
              <a:t>NOT the same as TGN</a:t>
            </a:r>
            <a:r>
              <a:rPr lang="en-GB" dirty="0" smtClean="0"/>
              <a:t>), e.g.</a:t>
            </a:r>
          </a:p>
          <a:p>
            <a:pPr marL="171450" indent="-171450">
              <a:buFont typeface="Arial"/>
              <a:buChar char="•"/>
            </a:pPr>
            <a:r>
              <a:rPr lang="en-GB" dirty="0" smtClean="0"/>
              <a:t>Cluster headache</a:t>
            </a:r>
          </a:p>
          <a:p>
            <a:pPr marL="171450" indent="-171450">
              <a:buFont typeface="Arial"/>
              <a:buChar char="•"/>
            </a:pPr>
            <a:r>
              <a:rPr lang="en-GB" dirty="0" smtClean="0"/>
              <a:t>Paroxysmal </a:t>
            </a:r>
            <a:r>
              <a:rPr lang="en-GB" dirty="0" err="1" smtClean="0"/>
              <a:t>hemicrania</a:t>
            </a:r>
            <a:endParaRPr lang="en-GB" dirty="0" smtClean="0"/>
          </a:p>
          <a:p>
            <a:pPr marL="171450" indent="-171450">
              <a:buFont typeface="Arial"/>
              <a:buChar char="•"/>
            </a:pPr>
            <a:r>
              <a:rPr lang="en-GB" dirty="0" smtClean="0"/>
              <a:t>Short-lasting </a:t>
            </a:r>
            <a:r>
              <a:rPr lang="en-GB" dirty="0" err="1" smtClean="0"/>
              <a:t>unliateral</a:t>
            </a:r>
            <a:r>
              <a:rPr lang="en-GB" dirty="0" smtClean="0"/>
              <a:t> </a:t>
            </a:r>
            <a:r>
              <a:rPr lang="en-GB" dirty="0" err="1" smtClean="0"/>
              <a:t>neuralgiform</a:t>
            </a:r>
            <a:r>
              <a:rPr lang="en-GB" dirty="0" smtClean="0"/>
              <a:t> headache attacks</a:t>
            </a:r>
            <a:r>
              <a:rPr lang="en-GB" baseline="0" dirty="0" smtClean="0"/>
              <a:t> (SUNCT)</a:t>
            </a:r>
          </a:p>
          <a:p>
            <a:pPr marL="171450" indent="-171450">
              <a:buFont typeface="Arial"/>
              <a:buChar char="•"/>
            </a:pPr>
            <a:endParaRPr lang="en-GB" baseline="0" dirty="0" smtClean="0"/>
          </a:p>
          <a:p>
            <a:pPr marL="0" indent="0">
              <a:buFont typeface="Arial"/>
              <a:buNone/>
            </a:pPr>
            <a:r>
              <a:rPr lang="en-GB" baseline="0" dirty="0" smtClean="0"/>
              <a:t>*RVCS=Reversible vasoconstriction syndrome</a:t>
            </a:r>
          </a:p>
          <a:p>
            <a:pPr marL="0" indent="0">
              <a:buFont typeface="Arial"/>
              <a:buNone/>
            </a:pPr>
            <a:r>
              <a:rPr lang="en-GB" baseline="0" dirty="0" smtClean="0"/>
              <a:t>The other categories are: headache due to a substance or its withdrawal (</a:t>
            </a:r>
            <a:r>
              <a:rPr lang="en-GB" baseline="0" dirty="0" err="1" smtClean="0"/>
              <a:t>incl</a:t>
            </a:r>
            <a:r>
              <a:rPr lang="en-GB" baseline="0" dirty="0" smtClean="0"/>
              <a:t> medication overuse headache but also many other diagnoses!); headache due to a disorder of homeostasis (e.g. high altitude, OSA, fasting!); headache due to disorders of the eyes, ears, neck </a:t>
            </a:r>
            <a:r>
              <a:rPr lang="en-GB" baseline="0" dirty="0" err="1" smtClean="0"/>
              <a:t>etc</a:t>
            </a:r>
            <a:r>
              <a:rPr lang="en-GB" baseline="0" dirty="0" smtClean="0"/>
              <a:t>; headache due to psychiatric disorder; and “other” (not classifiable/unspecified).</a:t>
            </a:r>
          </a:p>
          <a:p>
            <a:pPr marL="0" indent="0">
              <a:buFont typeface="Arial"/>
              <a:buNone/>
            </a:pPr>
            <a:endParaRPr lang="en-GB" baseline="0" dirty="0" smtClean="0"/>
          </a:p>
          <a:p>
            <a:pPr marL="0" indent="0">
              <a:buFont typeface="Arial"/>
              <a:buNone/>
            </a:pPr>
            <a:r>
              <a:rPr lang="en-GB" baseline="0" dirty="0" smtClean="0"/>
              <a:t>*TGN=trigeminal neuralgia</a:t>
            </a:r>
          </a:p>
          <a:p>
            <a:pPr marL="0" indent="0">
              <a:buFont typeface="Arial"/>
              <a:buNone/>
            </a:pPr>
            <a:r>
              <a:rPr lang="en-GB" baseline="0" dirty="0" smtClean="0"/>
              <a:t>There is also </a:t>
            </a:r>
            <a:r>
              <a:rPr lang="en-GB" baseline="0" dirty="0" err="1" smtClean="0"/>
              <a:t>occiptal</a:t>
            </a:r>
            <a:r>
              <a:rPr lang="en-GB" baseline="0" dirty="0" smtClean="0"/>
              <a:t> neuralgia, glossopharyngeal neuralgia, and many others in this category!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64778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Small group work then groups to feedback/teach others</a:t>
            </a:r>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1189389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The</a:t>
            </a:r>
            <a:r>
              <a:rPr lang="en-GB" sz="1000" baseline="0" dirty="0" smtClean="0"/>
              <a:t> headache history is so important. Patients do not volunteer key information, it has to be sought.</a:t>
            </a:r>
          </a:p>
          <a:p>
            <a:r>
              <a:rPr lang="en-GB" sz="1000" baseline="0" dirty="0" smtClean="0"/>
              <a:t>What are the key questions in this case?</a:t>
            </a:r>
          </a:p>
          <a:p>
            <a:endParaRPr lang="en-GB" sz="1000" baseline="0" dirty="0" smtClean="0"/>
          </a:p>
          <a:p>
            <a:pPr marL="228600" indent="-228600">
              <a:buAutoNum type="arabicPeriod"/>
            </a:pPr>
            <a:r>
              <a:rPr lang="en-GB" sz="1000" baseline="0" dirty="0" smtClean="0"/>
              <a:t>Any headaches at all previously? YES</a:t>
            </a:r>
          </a:p>
          <a:p>
            <a:pPr marL="228600" indent="-228600">
              <a:buAutoNum type="arabicPeriod"/>
            </a:pPr>
            <a:r>
              <a:rPr lang="en-GB" sz="1000" baseline="0" dirty="0" smtClean="0"/>
              <a:t>Then start with a thorough history of the previous headaches, in this case … </a:t>
            </a:r>
          </a:p>
          <a:p>
            <a:pPr marL="685800" lvl="1" indent="-228600">
              <a:buFont typeface="Arial"/>
              <a:buChar char="•"/>
            </a:pPr>
            <a:r>
              <a:rPr lang="en-GB" sz="1000" baseline="0" dirty="0" smtClean="0"/>
              <a:t>Unilateral</a:t>
            </a:r>
          </a:p>
          <a:p>
            <a:pPr marL="685800" lvl="1" indent="-228600">
              <a:buFont typeface="Arial"/>
              <a:buChar char="•"/>
            </a:pPr>
            <a:r>
              <a:rPr lang="en-GB" sz="1000" baseline="0" dirty="0" smtClean="0"/>
              <a:t>Throbbing</a:t>
            </a:r>
          </a:p>
          <a:p>
            <a:pPr marL="685800" lvl="1" indent="-228600">
              <a:buFont typeface="Arial"/>
              <a:buChar char="•"/>
            </a:pPr>
            <a:r>
              <a:rPr lang="en-GB" sz="1000" baseline="0" dirty="0" smtClean="0"/>
              <a:t>Nausea</a:t>
            </a:r>
          </a:p>
          <a:p>
            <a:pPr marL="685800" lvl="1" indent="-228600">
              <a:buFont typeface="Arial"/>
              <a:buChar char="•"/>
            </a:pPr>
            <a:r>
              <a:rPr lang="en-GB" sz="1000" baseline="0" dirty="0" smtClean="0"/>
              <a:t>Photo/phonophobia – has to go to a quiet place</a:t>
            </a:r>
          </a:p>
          <a:p>
            <a:pPr marL="685800" lvl="1" indent="-228600">
              <a:buFont typeface="Arial"/>
              <a:buChar char="•"/>
            </a:pPr>
            <a:r>
              <a:rPr lang="en-GB" sz="1000" baseline="0" dirty="0" smtClean="0"/>
              <a:t>Usually resolves with NSAIDs</a:t>
            </a:r>
          </a:p>
          <a:p>
            <a:pPr marL="685800" lvl="1" indent="-228600">
              <a:buFont typeface="Arial"/>
              <a:buChar char="•"/>
            </a:pPr>
            <a:r>
              <a:rPr lang="en-GB" sz="1000" baseline="0" dirty="0" smtClean="0"/>
              <a:t>Triggered by menstruation and stress </a:t>
            </a:r>
          </a:p>
          <a:p>
            <a:pPr marL="685800" lvl="1" indent="-228600">
              <a:buFont typeface="Arial"/>
              <a:buChar char="•"/>
            </a:pPr>
            <a:r>
              <a:rPr lang="en-GB" sz="1000" baseline="0" dirty="0" smtClean="0"/>
              <a:t>How often an attack occurs and how long it typically lasts</a:t>
            </a:r>
          </a:p>
          <a:p>
            <a:pPr marL="685800" lvl="1" indent="-228600">
              <a:buFont typeface="Arial"/>
              <a:buChar char="•"/>
            </a:pPr>
            <a:r>
              <a:rPr lang="en-GB" sz="1000" baseline="0" dirty="0" smtClean="0"/>
              <a:t>Any other associated symptoms (e.g. auras) previously at ANY time</a:t>
            </a:r>
          </a:p>
          <a:p>
            <a:pPr marL="457200" lvl="1" indent="0">
              <a:buFont typeface="Arial"/>
              <a:buNone/>
            </a:pPr>
            <a:endParaRPr lang="en-GB" sz="1000" baseline="0" dirty="0" smtClean="0"/>
          </a:p>
          <a:p>
            <a:pPr marL="228600" indent="-228600">
              <a:buAutoNum type="arabicPeriod"/>
            </a:pPr>
            <a:r>
              <a:rPr lang="en-GB" sz="1000" baseline="0" dirty="0" smtClean="0"/>
              <a:t>THEN go through the history of this headache – ask whether symptoms are similar but more severe or completely different in nature</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000" baseline="0" dirty="0" smtClean="0"/>
              <a:t>I often ask at this point about lifestyle stressors, because many people are admitted to hospital with their worst migraine ever when they are going through a stressful period at home/work.</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000" baseline="0" dirty="0" smtClean="0"/>
              <a:t>Important to ask about medication use (medication overuse headache)</a:t>
            </a:r>
          </a:p>
          <a:p>
            <a:pPr marL="228600" indent="-228600">
              <a:buAutoNum type="arabicPeriod"/>
            </a:pPr>
            <a:r>
              <a:rPr lang="en-GB" sz="1000" baseline="0" dirty="0" smtClean="0"/>
              <a:t>Assessment/imaging is recommended in migraineurs if they present with a severe/different headache to before</a:t>
            </a:r>
          </a:p>
          <a:p>
            <a:pPr marL="228600" indent="-228600">
              <a:buAutoNum type="arabicPeriod"/>
            </a:pPr>
            <a:r>
              <a:rPr lang="en-GB" sz="1000" baseline="0" dirty="0" smtClean="0"/>
              <a:t>An LP would only be indicated in thunderclap headache or </a:t>
            </a:r>
            <a:r>
              <a:rPr lang="en-GB" sz="1000" baseline="0" dirty="0" err="1" smtClean="0"/>
              <a:t>papilloedema</a:t>
            </a:r>
            <a:r>
              <a:rPr lang="en-GB" sz="1000" baseline="0" dirty="0" smtClean="0"/>
              <a:t>/blurred vision suggestive of IIH (with negative CTV) – consult with a neurologist if patient still unwell and/or diagnosis not clear.</a:t>
            </a:r>
          </a:p>
          <a:p>
            <a:pPr marL="228600" indent="-228600">
              <a:buAutoNum type="arabicPeriod"/>
            </a:pPr>
            <a:endParaRPr lang="en-GB"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31747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Prodrome: tiredness, yawning, mood change, food craving, heightened perception, fluid retention – presumably the result</a:t>
            </a:r>
            <a:r>
              <a:rPr lang="en-GB" baseline="0" dirty="0" smtClean="0"/>
              <a:t> of neurochemical disruption.</a:t>
            </a:r>
          </a:p>
          <a:p>
            <a:r>
              <a:rPr lang="en-GB" dirty="0" smtClean="0"/>
              <a:t>Aura: visual disturbances,</a:t>
            </a:r>
            <a:r>
              <a:rPr lang="en-GB" baseline="0" dirty="0" smtClean="0"/>
              <a:t> speech disturbances (such as word-</a:t>
            </a:r>
            <a:r>
              <a:rPr lang="en-GB" baseline="0" dirty="0" err="1" smtClean="0"/>
              <a:t>salading</a:t>
            </a:r>
            <a:r>
              <a:rPr lang="en-GB" baseline="0" dirty="0" smtClean="0"/>
              <a:t>), sensations affecting other areas of the body such as tingling, dizziness, numbness, sensory loss and limb weakness.</a:t>
            </a:r>
            <a:endParaRPr lang="en-GB" dirty="0" smtClean="0"/>
          </a:p>
          <a:p>
            <a:r>
              <a:rPr lang="en-GB" dirty="0" smtClean="0"/>
              <a:t>The headache is the most prominent feature, which is usually throbbing, unilateral, aggravated by activity and moderate to severe in intensity.</a:t>
            </a:r>
          </a:p>
          <a:p>
            <a:r>
              <a:rPr lang="en-GB" baseline="0" dirty="0" smtClean="0"/>
              <a:t>Other symptoms can also occur in migraine (as a result of autonomic activation) e.g. nasal congestion, lacrimation and diarrhoea.</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232015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“Migraine and other headaches” (your questions answered series). Andrew Dowson,</a:t>
            </a:r>
            <a:r>
              <a:rPr lang="en-GB" baseline="0" dirty="0" smtClean="0"/>
              <a:t> Churchill-Livingstone.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4205669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ICHD-3</a:t>
            </a:r>
          </a:p>
          <a:p>
            <a:r>
              <a:rPr lang="en-GB" dirty="0" smtClean="0"/>
              <a:t>International classification of headache disorders v3</a:t>
            </a:r>
          </a:p>
          <a:p>
            <a:r>
              <a:rPr lang="en-GB" dirty="0" smtClean="0"/>
              <a:t>Missing one of the features is “probably migraine”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9</a:t>
            </a:fld>
            <a:endParaRPr lang="en-US"/>
          </a:p>
        </p:txBody>
      </p:sp>
    </p:spTree>
    <p:extLst>
      <p:ext uri="{BB962C8B-B14F-4D97-AF65-F5344CB8AC3E}">
        <p14:creationId xmlns:p14="http://schemas.microsoft.com/office/powerpoint/2010/main" val="427695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18/01/16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18/01/16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18/01/16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18/01/16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18/01/16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18/01/16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18/01/16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18/01/16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9.xml"/><Relationship Id="rId5" Type="http://schemas.openxmlformats.org/officeDocument/2006/relationships/oleObject" Target="../embeddings/oleObject1.bin"/><Relationship Id="rId6"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tna.org.uk"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27.xml"/><Relationship Id="rId5" Type="http://schemas.openxmlformats.org/officeDocument/2006/relationships/oleObject" Target="../embeddings/oleObject2.bin"/><Relationship Id="rId6"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93652"/>
            <a:ext cx="7772400" cy="1552985"/>
          </a:xfrm>
        </p:spPr>
        <p:txBody>
          <a:bodyPr>
            <a:normAutofit/>
          </a:bodyPr>
          <a:lstStyle/>
          <a:p>
            <a:r>
              <a:rPr lang="en-US" sz="6000" b="1" dirty="0" smtClean="0"/>
              <a:t>Headache</a:t>
            </a:r>
            <a:endParaRPr lang="en-US" sz="6000" b="1" dirty="0"/>
          </a:p>
        </p:txBody>
      </p:sp>
      <p:pic>
        <p:nvPicPr>
          <p:cNvPr id="4" name="Picture 3" descr="brain_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964" y="2787866"/>
            <a:ext cx="2715085" cy="2715085"/>
          </a:xfrm>
          <a:prstGeom prst="rect">
            <a:avLst/>
          </a:prstGeom>
        </p:spPr>
      </p:pic>
    </p:spTree>
    <p:extLst>
      <p:ext uri="{BB962C8B-B14F-4D97-AF65-F5344CB8AC3E}">
        <p14:creationId xmlns:p14="http://schemas.microsoft.com/office/powerpoint/2010/main" val="11271747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for migraine (NICE)</a:t>
            </a:r>
            <a:endParaRPr lang="en-GB" dirty="0"/>
          </a:p>
        </p:txBody>
      </p:sp>
      <p:sp>
        <p:nvSpPr>
          <p:cNvPr id="3" name="Content Placeholder 2"/>
          <p:cNvSpPr>
            <a:spLocks noGrp="1"/>
          </p:cNvSpPr>
          <p:nvPr>
            <p:ph idx="1"/>
          </p:nvPr>
        </p:nvSpPr>
        <p:spPr>
          <a:xfrm>
            <a:off x="457200" y="1434073"/>
            <a:ext cx="8229600" cy="4525963"/>
          </a:xfrm>
        </p:spPr>
        <p:txBody>
          <a:bodyPr>
            <a:normAutofit lnSpcReduction="10000"/>
          </a:bodyPr>
          <a:lstStyle/>
          <a:p>
            <a:r>
              <a:rPr lang="en-GB" dirty="0" smtClean="0"/>
              <a:t>Acute treatment</a:t>
            </a:r>
          </a:p>
          <a:p>
            <a:pPr lvl="1"/>
            <a:r>
              <a:rPr lang="en-GB" dirty="0" smtClean="0"/>
              <a:t>Oral </a:t>
            </a:r>
            <a:r>
              <a:rPr lang="en-GB" dirty="0" err="1" smtClean="0"/>
              <a:t>tryptan</a:t>
            </a:r>
            <a:r>
              <a:rPr lang="en-GB" dirty="0" smtClean="0"/>
              <a:t> and NSAID/</a:t>
            </a:r>
            <a:r>
              <a:rPr lang="en-GB" dirty="0" err="1" smtClean="0"/>
              <a:t>paracetamol</a:t>
            </a:r>
            <a:endParaRPr lang="en-GB" dirty="0" smtClean="0"/>
          </a:p>
          <a:p>
            <a:pPr lvl="1"/>
            <a:r>
              <a:rPr lang="en-GB" dirty="0" smtClean="0"/>
              <a:t>+/- metoclopramide or </a:t>
            </a:r>
            <a:r>
              <a:rPr lang="en-GB" dirty="0" err="1" smtClean="0"/>
              <a:t>prochlorperazine</a:t>
            </a:r>
            <a:endParaRPr lang="en-GB" dirty="0" smtClean="0"/>
          </a:p>
          <a:p>
            <a:r>
              <a:rPr lang="en-GB" dirty="0" smtClean="0"/>
              <a:t>Prophylactic treatment</a:t>
            </a:r>
          </a:p>
          <a:p>
            <a:pPr lvl="1"/>
            <a:r>
              <a:rPr lang="en-GB" dirty="0" err="1" smtClean="0"/>
              <a:t>Topiramate</a:t>
            </a:r>
            <a:r>
              <a:rPr lang="en-GB" dirty="0" smtClean="0"/>
              <a:t> or propranolol (advice required in women of childbearing age)</a:t>
            </a:r>
          </a:p>
          <a:p>
            <a:pPr lvl="1"/>
            <a:r>
              <a:rPr lang="en-GB" dirty="0" smtClean="0"/>
              <a:t>Amitriptyline can also be considered</a:t>
            </a:r>
          </a:p>
          <a:p>
            <a:pPr lvl="1"/>
            <a:r>
              <a:rPr lang="en-GB" dirty="0" smtClean="0"/>
              <a:t>Consider 10 sessions of acupuncture</a:t>
            </a:r>
          </a:p>
          <a:p>
            <a:pPr lvl="1"/>
            <a:r>
              <a:rPr lang="en-GB" dirty="0" smtClean="0"/>
              <a:t>Deal with medication overuse </a:t>
            </a:r>
            <a:endParaRPr lang="en-GB" dirty="0"/>
          </a:p>
        </p:txBody>
      </p:sp>
    </p:spTree>
    <p:extLst>
      <p:ext uri="{BB962C8B-B14F-4D97-AF65-F5344CB8AC3E}">
        <p14:creationId xmlns:p14="http://schemas.microsoft.com/office/powerpoint/2010/main" val="297209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2</a:t>
            </a:r>
            <a:endParaRPr lang="en-GB" dirty="0"/>
          </a:p>
        </p:txBody>
      </p:sp>
      <p:sp>
        <p:nvSpPr>
          <p:cNvPr id="4" name="Content Placeholder 3"/>
          <p:cNvSpPr>
            <a:spLocks noGrp="1"/>
          </p:cNvSpPr>
          <p:nvPr>
            <p:ph idx="1"/>
          </p:nvPr>
        </p:nvSpPr>
        <p:spPr>
          <a:xfrm>
            <a:off x="457200" y="1419132"/>
            <a:ext cx="8229600" cy="4525963"/>
          </a:xfrm>
        </p:spPr>
        <p:txBody>
          <a:bodyPr>
            <a:normAutofit fontScale="92500" lnSpcReduction="20000"/>
          </a:bodyPr>
          <a:lstStyle/>
          <a:p>
            <a:pPr marL="0" indent="0">
              <a:buNone/>
            </a:pPr>
            <a:r>
              <a:rPr lang="en-GB" dirty="0"/>
              <a:t>A 32-year-old woman was admitted because of </a:t>
            </a:r>
            <a:r>
              <a:rPr lang="en-GB" dirty="0" smtClean="0"/>
              <a:t>abnormal sensation down the left side of her body. This had never happened before. </a:t>
            </a:r>
            <a:endParaRPr lang="en-GB" dirty="0"/>
          </a:p>
          <a:p>
            <a:pPr marL="0" indent="0">
              <a:buNone/>
            </a:pPr>
            <a:r>
              <a:rPr lang="en-GB" dirty="0"/>
              <a:t>She described </a:t>
            </a:r>
            <a:r>
              <a:rPr lang="en-GB" dirty="0" smtClean="0"/>
              <a:t>pins and needles that started in the face, then spread to her arm, and then to her leg, over a period of around 15 minutes. </a:t>
            </a:r>
            <a:endParaRPr lang="en-GB" dirty="0"/>
          </a:p>
          <a:p>
            <a:pPr marL="0" indent="0">
              <a:buNone/>
            </a:pPr>
            <a:r>
              <a:rPr lang="en-GB" dirty="0"/>
              <a:t>A CT scan of the head had been requested by ED, which was normal. The patient was admitted </a:t>
            </a:r>
            <a:r>
              <a:rPr lang="en-GB" dirty="0" smtClean="0"/>
              <a:t>for further investigations.</a:t>
            </a:r>
            <a:endParaRPr lang="en-GB" dirty="0"/>
          </a:p>
          <a:p>
            <a:pPr marL="0" indent="0">
              <a:buNone/>
            </a:pPr>
            <a:r>
              <a:rPr lang="en-GB" dirty="0" smtClean="0"/>
              <a:t>Her only past medical history was migraine and she was taking microgynon </a:t>
            </a:r>
            <a:r>
              <a:rPr lang="en-GB" dirty="0"/>
              <a:t>1 tablet daily.</a:t>
            </a:r>
            <a:endParaRPr lang="en-GB" dirty="0"/>
          </a:p>
        </p:txBody>
      </p:sp>
    </p:spTree>
    <p:extLst>
      <p:ext uri="{BB962C8B-B14F-4D97-AF65-F5344CB8AC3E}">
        <p14:creationId xmlns:p14="http://schemas.microsoft.com/office/powerpoint/2010/main" val="1700936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IHS diagnostic criteria for migraine with aura</a:t>
            </a:r>
            <a:endParaRPr lang="en-GB" sz="3200" dirty="0"/>
          </a:p>
        </p:txBody>
      </p:sp>
      <p:sp>
        <p:nvSpPr>
          <p:cNvPr id="3" name="Content Placeholder 2"/>
          <p:cNvSpPr>
            <a:spLocks noGrp="1"/>
          </p:cNvSpPr>
          <p:nvPr>
            <p:ph idx="1"/>
          </p:nvPr>
        </p:nvSpPr>
        <p:spPr/>
        <p:txBody>
          <a:bodyPr/>
          <a:lstStyle/>
          <a:p>
            <a:pPr marL="0" indent="0">
              <a:buNone/>
            </a:pPr>
            <a:r>
              <a:rPr lang="en-GB" dirty="0" smtClean="0"/>
              <a:t>Description:</a:t>
            </a:r>
          </a:p>
          <a:p>
            <a:pPr marL="0" indent="0">
              <a:buNone/>
            </a:pPr>
            <a:r>
              <a:rPr lang="en-GB" dirty="0" smtClean="0"/>
              <a:t>Recurrent attacks, lasting minutes, of unilateral fully reversible visual, sensory or other CNS symptoms that usually develop gradually and are usually followed by headache and associated migraine symptoms</a:t>
            </a:r>
          </a:p>
          <a:p>
            <a:endParaRPr lang="en-GB" dirty="0"/>
          </a:p>
        </p:txBody>
      </p:sp>
    </p:spTree>
    <p:extLst>
      <p:ext uri="{BB962C8B-B14F-4D97-AF65-F5344CB8AC3E}">
        <p14:creationId xmlns:p14="http://schemas.microsoft.com/office/powerpoint/2010/main" val="394420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IHS diagnostic criteria for migraine with aura</a:t>
            </a:r>
            <a:endParaRPr lang="en-GB" sz="3200" dirty="0"/>
          </a:p>
        </p:txBody>
      </p:sp>
      <p:sp>
        <p:nvSpPr>
          <p:cNvPr id="3" name="Content Placeholder 2"/>
          <p:cNvSpPr>
            <a:spLocks noGrp="1"/>
          </p:cNvSpPr>
          <p:nvPr>
            <p:ph idx="1"/>
          </p:nvPr>
        </p:nvSpPr>
        <p:spPr>
          <a:xfrm>
            <a:off x="457200" y="1313050"/>
            <a:ext cx="8229600" cy="4708525"/>
          </a:xfrm>
        </p:spPr>
        <p:txBody>
          <a:bodyPr>
            <a:normAutofit fontScale="70000" lnSpcReduction="20000"/>
          </a:bodyPr>
          <a:lstStyle/>
          <a:p>
            <a:pPr marL="514350" indent="-514350">
              <a:buFont typeface="+mj-lt"/>
              <a:buAutoNum type="alphaUcPeriod"/>
            </a:pPr>
            <a:r>
              <a:rPr lang="en-GB" dirty="0" smtClean="0"/>
              <a:t>At least two attacks fulfilling B and C</a:t>
            </a:r>
          </a:p>
          <a:p>
            <a:pPr marL="514350" indent="-514350">
              <a:buFont typeface="+mj-lt"/>
              <a:buAutoNum type="alphaUcPeriod"/>
            </a:pPr>
            <a:r>
              <a:rPr lang="en-GB" dirty="0" smtClean="0"/>
              <a:t>One of more of the following fully reversible aura symptoms:</a:t>
            </a:r>
          </a:p>
          <a:p>
            <a:pPr marL="914400" lvl="1" indent="-514350"/>
            <a:r>
              <a:rPr lang="en-GB" dirty="0" smtClean="0"/>
              <a:t>Visual</a:t>
            </a:r>
          </a:p>
          <a:p>
            <a:pPr marL="914400" lvl="1" indent="-514350"/>
            <a:r>
              <a:rPr lang="en-GB" dirty="0" smtClean="0"/>
              <a:t>Sensory</a:t>
            </a:r>
          </a:p>
          <a:p>
            <a:pPr marL="914400" lvl="1" indent="-514350"/>
            <a:r>
              <a:rPr lang="en-GB" dirty="0" smtClean="0"/>
              <a:t>Speech and/or language</a:t>
            </a:r>
          </a:p>
          <a:p>
            <a:pPr marL="914400" lvl="1" indent="-514350"/>
            <a:r>
              <a:rPr lang="en-GB" dirty="0" smtClean="0"/>
              <a:t>Motor</a:t>
            </a:r>
          </a:p>
          <a:p>
            <a:pPr marL="914400" lvl="1" indent="-514350"/>
            <a:r>
              <a:rPr lang="en-GB" dirty="0" smtClean="0"/>
              <a:t>Brainstem</a:t>
            </a:r>
          </a:p>
          <a:p>
            <a:pPr marL="914400" lvl="1" indent="-514350"/>
            <a:r>
              <a:rPr lang="en-GB" dirty="0" smtClean="0"/>
              <a:t>Retinal</a:t>
            </a:r>
          </a:p>
          <a:p>
            <a:pPr marL="514350" indent="-514350">
              <a:buFont typeface="+mj-lt"/>
              <a:buAutoNum type="alphaUcPeriod"/>
            </a:pPr>
            <a:r>
              <a:rPr lang="en-GB" dirty="0" smtClean="0"/>
              <a:t>At least two of the following four characteristics:</a:t>
            </a:r>
          </a:p>
          <a:p>
            <a:pPr marL="914400" lvl="1" indent="-514350"/>
            <a:r>
              <a:rPr lang="en-GB" dirty="0" smtClean="0"/>
              <a:t>At least one aura symptom spreads gradually over &gt;5 </a:t>
            </a:r>
            <a:r>
              <a:rPr lang="en-GB" dirty="0" err="1" smtClean="0"/>
              <a:t>mins</a:t>
            </a:r>
            <a:r>
              <a:rPr lang="en-GB" dirty="0" smtClean="0"/>
              <a:t> and two or more occur in succession</a:t>
            </a:r>
          </a:p>
          <a:p>
            <a:pPr marL="914400" lvl="1" indent="-514350"/>
            <a:r>
              <a:rPr lang="en-GB" dirty="0" smtClean="0"/>
              <a:t>Each aura symptoms lasts 5-60 </a:t>
            </a:r>
            <a:r>
              <a:rPr lang="en-GB" dirty="0" err="1" smtClean="0"/>
              <a:t>mins</a:t>
            </a:r>
            <a:endParaRPr lang="en-GB" dirty="0" smtClean="0"/>
          </a:p>
          <a:p>
            <a:pPr marL="914400" lvl="1" indent="-514350"/>
            <a:r>
              <a:rPr lang="en-GB" dirty="0" smtClean="0"/>
              <a:t>At least one aura symptom is unilateral</a:t>
            </a:r>
          </a:p>
          <a:p>
            <a:pPr marL="914400" lvl="1" indent="-514350"/>
            <a:r>
              <a:rPr lang="en-GB" dirty="0" smtClean="0"/>
              <a:t>The aura is accompanied by, or followed within 60 </a:t>
            </a:r>
            <a:r>
              <a:rPr lang="en-GB" dirty="0" err="1" smtClean="0"/>
              <a:t>mins</a:t>
            </a:r>
            <a:r>
              <a:rPr lang="en-GB" dirty="0" smtClean="0"/>
              <a:t> by headache</a:t>
            </a:r>
          </a:p>
          <a:p>
            <a:pPr marL="514350" indent="-514350">
              <a:buFont typeface="+mj-lt"/>
              <a:buAutoNum type="alphaUcPeriod"/>
            </a:pPr>
            <a:r>
              <a:rPr lang="en-GB" dirty="0"/>
              <a:t>Not better accounted for by another ICHD-3 diagnosis</a:t>
            </a:r>
          </a:p>
          <a:p>
            <a:endParaRPr lang="en-GB" dirty="0"/>
          </a:p>
        </p:txBody>
      </p:sp>
    </p:spTree>
    <p:extLst>
      <p:ext uri="{BB962C8B-B14F-4D97-AF65-F5344CB8AC3E}">
        <p14:creationId xmlns:p14="http://schemas.microsoft.com/office/powerpoint/2010/main" val="6718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3</a:t>
            </a:r>
            <a:endParaRPr lang="en-GB" dirty="0"/>
          </a:p>
        </p:txBody>
      </p:sp>
      <p:sp>
        <p:nvSpPr>
          <p:cNvPr id="4" name="Content Placeholder 3"/>
          <p:cNvSpPr>
            <a:spLocks noGrp="1"/>
          </p:cNvSpPr>
          <p:nvPr>
            <p:ph idx="1"/>
          </p:nvPr>
        </p:nvSpPr>
        <p:spPr>
          <a:xfrm>
            <a:off x="457200" y="1434073"/>
            <a:ext cx="8229600" cy="4525963"/>
          </a:xfrm>
        </p:spPr>
        <p:txBody>
          <a:bodyPr>
            <a:normAutofit fontScale="92500" lnSpcReduction="20000"/>
          </a:bodyPr>
          <a:lstStyle/>
          <a:p>
            <a:pPr marL="0" indent="0">
              <a:buNone/>
            </a:pPr>
            <a:r>
              <a:rPr lang="en-GB" dirty="0" smtClean="0"/>
              <a:t>A 40-year-old man was admitted with severe headaches. He described them as ‘like a hot poker’ in his temple, and excruciating.</a:t>
            </a:r>
          </a:p>
          <a:p>
            <a:pPr marL="0" indent="0">
              <a:buNone/>
            </a:pPr>
            <a:r>
              <a:rPr lang="en-GB" dirty="0" smtClean="0"/>
              <a:t>His wife observed that he had several short lived headaches in the past two days, and that they made him extremely restless and agitated.</a:t>
            </a:r>
          </a:p>
          <a:p>
            <a:pPr marL="0" indent="0">
              <a:buNone/>
            </a:pPr>
            <a:r>
              <a:rPr lang="en-GB" dirty="0" smtClean="0"/>
              <a:t>The patient stated that during an attack his eyelid drooped and seemed to swell up on the side of the headache. </a:t>
            </a:r>
          </a:p>
          <a:p>
            <a:pPr marL="0" indent="0">
              <a:buNone/>
            </a:pPr>
            <a:r>
              <a:rPr lang="en-GB" dirty="0" smtClean="0"/>
              <a:t>He had no past medical history and was not taking any regular medication.</a:t>
            </a:r>
            <a:endParaRPr lang="en-GB" dirty="0"/>
          </a:p>
        </p:txBody>
      </p:sp>
    </p:spTree>
    <p:extLst>
      <p:ext uri="{BB962C8B-B14F-4D97-AF65-F5344CB8AC3E}">
        <p14:creationId xmlns:p14="http://schemas.microsoft.com/office/powerpoint/2010/main" val="11685319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Cluster headache</a:t>
            </a:r>
            <a:endParaRPr lang="en-GB" dirty="0"/>
          </a:p>
        </p:txBody>
      </p:sp>
      <p:sp>
        <p:nvSpPr>
          <p:cNvPr id="3" name="Content Placeholder 2"/>
          <p:cNvSpPr>
            <a:spLocks noGrp="1"/>
          </p:cNvSpPr>
          <p:nvPr>
            <p:ph idx="1"/>
          </p:nvPr>
        </p:nvSpPr>
        <p:spPr>
          <a:xfrm>
            <a:off x="606612" y="1449014"/>
            <a:ext cx="8229600" cy="4675094"/>
          </a:xfrm>
        </p:spPr>
        <p:txBody>
          <a:bodyPr>
            <a:noAutofit/>
          </a:bodyPr>
          <a:lstStyle/>
          <a:p>
            <a:pPr marL="0" indent="0">
              <a:buNone/>
            </a:pPr>
            <a:r>
              <a:rPr lang="en-GB" sz="2800" dirty="0" smtClean="0"/>
              <a:t>Description:</a:t>
            </a:r>
          </a:p>
          <a:p>
            <a:pPr marL="0" indent="0">
              <a:buNone/>
            </a:pPr>
            <a:r>
              <a:rPr lang="en-GB" sz="2800" dirty="0" smtClean="0"/>
              <a:t>Attacks </a:t>
            </a:r>
            <a:r>
              <a:rPr lang="en-GB" sz="2800" dirty="0"/>
              <a:t>of severe, strictly unilateral pain which is orbital</a:t>
            </a:r>
            <a:r>
              <a:rPr lang="en-GB" sz="2800" dirty="0" smtClean="0"/>
              <a:t>, supraorbital</a:t>
            </a:r>
            <a:r>
              <a:rPr lang="en-GB" sz="2800" dirty="0"/>
              <a:t>, temporal or in any combination </a:t>
            </a:r>
            <a:r>
              <a:rPr lang="en-GB" sz="2800" dirty="0" smtClean="0"/>
              <a:t>of these </a:t>
            </a:r>
            <a:r>
              <a:rPr lang="en-GB" sz="2800" dirty="0"/>
              <a:t>sites, lasting 15–180 minutes and occurring </a:t>
            </a:r>
            <a:r>
              <a:rPr lang="en-GB" sz="2800" dirty="0" smtClean="0"/>
              <a:t>from once </a:t>
            </a:r>
            <a:r>
              <a:rPr lang="en-GB" sz="2800" dirty="0"/>
              <a:t>every other day to eight times a day. The pain </a:t>
            </a:r>
            <a:r>
              <a:rPr lang="en-GB" sz="2800" dirty="0" smtClean="0"/>
              <a:t>is associated </a:t>
            </a:r>
            <a:r>
              <a:rPr lang="en-GB" sz="2800" dirty="0"/>
              <a:t>with </a:t>
            </a:r>
            <a:r>
              <a:rPr lang="en-GB" sz="2800" dirty="0" err="1"/>
              <a:t>ipsilateral</a:t>
            </a:r>
            <a:r>
              <a:rPr lang="en-GB" sz="2800" dirty="0"/>
              <a:t> </a:t>
            </a:r>
            <a:r>
              <a:rPr lang="en-GB" sz="2800" dirty="0" err="1"/>
              <a:t>conjunctival</a:t>
            </a:r>
            <a:r>
              <a:rPr lang="en-GB" sz="2800" dirty="0"/>
              <a:t> injection</a:t>
            </a:r>
            <a:r>
              <a:rPr lang="en-GB" sz="2800" dirty="0" smtClean="0"/>
              <a:t>, lacrimation, nasal </a:t>
            </a:r>
            <a:r>
              <a:rPr lang="en-GB" sz="2800" dirty="0"/>
              <a:t>congestion, rhinorrhoea, forehead </a:t>
            </a:r>
            <a:r>
              <a:rPr lang="en-GB" sz="2800" dirty="0" smtClean="0"/>
              <a:t>and facial </a:t>
            </a:r>
            <a:r>
              <a:rPr lang="en-GB" sz="2800" dirty="0"/>
              <a:t>sweating, </a:t>
            </a:r>
            <a:r>
              <a:rPr lang="en-GB" sz="2800" dirty="0" err="1"/>
              <a:t>miosis</a:t>
            </a:r>
            <a:r>
              <a:rPr lang="en-GB" sz="2800" dirty="0"/>
              <a:t>, ptosis and/or eyelid oedema</a:t>
            </a:r>
            <a:r>
              <a:rPr lang="en-GB" sz="2800" dirty="0" smtClean="0"/>
              <a:t>, and</a:t>
            </a:r>
            <a:r>
              <a:rPr lang="en-GB" sz="2800" dirty="0"/>
              <a:t>/or with restlessness or agitation.</a:t>
            </a:r>
            <a:endParaRPr lang="en-GB" sz="2800" dirty="0"/>
          </a:p>
        </p:txBody>
      </p:sp>
    </p:spTree>
    <p:extLst>
      <p:ext uri="{BB962C8B-B14F-4D97-AF65-F5344CB8AC3E}">
        <p14:creationId xmlns:p14="http://schemas.microsoft.com/office/powerpoint/2010/main" val="2680630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Treatment for cluster headache (NICE)</a:t>
            </a:r>
            <a:endParaRPr lang="en-GB" sz="3600" dirty="0"/>
          </a:p>
        </p:txBody>
      </p:sp>
      <p:sp>
        <p:nvSpPr>
          <p:cNvPr id="3" name="Content Placeholder 2"/>
          <p:cNvSpPr>
            <a:spLocks noGrp="1"/>
          </p:cNvSpPr>
          <p:nvPr>
            <p:ph idx="1"/>
          </p:nvPr>
        </p:nvSpPr>
        <p:spPr/>
        <p:txBody>
          <a:bodyPr/>
          <a:lstStyle/>
          <a:p>
            <a:r>
              <a:rPr lang="en-GB" dirty="0" smtClean="0"/>
              <a:t>Acute treatment</a:t>
            </a:r>
          </a:p>
          <a:p>
            <a:pPr lvl="1"/>
            <a:r>
              <a:rPr lang="en-GB" dirty="0" smtClean="0"/>
              <a:t>Oxygen (&gt;12L RB) and </a:t>
            </a:r>
            <a:r>
              <a:rPr lang="en-GB" u="sng" dirty="0" smtClean="0"/>
              <a:t>nasal or SC </a:t>
            </a:r>
            <a:r>
              <a:rPr lang="en-GB" dirty="0" err="1" smtClean="0"/>
              <a:t>tryptan</a:t>
            </a:r>
            <a:endParaRPr lang="en-GB" dirty="0" smtClean="0"/>
          </a:p>
          <a:p>
            <a:pPr lvl="1"/>
            <a:r>
              <a:rPr lang="en-GB" dirty="0" smtClean="0"/>
              <a:t>+/- metoclopramide or </a:t>
            </a:r>
            <a:r>
              <a:rPr lang="en-GB" dirty="0" err="1" smtClean="0"/>
              <a:t>prochlorperazine</a:t>
            </a:r>
            <a:endParaRPr lang="en-GB" dirty="0" smtClean="0"/>
          </a:p>
          <a:p>
            <a:pPr lvl="1"/>
            <a:r>
              <a:rPr lang="en-GB" dirty="0" smtClean="0"/>
              <a:t>Do not use oral </a:t>
            </a:r>
            <a:r>
              <a:rPr lang="en-GB" dirty="0" err="1" smtClean="0"/>
              <a:t>tryptans</a:t>
            </a:r>
            <a:r>
              <a:rPr lang="en-GB" dirty="0" smtClean="0"/>
              <a:t>, </a:t>
            </a:r>
            <a:r>
              <a:rPr lang="en-GB" dirty="0" err="1" smtClean="0"/>
              <a:t>paracetamol</a:t>
            </a:r>
            <a:r>
              <a:rPr lang="en-GB" dirty="0" smtClean="0"/>
              <a:t>, NSAIDs opioids or ergots in acute cluster headache</a:t>
            </a:r>
          </a:p>
          <a:p>
            <a:r>
              <a:rPr lang="en-GB" dirty="0" smtClean="0"/>
              <a:t>Prophylactic treatment</a:t>
            </a:r>
          </a:p>
          <a:p>
            <a:pPr lvl="1"/>
            <a:r>
              <a:rPr lang="en-GB" dirty="0" smtClean="0"/>
              <a:t>Verapamil</a:t>
            </a:r>
            <a:endParaRPr lang="en-GB" dirty="0"/>
          </a:p>
        </p:txBody>
      </p:sp>
    </p:spTree>
    <p:extLst>
      <p:ext uri="{BB962C8B-B14F-4D97-AF65-F5344CB8AC3E}">
        <p14:creationId xmlns:p14="http://schemas.microsoft.com/office/powerpoint/2010/main" val="400727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4</a:t>
            </a:r>
            <a:endParaRPr lang="en-GB" dirty="0"/>
          </a:p>
        </p:txBody>
      </p:sp>
      <p:sp>
        <p:nvSpPr>
          <p:cNvPr id="4" name="Content Placeholder 3"/>
          <p:cNvSpPr>
            <a:spLocks noGrp="1"/>
          </p:cNvSpPr>
          <p:nvPr>
            <p:ph idx="1"/>
          </p:nvPr>
        </p:nvSpPr>
        <p:spPr>
          <a:xfrm>
            <a:off x="457200" y="1417638"/>
            <a:ext cx="8229600" cy="4525963"/>
          </a:xfrm>
        </p:spPr>
        <p:txBody>
          <a:bodyPr>
            <a:normAutofit fontScale="92500" lnSpcReduction="20000"/>
          </a:bodyPr>
          <a:lstStyle/>
          <a:p>
            <a:pPr marL="0" indent="0">
              <a:buNone/>
            </a:pPr>
            <a:r>
              <a:rPr lang="en-GB" dirty="0" smtClean="0"/>
              <a:t>A 30-year-old woman was admitted with a sudden severe headache that she described as ‘like being hit over the back of the head’. </a:t>
            </a:r>
          </a:p>
          <a:p>
            <a:pPr marL="0" indent="0">
              <a:buNone/>
            </a:pPr>
            <a:r>
              <a:rPr lang="en-GB" dirty="0" smtClean="0"/>
              <a:t>An urgent non-contrast CT of the head arranged in ED was normal.</a:t>
            </a:r>
          </a:p>
          <a:p>
            <a:pPr marL="0" indent="0">
              <a:buNone/>
            </a:pPr>
            <a:r>
              <a:rPr lang="en-GB" dirty="0" smtClean="0"/>
              <a:t>4 hours after the onset of the headache she was admitted to AMU for further investigations.</a:t>
            </a:r>
          </a:p>
          <a:p>
            <a:pPr marL="0" indent="0">
              <a:buNone/>
            </a:pPr>
            <a:r>
              <a:rPr lang="en-GB" dirty="0" smtClean="0"/>
              <a:t>The headache has settled after analgesia. </a:t>
            </a:r>
          </a:p>
          <a:p>
            <a:pPr marL="0" indent="0">
              <a:buNone/>
            </a:pPr>
            <a:r>
              <a:rPr lang="en-GB" dirty="0" smtClean="0"/>
              <a:t>Her only past medical history was controlled asthma for which she was taking </a:t>
            </a:r>
            <a:r>
              <a:rPr lang="en-GB" dirty="0" err="1" smtClean="0"/>
              <a:t>ventolin</a:t>
            </a:r>
            <a:r>
              <a:rPr lang="en-GB" dirty="0" smtClean="0"/>
              <a:t> </a:t>
            </a:r>
            <a:r>
              <a:rPr lang="en-GB" dirty="0" err="1" smtClean="0"/>
              <a:t>prn</a:t>
            </a:r>
            <a:r>
              <a:rPr lang="en-GB" dirty="0" smtClean="0"/>
              <a:t> and </a:t>
            </a:r>
            <a:r>
              <a:rPr lang="en-GB" dirty="0" err="1" smtClean="0"/>
              <a:t>becotide</a:t>
            </a:r>
            <a:r>
              <a:rPr lang="en-GB" dirty="0" smtClean="0"/>
              <a:t> 100 two puffs bd.</a:t>
            </a:r>
          </a:p>
          <a:p>
            <a:pPr marL="0" indent="0">
              <a:buNone/>
            </a:pPr>
            <a:endParaRPr lang="en-GB" dirty="0"/>
          </a:p>
        </p:txBody>
      </p:sp>
    </p:spTree>
    <p:extLst>
      <p:ext uri="{BB962C8B-B14F-4D97-AF65-F5344CB8AC3E}">
        <p14:creationId xmlns:p14="http://schemas.microsoft.com/office/powerpoint/2010/main" val="31791843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7484"/>
            <a:ext cx="7772400" cy="1470025"/>
          </a:xfrm>
        </p:spPr>
        <p:txBody>
          <a:bodyPr>
            <a:normAutofit fontScale="90000"/>
          </a:bodyPr>
          <a:lstStyle/>
          <a:p>
            <a:r>
              <a:rPr lang="en-GB" sz="3600" dirty="0" smtClean="0"/>
              <a:t>List all the </a:t>
            </a:r>
            <a:r>
              <a:rPr lang="en-GB" sz="3600" dirty="0" smtClean="0"/>
              <a:t>diagnoses </a:t>
            </a:r>
            <a:r>
              <a:rPr lang="en-GB" sz="3600" dirty="0" smtClean="0"/>
              <a:t>you can think of that can present with thunderclap headache</a:t>
            </a:r>
            <a:endParaRPr lang="en-GB" sz="3600" dirty="0"/>
          </a:p>
        </p:txBody>
      </p:sp>
      <p:pic>
        <p:nvPicPr>
          <p:cNvPr id="3" name="Content Placeholder 3" descr="team.jpg"/>
          <p:cNvPicPr>
            <a:picLocks noChangeAspect="1"/>
          </p:cNvPicPr>
          <p:nvPr/>
        </p:nvPicPr>
        <p:blipFill rotWithShape="1">
          <a:blip r:embed="rId3">
            <a:extLst>
              <a:ext uri="{28A0092B-C50C-407E-A947-70E740481C1C}">
                <a14:useLocalDpi xmlns:a14="http://schemas.microsoft.com/office/drawing/2010/main" val="0"/>
              </a:ext>
            </a:extLst>
          </a:blip>
          <a:srcRect l="-1131" r="186"/>
          <a:stretch/>
        </p:blipFill>
        <p:spPr>
          <a:xfrm>
            <a:off x="3107764" y="2728097"/>
            <a:ext cx="2904092" cy="2876931"/>
          </a:xfrm>
          <a:prstGeom prst="rect">
            <a:avLst/>
          </a:prstGeom>
        </p:spPr>
      </p:pic>
    </p:spTree>
    <p:extLst>
      <p:ext uri="{BB962C8B-B14F-4D97-AF65-F5344CB8AC3E}">
        <p14:creationId xmlns:p14="http://schemas.microsoft.com/office/powerpoint/2010/main" val="15207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3951156168"/>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20552"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575815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 </a:t>
            </a:r>
            <a:endParaRPr lang="en-GB" dirty="0"/>
          </a:p>
        </p:txBody>
      </p:sp>
      <p:sp>
        <p:nvSpPr>
          <p:cNvPr id="4" name="Content Placeholder 3"/>
          <p:cNvSpPr>
            <a:spLocks noGrp="1"/>
          </p:cNvSpPr>
          <p:nvPr>
            <p:ph idx="1"/>
          </p:nvPr>
        </p:nvSpPr>
        <p:spPr>
          <a:xfrm>
            <a:off x="457200" y="1434167"/>
            <a:ext cx="8229600" cy="4525963"/>
          </a:xfrm>
        </p:spPr>
        <p:txBody>
          <a:bodyPr>
            <a:normAutofit/>
          </a:bodyPr>
          <a:lstStyle/>
          <a:p>
            <a:r>
              <a:rPr lang="en-GB" dirty="0" smtClean="0"/>
              <a:t>Gain organised knowledge in the subject area of headache</a:t>
            </a:r>
          </a:p>
          <a:p>
            <a:r>
              <a:rPr lang="en-GB" dirty="0" smtClean="0"/>
              <a:t>Be able to take a headache history</a:t>
            </a:r>
          </a:p>
          <a:p>
            <a:r>
              <a:rPr lang="en-GB" dirty="0" smtClean="0"/>
              <a:t>Know and apply the relevant evidence and/or guidelines </a:t>
            </a:r>
          </a:p>
          <a:p>
            <a:r>
              <a:rPr lang="en-GB" dirty="0" smtClean="0"/>
              <a:t>Be </a:t>
            </a:r>
            <a:r>
              <a:rPr lang="en-GB" dirty="0"/>
              <a:t>aware of common </a:t>
            </a:r>
            <a:r>
              <a:rPr lang="en-GB" dirty="0" smtClean="0"/>
              <a:t>errors in </a:t>
            </a:r>
            <a:r>
              <a:rPr lang="en-GB" dirty="0"/>
              <a:t>the diagnosis and management of </a:t>
            </a:r>
            <a:r>
              <a:rPr lang="en-GB" dirty="0" smtClean="0"/>
              <a:t>headache</a:t>
            </a:r>
            <a:endParaRPr lang="en-GB" dirty="0"/>
          </a:p>
          <a:p>
            <a:endParaRPr lang="en-GB" dirty="0" smtClean="0"/>
          </a:p>
        </p:txBody>
      </p:sp>
    </p:spTree>
    <p:extLst>
      <p:ext uri="{BB962C8B-B14F-4D97-AF65-F5344CB8AC3E}">
        <p14:creationId xmlns:p14="http://schemas.microsoft.com/office/powerpoint/2010/main" val="3031802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5</a:t>
            </a:r>
            <a:endParaRPr lang="en-GB" dirty="0"/>
          </a:p>
        </p:txBody>
      </p:sp>
      <p:sp>
        <p:nvSpPr>
          <p:cNvPr id="4" name="Content Placeholder 3"/>
          <p:cNvSpPr>
            <a:spLocks noGrp="1"/>
          </p:cNvSpPr>
          <p:nvPr>
            <p:ph idx="1"/>
          </p:nvPr>
        </p:nvSpPr>
        <p:spPr>
          <a:xfrm>
            <a:off x="457200" y="1434073"/>
            <a:ext cx="8229600" cy="4525963"/>
          </a:xfrm>
        </p:spPr>
        <p:txBody>
          <a:bodyPr/>
          <a:lstStyle/>
          <a:p>
            <a:pPr marL="0" indent="0">
              <a:buNone/>
            </a:pPr>
            <a:r>
              <a:rPr lang="en-GB" dirty="0" smtClean="0"/>
              <a:t>A 70 year old woman presented to Ambulatory Care with new onset daily persistent headache that she described as global and constant.</a:t>
            </a:r>
          </a:p>
          <a:p>
            <a:pPr marL="0" indent="0">
              <a:buNone/>
            </a:pPr>
            <a:endParaRPr lang="en-GB" dirty="0"/>
          </a:p>
          <a:p>
            <a:pPr marL="0" indent="0">
              <a:buNone/>
            </a:pPr>
            <a:r>
              <a:rPr lang="en-GB" dirty="0" smtClean="0"/>
              <a:t>What questions would you like to ask?</a:t>
            </a:r>
          </a:p>
          <a:p>
            <a:pPr marL="0" indent="0">
              <a:buNone/>
            </a:pPr>
            <a:r>
              <a:rPr lang="en-GB" dirty="0" smtClean="0"/>
              <a:t>What examination would you like to perform?</a:t>
            </a:r>
            <a:endParaRPr lang="en-GB" dirty="0"/>
          </a:p>
        </p:txBody>
      </p:sp>
    </p:spTree>
    <p:extLst>
      <p:ext uri="{BB962C8B-B14F-4D97-AF65-F5344CB8AC3E}">
        <p14:creationId xmlns:p14="http://schemas.microsoft.com/office/powerpoint/2010/main" val="23947520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000" y="0"/>
            <a:ext cx="8822594" cy="6858000"/>
          </a:xfrm>
          <a:prstGeom prst="rect">
            <a:avLst/>
          </a:prstGeom>
        </p:spPr>
      </p:pic>
    </p:spTree>
    <p:extLst>
      <p:ext uri="{BB962C8B-B14F-4D97-AF65-F5344CB8AC3E}">
        <p14:creationId xmlns:p14="http://schemas.microsoft.com/office/powerpoint/2010/main" val="284846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giant cell arteritis</a:t>
            </a:r>
            <a:endParaRPr lang="en-GB" dirty="0"/>
          </a:p>
        </p:txBody>
      </p:sp>
      <p:sp>
        <p:nvSpPr>
          <p:cNvPr id="3" name="Content Placeholder 2"/>
          <p:cNvSpPr>
            <a:spLocks noGrp="1"/>
          </p:cNvSpPr>
          <p:nvPr>
            <p:ph idx="1"/>
          </p:nvPr>
        </p:nvSpPr>
        <p:spPr/>
        <p:txBody>
          <a:bodyPr/>
          <a:lstStyle/>
          <a:p>
            <a:r>
              <a:rPr lang="en-GB" dirty="0" smtClean="0"/>
              <a:t>40mg prednisolone daily</a:t>
            </a:r>
          </a:p>
          <a:p>
            <a:r>
              <a:rPr lang="en-GB" dirty="0" smtClean="0"/>
              <a:t>60mg prednisolone if jaw claudication </a:t>
            </a:r>
          </a:p>
          <a:p>
            <a:r>
              <a:rPr lang="en-GB" dirty="0" smtClean="0"/>
              <a:t>Admit for IV methylprednisolone if visual symptoms</a:t>
            </a:r>
          </a:p>
          <a:p>
            <a:r>
              <a:rPr lang="en-GB" dirty="0" smtClean="0"/>
              <a:t>Temporal artery biopsy needs to be done within 2 weeks of starting steroids; estimates vary but may have a sensitivity of 87%</a:t>
            </a:r>
          </a:p>
          <a:p>
            <a:endParaRPr lang="en-GB" dirty="0" smtClean="0"/>
          </a:p>
          <a:p>
            <a:endParaRPr lang="en-GB" dirty="0"/>
          </a:p>
        </p:txBody>
      </p:sp>
    </p:spTree>
    <p:extLst>
      <p:ext uri="{BB962C8B-B14F-4D97-AF65-F5344CB8AC3E}">
        <p14:creationId xmlns:p14="http://schemas.microsoft.com/office/powerpoint/2010/main" val="172587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6</a:t>
            </a:r>
            <a:endParaRPr lang="en-GB" dirty="0"/>
          </a:p>
        </p:txBody>
      </p:sp>
      <p:sp>
        <p:nvSpPr>
          <p:cNvPr id="4" name="Content Placeholder 3"/>
          <p:cNvSpPr>
            <a:spLocks noGrp="1"/>
          </p:cNvSpPr>
          <p:nvPr>
            <p:ph idx="1"/>
          </p:nvPr>
        </p:nvSpPr>
        <p:spPr/>
        <p:txBody>
          <a:bodyPr/>
          <a:lstStyle/>
          <a:p>
            <a:pPr marL="0" indent="0">
              <a:buNone/>
            </a:pPr>
            <a:r>
              <a:rPr lang="en-GB" dirty="0" smtClean="0"/>
              <a:t>A 50-year-old woman attended Ambulatory Care with severe pain in her head and face. She described severe, unilateral, episodic pain ‘like electric shocks’ that was exacerbated by cold or touching her face.</a:t>
            </a:r>
          </a:p>
          <a:p>
            <a:pPr marL="0" indent="0">
              <a:buNone/>
            </a:pPr>
            <a:r>
              <a:rPr lang="en-GB" dirty="0" smtClean="0"/>
              <a:t>She had no past medical history and was not taking any regular medication.</a:t>
            </a:r>
            <a:endParaRPr lang="en-GB" dirty="0"/>
          </a:p>
        </p:txBody>
      </p:sp>
    </p:spTree>
    <p:extLst>
      <p:ext uri="{BB962C8B-B14F-4D97-AF65-F5344CB8AC3E}">
        <p14:creationId xmlns:p14="http://schemas.microsoft.com/office/powerpoint/2010/main" val="19359715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9719"/>
            <a:ext cx="7772400" cy="1470025"/>
          </a:xfrm>
        </p:spPr>
        <p:txBody>
          <a:bodyPr/>
          <a:lstStyle/>
          <a:p>
            <a:r>
              <a:rPr lang="en-GB" dirty="0" smtClean="0"/>
              <a:t>You have made the diagnosis, what do you do next?</a:t>
            </a:r>
            <a:endParaRPr lang="en-GB" dirty="0"/>
          </a:p>
        </p:txBody>
      </p:sp>
    </p:spTree>
    <p:extLst>
      <p:ext uri="{BB962C8B-B14F-4D97-AF65-F5344CB8AC3E}">
        <p14:creationId xmlns:p14="http://schemas.microsoft.com/office/powerpoint/2010/main" val="342662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Management of trigeminal neuralgia</a:t>
            </a:r>
            <a:endParaRPr lang="en-GB" dirty="0"/>
          </a:p>
        </p:txBody>
      </p:sp>
      <p:sp>
        <p:nvSpPr>
          <p:cNvPr id="3" name="Content Placeholder 2"/>
          <p:cNvSpPr>
            <a:spLocks noGrp="1"/>
          </p:cNvSpPr>
          <p:nvPr>
            <p:ph idx="1"/>
          </p:nvPr>
        </p:nvSpPr>
        <p:spPr>
          <a:xfrm>
            <a:off x="561788" y="1552109"/>
            <a:ext cx="8229600" cy="4334715"/>
          </a:xfrm>
        </p:spPr>
        <p:txBody>
          <a:bodyPr>
            <a:normAutofit fontScale="70000" lnSpcReduction="20000"/>
          </a:bodyPr>
          <a:lstStyle/>
          <a:p>
            <a:r>
              <a:rPr lang="en-GB" dirty="0" err="1" smtClean="0"/>
              <a:t>Carbemazepine</a:t>
            </a:r>
            <a:r>
              <a:rPr lang="en-GB" dirty="0" smtClean="0"/>
              <a:t> first line (slowly titrated up)</a:t>
            </a:r>
          </a:p>
          <a:p>
            <a:r>
              <a:rPr lang="en-GB" dirty="0" smtClean="0"/>
              <a:t>Limited evidence, but second line drugs include </a:t>
            </a:r>
            <a:r>
              <a:rPr lang="en-GB" dirty="0" err="1" smtClean="0"/>
              <a:t>lamotrigine</a:t>
            </a:r>
            <a:r>
              <a:rPr lang="en-GB" dirty="0" smtClean="0"/>
              <a:t> and baclofen</a:t>
            </a:r>
          </a:p>
          <a:p>
            <a:r>
              <a:rPr lang="en-GB" dirty="0" smtClean="0"/>
              <a:t>Arrange an MRI brain especially if ‘red flags’ are present:</a:t>
            </a:r>
          </a:p>
          <a:p>
            <a:pPr lvl="1"/>
            <a:r>
              <a:rPr lang="en-GB" dirty="0" smtClean="0"/>
              <a:t>Sensory changes</a:t>
            </a:r>
          </a:p>
          <a:p>
            <a:pPr lvl="1"/>
            <a:r>
              <a:rPr lang="en-GB" dirty="0" smtClean="0"/>
              <a:t>Deafness / ear problems (acoustic neuroma)</a:t>
            </a:r>
          </a:p>
          <a:p>
            <a:pPr lvl="1"/>
            <a:r>
              <a:rPr lang="en-GB" dirty="0" smtClean="0"/>
              <a:t>Problems with pain control</a:t>
            </a:r>
          </a:p>
          <a:p>
            <a:pPr lvl="1"/>
            <a:r>
              <a:rPr lang="en-GB" dirty="0" smtClean="0"/>
              <a:t>Ophthalmic division only</a:t>
            </a:r>
          </a:p>
          <a:p>
            <a:pPr lvl="1"/>
            <a:r>
              <a:rPr lang="en-GB" dirty="0" smtClean="0"/>
              <a:t>Other things that might suggest MS (optic neuritis, bilateral)</a:t>
            </a:r>
          </a:p>
          <a:p>
            <a:pPr lvl="1"/>
            <a:r>
              <a:rPr lang="en-GB" dirty="0" smtClean="0"/>
              <a:t>Age of onset &lt;40 years</a:t>
            </a:r>
          </a:p>
          <a:p>
            <a:r>
              <a:rPr lang="en-GB" dirty="0" smtClean="0"/>
              <a:t>Refer to neurology outpatients as surgical options are available*</a:t>
            </a:r>
          </a:p>
          <a:p>
            <a:r>
              <a:rPr lang="en-GB" dirty="0" smtClean="0"/>
              <a:t>Tell patients about</a:t>
            </a:r>
            <a:r>
              <a:rPr lang="en-GB" dirty="0"/>
              <a:t> </a:t>
            </a:r>
            <a:r>
              <a:rPr lang="en-GB" dirty="0" smtClean="0">
                <a:hlinkClick r:id="rId3"/>
              </a:rPr>
              <a:t>www.tna.org.uk</a:t>
            </a:r>
            <a:r>
              <a:rPr lang="en-GB" dirty="0" smtClean="0"/>
              <a:t> (Trigeminal Neuralgia Association UK)</a:t>
            </a:r>
            <a:endParaRPr lang="en-GB" dirty="0"/>
          </a:p>
        </p:txBody>
      </p:sp>
    </p:spTree>
    <p:extLst>
      <p:ext uri="{BB962C8B-B14F-4D97-AF65-F5344CB8AC3E}">
        <p14:creationId xmlns:p14="http://schemas.microsoft.com/office/powerpoint/2010/main" val="250385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GB" dirty="0" smtClean="0"/>
              <a:t>Summary of Guidelines </a:t>
            </a:r>
            <a:endParaRPr lang="en-GB" dirty="0"/>
          </a:p>
        </p:txBody>
      </p:sp>
      <p:pic>
        <p:nvPicPr>
          <p:cNvPr id="5" name="Picture 4" descr="brain_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8042" y="2718392"/>
            <a:ext cx="2768008" cy="2768008"/>
          </a:xfrm>
          <a:prstGeom prst="rect">
            <a:avLst/>
          </a:prstGeom>
        </p:spPr>
      </p:pic>
    </p:spTree>
    <p:extLst>
      <p:ext uri="{BB962C8B-B14F-4D97-AF65-F5344CB8AC3E}">
        <p14:creationId xmlns:p14="http://schemas.microsoft.com/office/powerpoint/2010/main" val="16609984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smtClean="0"/>
              <a:t>Any questions at this point?</a:t>
            </a:r>
            <a:endParaRPr lang="en-GB" sz="4800" dirty="0"/>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spid="_x0000_s4189" name="Clip" r:id="rId5" imgW="1296504" imgH="3933687" progId="">
                  <p:embed/>
                </p:oleObj>
              </mc:Choice>
              <mc:Fallback>
                <p:oleObj name="Clip" r:id="rId5" imgW="1296504" imgH="393368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6398016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sume noth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825" y="447011"/>
            <a:ext cx="7161735" cy="5669707"/>
          </a:xfrm>
          <a:prstGeom prst="rect">
            <a:avLst/>
          </a:prstGeom>
        </p:spPr>
      </p:pic>
    </p:spTree>
    <p:extLst>
      <p:ext uri="{BB962C8B-B14F-4D97-AF65-F5344CB8AC3E}">
        <p14:creationId xmlns:p14="http://schemas.microsoft.com/office/powerpoint/2010/main" val="197060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06736"/>
            <a:ext cx="7772400" cy="1470025"/>
          </a:xfrm>
        </p:spPr>
        <p:txBody>
          <a:bodyPr/>
          <a:lstStyle/>
          <a:p>
            <a:r>
              <a:rPr lang="en-GB" dirty="0" smtClean="0"/>
              <a:t>Headache is a symptom, not a diagnosis</a:t>
            </a:r>
            <a:endParaRPr lang="en-GB" dirty="0"/>
          </a:p>
        </p:txBody>
      </p:sp>
    </p:spTree>
    <p:extLst>
      <p:ext uri="{BB962C8B-B14F-4D97-AF65-F5344CB8AC3E}">
        <p14:creationId xmlns:p14="http://schemas.microsoft.com/office/powerpoint/2010/main" val="13938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1987" y="607690"/>
            <a:ext cx="1799254" cy="830997"/>
          </a:xfrm>
          <a:prstGeom prst="rect">
            <a:avLst/>
          </a:prstGeom>
          <a:solidFill>
            <a:schemeClr val="accent1">
              <a:lumMod val="60000"/>
              <a:lumOff val="40000"/>
            </a:schemeClr>
          </a:solidFill>
          <a:ln w="19050">
            <a:solidFill>
              <a:schemeClr val="tx1"/>
            </a:solidFill>
          </a:ln>
        </p:spPr>
        <p:txBody>
          <a:bodyPr wrap="square" rtlCol="0">
            <a:spAutoFit/>
          </a:bodyPr>
          <a:lstStyle/>
          <a:p>
            <a:pPr algn="ctr"/>
            <a:r>
              <a:rPr lang="en-GB" sz="2400" dirty="0" smtClean="0"/>
              <a:t>Primary</a:t>
            </a:r>
          </a:p>
          <a:p>
            <a:pPr algn="ctr"/>
            <a:r>
              <a:rPr lang="en-GB" sz="2400" dirty="0" smtClean="0"/>
              <a:t>headache</a:t>
            </a:r>
            <a:endParaRPr lang="en-GB" sz="2400" dirty="0"/>
          </a:p>
        </p:txBody>
      </p:sp>
      <p:sp>
        <p:nvSpPr>
          <p:cNvPr id="3" name="TextBox 2"/>
          <p:cNvSpPr txBox="1"/>
          <p:nvPr/>
        </p:nvSpPr>
        <p:spPr>
          <a:xfrm>
            <a:off x="3468671" y="607690"/>
            <a:ext cx="1834533" cy="830997"/>
          </a:xfrm>
          <a:prstGeom prst="rect">
            <a:avLst/>
          </a:prstGeom>
          <a:solidFill>
            <a:srgbClr val="95B3D7"/>
          </a:solidFill>
          <a:ln w="19050">
            <a:solidFill>
              <a:schemeClr val="tx1"/>
            </a:solidFill>
          </a:ln>
        </p:spPr>
        <p:txBody>
          <a:bodyPr wrap="square" rtlCol="0">
            <a:spAutoFit/>
          </a:bodyPr>
          <a:lstStyle/>
          <a:p>
            <a:pPr algn="ctr"/>
            <a:r>
              <a:rPr lang="en-GB" sz="2400" dirty="0" smtClean="0"/>
              <a:t>Secondary headache</a:t>
            </a:r>
            <a:endParaRPr lang="en-GB" sz="2400" dirty="0"/>
          </a:p>
        </p:txBody>
      </p:sp>
      <p:sp>
        <p:nvSpPr>
          <p:cNvPr id="4" name="TextBox 3"/>
          <p:cNvSpPr txBox="1"/>
          <p:nvPr/>
        </p:nvSpPr>
        <p:spPr>
          <a:xfrm>
            <a:off x="6068071" y="607690"/>
            <a:ext cx="2386289" cy="830997"/>
          </a:xfrm>
          <a:prstGeom prst="rect">
            <a:avLst/>
          </a:prstGeom>
          <a:solidFill>
            <a:srgbClr val="95B3D7"/>
          </a:solidFill>
          <a:ln w="19050">
            <a:solidFill>
              <a:schemeClr val="tx1"/>
            </a:solidFill>
          </a:ln>
        </p:spPr>
        <p:txBody>
          <a:bodyPr wrap="square" rtlCol="0">
            <a:spAutoFit/>
          </a:bodyPr>
          <a:lstStyle/>
          <a:p>
            <a:pPr algn="ctr"/>
            <a:r>
              <a:rPr lang="en-GB" sz="2400" dirty="0" smtClean="0"/>
              <a:t>Painful cranial neuropathies</a:t>
            </a:r>
            <a:endParaRPr lang="en-GB" sz="2400" dirty="0"/>
          </a:p>
        </p:txBody>
      </p:sp>
      <p:cxnSp>
        <p:nvCxnSpPr>
          <p:cNvPr id="6" name="Straight Arrow Connector 5"/>
          <p:cNvCxnSpPr>
            <a:stCxn id="2" idx="2"/>
          </p:cNvCxnSpPr>
          <p:nvPr/>
        </p:nvCxnSpPr>
        <p:spPr>
          <a:xfrm>
            <a:off x="1781614" y="1438687"/>
            <a:ext cx="0" cy="633217"/>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85938" y="1438687"/>
            <a:ext cx="0" cy="633217"/>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7519453" y="1438687"/>
            <a:ext cx="0" cy="633217"/>
          </a:xfrm>
          <a:prstGeom prst="straightConnector1">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0993" y="2067397"/>
            <a:ext cx="2557763" cy="3139321"/>
          </a:xfrm>
          <a:prstGeom prst="rect">
            <a:avLst/>
          </a:prstGeom>
          <a:noFill/>
          <a:ln w="19050">
            <a:solidFill>
              <a:schemeClr val="tx1"/>
            </a:solidFill>
          </a:ln>
        </p:spPr>
        <p:txBody>
          <a:bodyPr wrap="square" rtlCol="0">
            <a:spAutoFit/>
          </a:bodyPr>
          <a:lstStyle/>
          <a:p>
            <a:r>
              <a:rPr lang="en-GB" sz="2000" b="1" dirty="0" smtClean="0"/>
              <a:t>Migraine</a:t>
            </a:r>
          </a:p>
          <a:p>
            <a:r>
              <a:rPr lang="en-GB" dirty="0" smtClean="0"/>
              <a:t>(and its many subtypes!)</a:t>
            </a:r>
          </a:p>
          <a:p>
            <a:r>
              <a:rPr lang="en-GB" sz="2000" b="1" dirty="0" smtClean="0"/>
              <a:t>TTH</a:t>
            </a:r>
          </a:p>
          <a:p>
            <a:r>
              <a:rPr lang="en-GB" sz="2000" b="1" dirty="0" smtClean="0"/>
              <a:t>TACS*</a:t>
            </a:r>
          </a:p>
          <a:p>
            <a:r>
              <a:rPr lang="en-GB" sz="2000" dirty="0" smtClean="0"/>
              <a:t>e.g. cluster headache</a:t>
            </a:r>
          </a:p>
          <a:p>
            <a:r>
              <a:rPr lang="en-GB" sz="2000" b="1" dirty="0" smtClean="0"/>
              <a:t>Other primary headaches</a:t>
            </a:r>
          </a:p>
          <a:p>
            <a:r>
              <a:rPr lang="en-GB" sz="2000" dirty="0" smtClean="0"/>
              <a:t>e.g. 	1</a:t>
            </a:r>
            <a:r>
              <a:rPr lang="en-GB" sz="2000" baseline="30000" dirty="0" smtClean="0"/>
              <a:t>o</a:t>
            </a:r>
            <a:r>
              <a:rPr lang="en-GB" sz="2000" dirty="0" smtClean="0"/>
              <a:t> cough</a:t>
            </a:r>
          </a:p>
          <a:p>
            <a:r>
              <a:rPr lang="en-GB" sz="2000" dirty="0" smtClean="0"/>
              <a:t>       	1</a:t>
            </a:r>
            <a:r>
              <a:rPr lang="en-GB" sz="2000" baseline="30000" dirty="0" smtClean="0"/>
              <a:t>o</a:t>
            </a:r>
            <a:r>
              <a:rPr lang="en-GB" sz="2000" dirty="0" smtClean="0"/>
              <a:t> thunderclap</a:t>
            </a:r>
          </a:p>
          <a:p>
            <a:r>
              <a:rPr lang="en-GB" sz="2000" dirty="0"/>
              <a:t>	</a:t>
            </a:r>
            <a:r>
              <a:rPr lang="en-GB" sz="2000" dirty="0" smtClean="0"/>
              <a:t>1</a:t>
            </a:r>
            <a:r>
              <a:rPr lang="en-GB" sz="2000" baseline="30000" dirty="0" smtClean="0"/>
              <a:t>o</a:t>
            </a:r>
            <a:r>
              <a:rPr lang="en-GB" sz="2000" dirty="0" smtClean="0"/>
              <a:t> exercise</a:t>
            </a:r>
          </a:p>
        </p:txBody>
      </p:sp>
      <p:sp>
        <p:nvSpPr>
          <p:cNvPr id="11" name="TextBox 10"/>
          <p:cNvSpPr txBox="1"/>
          <p:nvPr/>
        </p:nvSpPr>
        <p:spPr>
          <a:xfrm>
            <a:off x="3318732" y="2067397"/>
            <a:ext cx="3366729" cy="3477875"/>
          </a:xfrm>
          <a:prstGeom prst="rect">
            <a:avLst/>
          </a:prstGeom>
          <a:noFill/>
          <a:ln w="19050">
            <a:solidFill>
              <a:schemeClr val="tx1"/>
            </a:solidFill>
          </a:ln>
        </p:spPr>
        <p:txBody>
          <a:bodyPr wrap="square" rtlCol="0">
            <a:spAutoFit/>
          </a:bodyPr>
          <a:lstStyle/>
          <a:p>
            <a:r>
              <a:rPr lang="en-GB" sz="2000" b="1" dirty="0" smtClean="0"/>
              <a:t>Head trauma</a:t>
            </a:r>
          </a:p>
          <a:p>
            <a:r>
              <a:rPr lang="en-GB" sz="2000" b="1" dirty="0" smtClean="0"/>
              <a:t>Vascular</a:t>
            </a:r>
          </a:p>
          <a:p>
            <a:r>
              <a:rPr lang="en-GB" sz="2000" dirty="0" smtClean="0"/>
              <a:t>e.g. 	ICH</a:t>
            </a:r>
          </a:p>
          <a:p>
            <a:r>
              <a:rPr lang="en-GB" sz="2000" dirty="0"/>
              <a:t>	</a:t>
            </a:r>
            <a:r>
              <a:rPr lang="en-GB" sz="2000" dirty="0" smtClean="0"/>
              <a:t>SAH</a:t>
            </a:r>
          </a:p>
          <a:p>
            <a:r>
              <a:rPr lang="en-GB" sz="2000" dirty="0"/>
              <a:t>	</a:t>
            </a:r>
            <a:r>
              <a:rPr lang="en-GB" sz="2000" dirty="0" smtClean="0"/>
              <a:t>Giant cell arteritis</a:t>
            </a:r>
          </a:p>
          <a:p>
            <a:r>
              <a:rPr lang="en-GB" sz="2000" dirty="0"/>
              <a:t>	</a:t>
            </a:r>
            <a:r>
              <a:rPr lang="en-GB" sz="2000" dirty="0" smtClean="0"/>
              <a:t>RVCS*</a:t>
            </a:r>
          </a:p>
          <a:p>
            <a:r>
              <a:rPr lang="en-GB" sz="2000" b="1" dirty="0" smtClean="0"/>
              <a:t>Non-vascular</a:t>
            </a:r>
          </a:p>
          <a:p>
            <a:r>
              <a:rPr lang="en-GB" sz="2000" dirty="0" smtClean="0"/>
              <a:t>e.g. 	intracranial hypertension</a:t>
            </a:r>
          </a:p>
          <a:p>
            <a:r>
              <a:rPr lang="en-GB" sz="2000" dirty="0"/>
              <a:t>	i</a:t>
            </a:r>
            <a:r>
              <a:rPr lang="en-GB" sz="2000" dirty="0" smtClean="0"/>
              <a:t>ntracranial hypotension</a:t>
            </a:r>
          </a:p>
          <a:p>
            <a:r>
              <a:rPr lang="en-GB" sz="2000" b="1" dirty="0" smtClean="0"/>
              <a:t>Infection</a:t>
            </a:r>
          </a:p>
          <a:p>
            <a:r>
              <a:rPr lang="en-GB" sz="2000" b="1" dirty="0"/>
              <a:t>5</a:t>
            </a:r>
            <a:r>
              <a:rPr lang="en-GB" sz="2000" b="1" dirty="0" smtClean="0"/>
              <a:t> other categories </a:t>
            </a:r>
            <a:r>
              <a:rPr lang="en-GB" sz="2000" dirty="0" smtClean="0"/>
              <a:t>(not listed)</a:t>
            </a:r>
          </a:p>
        </p:txBody>
      </p:sp>
      <p:sp>
        <p:nvSpPr>
          <p:cNvPr id="12" name="TextBox 11"/>
          <p:cNvSpPr txBox="1"/>
          <p:nvPr/>
        </p:nvSpPr>
        <p:spPr>
          <a:xfrm>
            <a:off x="6943700" y="2067397"/>
            <a:ext cx="1223500" cy="400110"/>
          </a:xfrm>
          <a:prstGeom prst="rect">
            <a:avLst/>
          </a:prstGeom>
          <a:noFill/>
          <a:ln w="19050">
            <a:solidFill>
              <a:schemeClr val="tx1"/>
            </a:solidFill>
          </a:ln>
        </p:spPr>
        <p:txBody>
          <a:bodyPr wrap="square" rtlCol="0">
            <a:spAutoFit/>
          </a:bodyPr>
          <a:lstStyle/>
          <a:p>
            <a:r>
              <a:rPr lang="en-GB" sz="2000" dirty="0" smtClean="0"/>
              <a:t>e.g. TGN</a:t>
            </a:r>
          </a:p>
        </p:txBody>
      </p:sp>
    </p:spTree>
    <p:extLst>
      <p:ext uri="{BB962C8B-B14F-4D97-AF65-F5344CB8AC3E}">
        <p14:creationId xmlns:p14="http://schemas.microsoft.com/office/powerpoint/2010/main" val="349942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team.jpg"/>
          <p:cNvPicPr>
            <a:picLocks noChangeAspect="1"/>
          </p:cNvPicPr>
          <p:nvPr/>
        </p:nvPicPr>
        <p:blipFill rotWithShape="1">
          <a:blip r:embed="rId3">
            <a:extLst>
              <a:ext uri="{28A0092B-C50C-407E-A947-70E740481C1C}">
                <a14:useLocalDpi xmlns:a14="http://schemas.microsoft.com/office/drawing/2010/main" val="0"/>
              </a:ext>
            </a:extLst>
          </a:blip>
          <a:srcRect l="-1131" r="186"/>
          <a:stretch/>
        </p:blipFill>
        <p:spPr>
          <a:xfrm>
            <a:off x="2716519" y="1799088"/>
            <a:ext cx="3863102" cy="3826972"/>
          </a:xfrm>
          <a:prstGeom prst="rect">
            <a:avLst/>
          </a:prstGeom>
        </p:spPr>
      </p:pic>
      <p:sp>
        <p:nvSpPr>
          <p:cNvPr id="5" name="Title 4"/>
          <p:cNvSpPr>
            <a:spLocks noGrp="1"/>
          </p:cNvSpPr>
          <p:nvPr>
            <p:ph type="title"/>
          </p:nvPr>
        </p:nvSpPr>
        <p:spPr>
          <a:xfrm>
            <a:off x="457200" y="521614"/>
            <a:ext cx="8229600" cy="1143000"/>
          </a:xfrm>
        </p:spPr>
        <p:txBody>
          <a:bodyPr/>
          <a:lstStyle/>
          <a:p>
            <a:r>
              <a:rPr lang="en-GB" dirty="0" smtClean="0"/>
              <a:t>How to take a headache history</a:t>
            </a:r>
            <a:endParaRPr lang="en-GB" dirty="0"/>
          </a:p>
        </p:txBody>
      </p:sp>
    </p:spTree>
    <p:extLst>
      <p:ext uri="{BB962C8B-B14F-4D97-AF65-F5344CB8AC3E}">
        <p14:creationId xmlns:p14="http://schemas.microsoft.com/office/powerpoint/2010/main" val="38601000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1</a:t>
            </a:r>
            <a:endParaRPr lang="en-GB" dirty="0"/>
          </a:p>
        </p:txBody>
      </p:sp>
      <p:sp>
        <p:nvSpPr>
          <p:cNvPr id="4" name="Content Placeholder 3"/>
          <p:cNvSpPr>
            <a:spLocks noGrp="1"/>
          </p:cNvSpPr>
          <p:nvPr>
            <p:ph idx="1"/>
          </p:nvPr>
        </p:nvSpPr>
        <p:spPr>
          <a:xfrm>
            <a:off x="496047" y="1420626"/>
            <a:ext cx="8229600" cy="4525963"/>
          </a:xfrm>
        </p:spPr>
        <p:txBody>
          <a:bodyPr>
            <a:normAutofit fontScale="92500" lnSpcReduction="10000"/>
          </a:bodyPr>
          <a:lstStyle/>
          <a:p>
            <a:pPr marL="0" indent="0">
              <a:buNone/>
            </a:pPr>
            <a:r>
              <a:rPr lang="en-GB" dirty="0" smtClean="0"/>
              <a:t>A 32-year-old woman was admitted because of a severe headache. She stated that she had never had a headache like this before. </a:t>
            </a:r>
          </a:p>
          <a:p>
            <a:pPr marL="0" indent="0">
              <a:buNone/>
            </a:pPr>
            <a:r>
              <a:rPr lang="en-GB" dirty="0" smtClean="0"/>
              <a:t>She described a global headache of gradual onset that had lasted 12 hours and she had vomited once. </a:t>
            </a:r>
          </a:p>
          <a:p>
            <a:pPr marL="0" indent="0">
              <a:buNone/>
            </a:pPr>
            <a:r>
              <a:rPr lang="en-GB" dirty="0" smtClean="0"/>
              <a:t>A CT scan of the head had been requested by ED, which was normal. The patient was admitted ‘for LP’.</a:t>
            </a:r>
          </a:p>
          <a:p>
            <a:pPr marL="0" indent="0">
              <a:buNone/>
            </a:pPr>
            <a:r>
              <a:rPr lang="en-GB" dirty="0" smtClean="0"/>
              <a:t>She had no past medical history and her only medication was microgynon 1 tablet daily.</a:t>
            </a:r>
            <a:endParaRPr lang="en-GB" dirty="0"/>
          </a:p>
        </p:txBody>
      </p:sp>
    </p:spTree>
    <p:extLst>
      <p:ext uri="{BB962C8B-B14F-4D97-AF65-F5344CB8AC3E}">
        <p14:creationId xmlns:p14="http://schemas.microsoft.com/office/powerpoint/2010/main" val="1768115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Natural history of a migraine attack</a:t>
            </a:r>
            <a:endParaRPr lang="en-GB" dirty="0"/>
          </a:p>
        </p:txBody>
      </p:sp>
      <p:sp>
        <p:nvSpPr>
          <p:cNvPr id="3" name="Content Placeholder 2"/>
          <p:cNvSpPr>
            <a:spLocks noGrp="1"/>
          </p:cNvSpPr>
          <p:nvPr>
            <p:ph idx="1"/>
          </p:nvPr>
        </p:nvSpPr>
        <p:spPr>
          <a:xfrm>
            <a:off x="457200" y="1493838"/>
            <a:ext cx="8229600" cy="4525963"/>
          </a:xfrm>
        </p:spPr>
        <p:txBody>
          <a:bodyPr>
            <a:normAutofit fontScale="85000" lnSpcReduction="10000"/>
          </a:bodyPr>
          <a:lstStyle/>
          <a:p>
            <a:r>
              <a:rPr lang="en-GB" dirty="0" smtClean="0"/>
              <a:t>A cascade of neurological, psychological and physical changes that generally occur in a predictable manner</a:t>
            </a:r>
          </a:p>
          <a:p>
            <a:r>
              <a:rPr lang="en-GB" dirty="0" smtClean="0"/>
              <a:t>An acute migraine attack is divided in to 5 phases:</a:t>
            </a:r>
          </a:p>
          <a:p>
            <a:pPr lvl="1"/>
            <a:r>
              <a:rPr lang="en-GB" dirty="0" smtClean="0"/>
              <a:t>Prodrome (50-70%)</a:t>
            </a:r>
          </a:p>
          <a:p>
            <a:pPr lvl="1"/>
            <a:r>
              <a:rPr lang="en-GB" dirty="0" smtClean="0"/>
              <a:t>Aura (10% </a:t>
            </a:r>
            <a:r>
              <a:rPr lang="en-GB" dirty="0" err="1" smtClean="0"/>
              <a:t>pts</a:t>
            </a:r>
            <a:r>
              <a:rPr lang="en-GB" dirty="0" smtClean="0"/>
              <a:t>, not all attacks)</a:t>
            </a:r>
          </a:p>
          <a:p>
            <a:pPr lvl="1"/>
            <a:r>
              <a:rPr lang="en-GB" dirty="0" smtClean="0"/>
              <a:t>Headache (with photo/phonophobia in majority, </a:t>
            </a:r>
            <a:r>
              <a:rPr lang="en-GB" dirty="0" err="1" smtClean="0"/>
              <a:t>n&amp;v</a:t>
            </a:r>
            <a:r>
              <a:rPr lang="en-GB" dirty="0" smtClean="0"/>
              <a:t> in &lt;20%)</a:t>
            </a:r>
          </a:p>
          <a:p>
            <a:pPr lvl="1"/>
            <a:r>
              <a:rPr lang="en-GB" dirty="0" smtClean="0"/>
              <a:t>Resolution</a:t>
            </a:r>
          </a:p>
          <a:p>
            <a:pPr lvl="1"/>
            <a:r>
              <a:rPr lang="en-GB" dirty="0" smtClean="0"/>
              <a:t>Recovery (lingering symptoms like fatigue and reduced concentration)</a:t>
            </a:r>
          </a:p>
          <a:p>
            <a:r>
              <a:rPr lang="en-GB" dirty="0" smtClean="0"/>
              <a:t>An attack typically lasts for 4-72 hours</a:t>
            </a:r>
            <a:endParaRPr lang="en-GB" dirty="0"/>
          </a:p>
        </p:txBody>
      </p:sp>
    </p:spTree>
    <p:extLst>
      <p:ext uri="{BB962C8B-B14F-4D97-AF65-F5344CB8AC3E}">
        <p14:creationId xmlns:p14="http://schemas.microsoft.com/office/powerpoint/2010/main" val="310716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 1.jpeg"/>
          <p:cNvPicPr>
            <a:picLocks noChangeAspect="1"/>
          </p:cNvPicPr>
          <p:nvPr/>
        </p:nvPicPr>
        <p:blipFill rotWithShape="1">
          <a:blip r:embed="rId3">
            <a:extLst>
              <a:ext uri="{28A0092B-C50C-407E-A947-70E740481C1C}">
                <a14:useLocalDpi xmlns:a14="http://schemas.microsoft.com/office/drawing/2010/main" val="0"/>
              </a:ext>
            </a:extLst>
          </a:blip>
          <a:srcRect l="7891" t="15994" r="3670" b="4499"/>
          <a:stretch/>
        </p:blipFill>
        <p:spPr>
          <a:xfrm>
            <a:off x="1658137" y="391648"/>
            <a:ext cx="6050430" cy="5870964"/>
          </a:xfrm>
          <a:prstGeom prst="rect">
            <a:avLst/>
          </a:prstGeom>
        </p:spPr>
      </p:pic>
    </p:spTree>
    <p:extLst>
      <p:ext uri="{BB962C8B-B14F-4D97-AF65-F5344CB8AC3E}">
        <p14:creationId xmlns:p14="http://schemas.microsoft.com/office/powerpoint/2010/main" val="364272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IHS diagnostic criteria for migraine </a:t>
            </a:r>
            <a:endParaRPr lang="en-GB" dirty="0"/>
          </a:p>
        </p:txBody>
      </p:sp>
      <p:sp>
        <p:nvSpPr>
          <p:cNvPr id="3" name="Content Placeholder 2"/>
          <p:cNvSpPr>
            <a:spLocks noGrp="1"/>
          </p:cNvSpPr>
          <p:nvPr>
            <p:ph idx="1"/>
          </p:nvPr>
        </p:nvSpPr>
        <p:spPr>
          <a:xfrm>
            <a:off x="576729" y="1400923"/>
            <a:ext cx="8229600" cy="4708525"/>
          </a:xfrm>
        </p:spPr>
        <p:txBody>
          <a:bodyPr>
            <a:normAutofit fontScale="85000" lnSpcReduction="20000"/>
          </a:bodyPr>
          <a:lstStyle/>
          <a:p>
            <a:pPr marL="514350" indent="-514350">
              <a:buFont typeface="+mj-lt"/>
              <a:buAutoNum type="alphaUcPeriod"/>
            </a:pPr>
            <a:r>
              <a:rPr lang="en-GB" dirty="0" smtClean="0"/>
              <a:t>At least five attacks fulfilling criteria B-D </a:t>
            </a:r>
          </a:p>
          <a:p>
            <a:pPr marL="514350" indent="-514350">
              <a:buFont typeface="+mj-lt"/>
              <a:buAutoNum type="alphaUcPeriod"/>
            </a:pPr>
            <a:r>
              <a:rPr lang="en-GB" dirty="0" smtClean="0"/>
              <a:t>Attacks lasting 4-72 </a:t>
            </a:r>
            <a:r>
              <a:rPr lang="en-GB" dirty="0" err="1" smtClean="0"/>
              <a:t>hrs</a:t>
            </a:r>
            <a:endParaRPr lang="en-GB" dirty="0" smtClean="0"/>
          </a:p>
          <a:p>
            <a:pPr marL="514350" indent="-514350">
              <a:buFont typeface="+mj-lt"/>
              <a:buAutoNum type="alphaUcPeriod"/>
            </a:pPr>
            <a:r>
              <a:rPr lang="en-GB" dirty="0" smtClean="0"/>
              <a:t>Headache has at least two of the four following characteristics:</a:t>
            </a:r>
          </a:p>
          <a:p>
            <a:pPr marL="857250" lvl="1" indent="-457200"/>
            <a:r>
              <a:rPr lang="en-GB" dirty="0" smtClean="0"/>
              <a:t>Unilateral</a:t>
            </a:r>
          </a:p>
          <a:p>
            <a:pPr marL="857250" lvl="1" indent="-457200"/>
            <a:r>
              <a:rPr lang="en-GB" dirty="0" smtClean="0"/>
              <a:t>Pulsating</a:t>
            </a:r>
          </a:p>
          <a:p>
            <a:pPr marL="857250" lvl="1" indent="-457200"/>
            <a:r>
              <a:rPr lang="en-GB" dirty="0" smtClean="0"/>
              <a:t>Moderate to severe intensity</a:t>
            </a:r>
          </a:p>
          <a:p>
            <a:pPr marL="857250" lvl="1" indent="-457200"/>
            <a:r>
              <a:rPr lang="en-GB" dirty="0" smtClean="0"/>
              <a:t>Aggravated by routine physical activity (e.g. stairs)</a:t>
            </a:r>
          </a:p>
          <a:p>
            <a:pPr marL="514350" indent="-514350">
              <a:buFont typeface="+mj-lt"/>
              <a:buAutoNum type="alphaUcPeriod"/>
            </a:pPr>
            <a:r>
              <a:rPr lang="en-GB" dirty="0" smtClean="0"/>
              <a:t>During the headache at least one of the following:</a:t>
            </a:r>
          </a:p>
          <a:p>
            <a:pPr marL="914400" lvl="1" indent="-514350"/>
            <a:r>
              <a:rPr lang="en-GB" dirty="0" smtClean="0"/>
              <a:t>Nausea and/or vomiting</a:t>
            </a:r>
          </a:p>
          <a:p>
            <a:pPr marL="914400" lvl="1" indent="-514350"/>
            <a:r>
              <a:rPr lang="en-GB" dirty="0" smtClean="0"/>
              <a:t>Photophobia and phonophobia</a:t>
            </a:r>
          </a:p>
          <a:p>
            <a:pPr marL="514350" indent="-514350">
              <a:buFont typeface="+mj-lt"/>
              <a:buAutoNum type="alphaUcPeriod"/>
            </a:pPr>
            <a:r>
              <a:rPr lang="en-GB" dirty="0" smtClean="0"/>
              <a:t>Not better accounted for by another ICHD-3 diagnosis</a:t>
            </a:r>
            <a:endParaRPr lang="en-GB" dirty="0"/>
          </a:p>
        </p:txBody>
      </p:sp>
    </p:spTree>
    <p:extLst>
      <p:ext uri="{BB962C8B-B14F-4D97-AF65-F5344CB8AC3E}">
        <p14:creationId xmlns:p14="http://schemas.microsoft.com/office/powerpoint/2010/main" val="3631726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7908</TotalTime>
  <Words>2927</Words>
  <Application>Microsoft Macintosh PowerPoint</Application>
  <PresentationFormat>On-screen Show (4:3)</PresentationFormat>
  <Paragraphs>272</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Clip</vt:lpstr>
      <vt:lpstr>Headache</vt:lpstr>
      <vt:lpstr>Learning objectives </vt:lpstr>
      <vt:lpstr>Headache is a symptom, not a diagnosis</vt:lpstr>
      <vt:lpstr>PowerPoint Presentation</vt:lpstr>
      <vt:lpstr>How to take a headache history</vt:lpstr>
      <vt:lpstr>Scenario 1</vt:lpstr>
      <vt:lpstr>Natural history of a migraine attack</vt:lpstr>
      <vt:lpstr>PowerPoint Presentation</vt:lpstr>
      <vt:lpstr>IHS diagnostic criteria for migraine </vt:lpstr>
      <vt:lpstr>Treatment for migraine (NICE)</vt:lpstr>
      <vt:lpstr>Scenario 2</vt:lpstr>
      <vt:lpstr>IHS diagnostic criteria for migraine with aura</vt:lpstr>
      <vt:lpstr>IHS diagnostic criteria for migraine with aura</vt:lpstr>
      <vt:lpstr>Scenario 3</vt:lpstr>
      <vt:lpstr>Cluster headache</vt:lpstr>
      <vt:lpstr>Treatment for cluster headache (NICE)</vt:lpstr>
      <vt:lpstr>Scenario 4</vt:lpstr>
      <vt:lpstr>List all the diagnoses you can think of that can present with thunderclap headache</vt:lpstr>
      <vt:lpstr>Any questions at this point?</vt:lpstr>
      <vt:lpstr>Scenario 5</vt:lpstr>
      <vt:lpstr>PowerPoint Presentation</vt:lpstr>
      <vt:lpstr>Treatment of giant cell arteritis</vt:lpstr>
      <vt:lpstr>Scenario 6</vt:lpstr>
      <vt:lpstr>You have made the diagnosis, what do you do next?</vt:lpstr>
      <vt:lpstr>Management of trigeminal neuralgia</vt:lpstr>
      <vt:lpstr>Summary of Guidelines </vt:lpstr>
      <vt:lpstr>Any questions at this point?</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342</cp:revision>
  <cp:lastPrinted>2016-01-18T19:42:51Z</cp:lastPrinted>
  <dcterms:created xsi:type="dcterms:W3CDTF">2013-03-23T11:23:04Z</dcterms:created>
  <dcterms:modified xsi:type="dcterms:W3CDTF">2016-01-18T19:43:28Z</dcterms:modified>
</cp:coreProperties>
</file>